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notesMasterIdLst>
    <p:notesMasterId r:id="rId89"/>
  </p:notesMasterIdLst>
  <p:handoutMasterIdLst>
    <p:handoutMasterId r:id="rId90"/>
  </p:handoutMasterIdLst>
  <p:sldIdLst>
    <p:sldId id="792" r:id="rId4"/>
    <p:sldId id="578" r:id="rId5"/>
    <p:sldId id="773" r:id="rId6"/>
    <p:sldId id="786" r:id="rId7"/>
    <p:sldId id="641" r:id="rId8"/>
    <p:sldId id="626" r:id="rId9"/>
    <p:sldId id="622" r:id="rId10"/>
    <p:sldId id="791" r:id="rId11"/>
    <p:sldId id="628" r:id="rId12"/>
    <p:sldId id="629" r:id="rId13"/>
    <p:sldId id="630" r:id="rId14"/>
    <p:sldId id="623" r:id="rId15"/>
    <p:sldId id="589" r:id="rId16"/>
    <p:sldId id="354" r:id="rId17"/>
    <p:sldId id="454" r:id="rId18"/>
    <p:sldId id="356" r:id="rId19"/>
    <p:sldId id="357" r:id="rId20"/>
    <p:sldId id="358" r:id="rId21"/>
    <p:sldId id="477" r:id="rId22"/>
    <p:sldId id="455" r:id="rId23"/>
    <p:sldId id="361" r:id="rId24"/>
    <p:sldId id="362" r:id="rId25"/>
    <p:sldId id="472" r:id="rId26"/>
    <p:sldId id="478" r:id="rId27"/>
    <p:sldId id="483" r:id="rId28"/>
    <p:sldId id="489" r:id="rId29"/>
    <p:sldId id="490" r:id="rId30"/>
    <p:sldId id="591" r:id="rId31"/>
    <p:sldId id="640" r:id="rId32"/>
    <p:sldId id="479" r:id="rId33"/>
    <p:sldId id="555" r:id="rId34"/>
    <p:sldId id="556" r:id="rId35"/>
    <p:sldId id="557" r:id="rId36"/>
    <p:sldId id="558" r:id="rId37"/>
    <p:sldId id="559" r:id="rId38"/>
    <p:sldId id="560" r:id="rId39"/>
    <p:sldId id="561" r:id="rId40"/>
    <p:sldId id="562" r:id="rId41"/>
    <p:sldId id="767" r:id="rId42"/>
    <p:sldId id="768" r:id="rId43"/>
    <p:sldId id="592" r:id="rId44"/>
    <p:sldId id="480" r:id="rId45"/>
    <p:sldId id="563" r:id="rId46"/>
    <p:sldId id="564" r:id="rId47"/>
    <p:sldId id="566" r:id="rId48"/>
    <p:sldId id="567" r:id="rId49"/>
    <p:sldId id="593" r:id="rId50"/>
    <p:sldId id="481" r:id="rId51"/>
    <p:sldId id="569" r:id="rId52"/>
    <p:sldId id="570" r:id="rId53"/>
    <p:sldId id="571" r:id="rId54"/>
    <p:sldId id="572" r:id="rId55"/>
    <p:sldId id="573" r:id="rId56"/>
    <p:sldId id="576" r:id="rId57"/>
    <p:sldId id="486" r:id="rId58"/>
    <p:sldId id="381" r:id="rId59"/>
    <p:sldId id="577" r:id="rId60"/>
    <p:sldId id="392" r:id="rId61"/>
    <p:sldId id="482" r:id="rId62"/>
    <p:sldId id="491" r:id="rId63"/>
    <p:sldId id="492" r:id="rId64"/>
    <p:sldId id="493" r:id="rId65"/>
    <p:sldId id="494" r:id="rId66"/>
    <p:sldId id="495" r:id="rId67"/>
    <p:sldId id="496" r:id="rId68"/>
    <p:sldId id="502" r:id="rId69"/>
    <p:sldId id="503" r:id="rId70"/>
    <p:sldId id="471" r:id="rId71"/>
    <p:sldId id="631" r:id="rId72"/>
    <p:sldId id="396" r:id="rId73"/>
    <p:sldId id="397" r:id="rId74"/>
    <p:sldId id="399" r:id="rId75"/>
    <p:sldId id="579" r:id="rId76"/>
    <p:sldId id="795" r:id="rId77"/>
    <p:sldId id="796" r:id="rId78"/>
    <p:sldId id="797" r:id="rId79"/>
    <p:sldId id="798" r:id="rId80"/>
    <p:sldId id="799" r:id="rId81"/>
    <p:sldId id="779" r:id="rId82"/>
    <p:sldId id="780" r:id="rId83"/>
    <p:sldId id="781" r:id="rId84"/>
    <p:sldId id="784" r:id="rId85"/>
    <p:sldId id="793" r:id="rId86"/>
    <p:sldId id="800" r:id="rId87"/>
    <p:sldId id="785" r:id="rId88"/>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E20613"/>
    <a:srgbClr val="7F7F7F"/>
    <a:srgbClr val="5AB0F0"/>
    <a:srgbClr val="00B0F0"/>
    <a:srgbClr val="B3B3B2"/>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7" autoAdjust="0"/>
    <p:restoredTop sz="92147" autoAdjust="0"/>
  </p:normalViewPr>
  <p:slideViewPr>
    <p:cSldViewPr snapToGrid="0">
      <p:cViewPr varScale="1">
        <p:scale>
          <a:sx n="63" d="100"/>
          <a:sy n="63" d="100"/>
        </p:scale>
        <p:origin x="1028" y="60"/>
      </p:cViewPr>
      <p:guideLst>
        <p:guide orient="horz" pos="2160"/>
        <p:guide pos="3840"/>
      </p:guideLst>
    </p:cSldViewPr>
  </p:slideViewPr>
  <p:outlineViewPr>
    <p:cViewPr>
      <p:scale>
        <a:sx n="33" d="100"/>
        <a:sy n="33" d="100"/>
      </p:scale>
      <p:origin x="0" y="-310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7E768-04B5-43FD-964F-CA27A97EA72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6B15EA44-6B9C-49E0-8D70-6DB9A8386A76}">
      <dgm:prSet custT="1"/>
      <dgm:spPr>
        <a:solidFill>
          <a:srgbClr val="7197AB"/>
        </a:solidFill>
      </dgm:spPr>
      <dgm:t>
        <a:bodyPr/>
        <a:lstStyle/>
        <a:p>
          <a:pPr rtl="0"/>
          <a:r>
            <a:rPr lang="tr-TR" sz="1600" dirty="0">
              <a:solidFill>
                <a:schemeClr val="bg1"/>
              </a:solidFill>
              <a:latin typeface="Verdana" panose="020B0604030504040204" pitchFamily="34" charset="0"/>
              <a:ea typeface="Verdana" panose="020B0604030504040204" pitchFamily="34" charset="0"/>
              <a:cs typeface="Verdana" panose="020B0604030504040204" pitchFamily="34" charset="0"/>
            </a:rPr>
            <a:t>Projelerin değerlendirilmesi </a:t>
          </a:r>
          <a:r>
            <a:rPr lang="tr-TR" sz="1600" b="1" u="sng" dirty="0">
              <a:solidFill>
                <a:schemeClr val="bg1"/>
              </a:solidFill>
              <a:latin typeface="Verdana" panose="020B0604030504040204" pitchFamily="34" charset="0"/>
              <a:ea typeface="Verdana" panose="020B0604030504040204" pitchFamily="34" charset="0"/>
              <a:cs typeface="Verdana" panose="020B0604030504040204" pitchFamily="34" charset="0"/>
            </a:rPr>
            <a:t>3 boyutta yer alan kriterlere göre</a:t>
          </a:r>
          <a:r>
            <a:rPr lang="tr-TR" sz="1600" u="sng"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tr-TR" sz="1600" dirty="0">
              <a:solidFill>
                <a:schemeClr val="bg1"/>
              </a:solidFill>
              <a:latin typeface="Verdana" panose="020B0604030504040204" pitchFamily="34" charset="0"/>
              <a:ea typeface="Verdana" panose="020B0604030504040204" pitchFamily="34" charset="0"/>
              <a:cs typeface="Verdana" panose="020B0604030504040204" pitchFamily="34" charset="0"/>
            </a:rPr>
            <a:t>gerçekleştirilir.</a:t>
          </a:r>
        </a:p>
        <a:p>
          <a:pPr rtl="0"/>
          <a:endParaRPr lang="tr-TR"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rtl="0"/>
          <a:r>
            <a:rPr lang="tr-TR" sz="1600" dirty="0">
              <a:solidFill>
                <a:schemeClr val="bg1"/>
              </a:solidFill>
              <a:latin typeface="Verdana" panose="020B0604030504040204" pitchFamily="34" charset="0"/>
              <a:ea typeface="Verdana" panose="020B0604030504040204" pitchFamily="34" charset="0"/>
              <a:cs typeface="Verdana" panose="020B0604030504040204" pitchFamily="34" charset="0"/>
            </a:rPr>
            <a:t>Bu 3 konu öneride en açık şekilde anlatılmalıdır</a:t>
          </a:r>
        </a:p>
      </dgm:t>
    </dgm:pt>
    <dgm:pt modelId="{76133BFD-DB9B-4702-BD16-02D97765056A}" type="parTrans" cxnId="{F458FC4E-BF33-4104-94C9-5B8EF6DACFDF}">
      <dgm:prSet/>
      <dgm:spPr/>
      <dgm:t>
        <a:bodyPr/>
        <a:lstStyle/>
        <a:p>
          <a:endParaRPr lang="tr-TR"/>
        </a:p>
      </dgm:t>
    </dgm:pt>
    <dgm:pt modelId="{5F2BE2E6-71DA-4D39-8765-1BAA8B1655EC}" type="sibTrans" cxnId="{F458FC4E-BF33-4104-94C9-5B8EF6DACFDF}">
      <dgm:prSet/>
      <dgm:spPr/>
      <dgm:t>
        <a:bodyPr/>
        <a:lstStyle/>
        <a:p>
          <a:endParaRPr lang="tr-TR"/>
        </a:p>
      </dgm:t>
    </dgm:pt>
    <dgm:pt modelId="{E3ECEC87-E8E2-42FC-9888-2AEF899CE9D3}" type="pres">
      <dgm:prSet presAssocID="{5B87E768-04B5-43FD-964F-CA27A97EA721}" presName="linear" presStyleCnt="0">
        <dgm:presLayoutVars>
          <dgm:animLvl val="lvl"/>
          <dgm:resizeHandles val="exact"/>
        </dgm:presLayoutVars>
      </dgm:prSet>
      <dgm:spPr/>
      <dgm:t>
        <a:bodyPr/>
        <a:lstStyle/>
        <a:p>
          <a:endParaRPr lang="tr-TR"/>
        </a:p>
      </dgm:t>
    </dgm:pt>
    <dgm:pt modelId="{CAF9892E-C7DD-4B40-8756-383EBE1878EE}" type="pres">
      <dgm:prSet presAssocID="{6B15EA44-6B9C-49E0-8D70-6DB9A8386A76}" presName="parentText" presStyleLbl="node1" presStyleIdx="0" presStyleCnt="1" custLinFactNeighborX="-1429" custLinFactNeighborY="-10874">
        <dgm:presLayoutVars>
          <dgm:chMax val="0"/>
          <dgm:bulletEnabled val="1"/>
        </dgm:presLayoutVars>
      </dgm:prSet>
      <dgm:spPr/>
      <dgm:t>
        <a:bodyPr/>
        <a:lstStyle/>
        <a:p>
          <a:endParaRPr lang="tr-TR"/>
        </a:p>
      </dgm:t>
    </dgm:pt>
  </dgm:ptLst>
  <dgm:cxnLst>
    <dgm:cxn modelId="{F458FC4E-BF33-4104-94C9-5B8EF6DACFDF}" srcId="{5B87E768-04B5-43FD-964F-CA27A97EA721}" destId="{6B15EA44-6B9C-49E0-8D70-6DB9A8386A76}" srcOrd="0" destOrd="0" parTransId="{76133BFD-DB9B-4702-BD16-02D97765056A}" sibTransId="{5F2BE2E6-71DA-4D39-8765-1BAA8B1655EC}"/>
    <dgm:cxn modelId="{F16EC205-D94C-4B0E-B447-34B8BE83EBC3}" type="presOf" srcId="{6B15EA44-6B9C-49E0-8D70-6DB9A8386A76}" destId="{CAF9892E-C7DD-4B40-8756-383EBE1878EE}" srcOrd="0" destOrd="0" presId="urn:microsoft.com/office/officeart/2005/8/layout/vList2"/>
    <dgm:cxn modelId="{C25FA950-7057-49C2-A0C8-68235C29BCAF}" type="presOf" srcId="{5B87E768-04B5-43FD-964F-CA27A97EA721}" destId="{E3ECEC87-E8E2-42FC-9888-2AEF899CE9D3}" srcOrd="0" destOrd="0" presId="urn:microsoft.com/office/officeart/2005/8/layout/vList2"/>
    <dgm:cxn modelId="{E03D4754-CF80-4DC7-8824-FCC9B8124974}" type="presParOf" srcId="{E3ECEC87-E8E2-42FC-9888-2AEF899CE9D3}" destId="{CAF9892E-C7DD-4B40-8756-383EBE1878E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33B236-E269-4939-BFC9-862F5E564349}"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tr-TR"/>
        </a:p>
      </dgm:t>
    </dgm:pt>
    <dgm:pt modelId="{AC84142E-9ABF-474A-B17A-2F5B45350172}">
      <dgm:prSet/>
      <dgm:spPr>
        <a:solidFill>
          <a:srgbClr val="7197AB">
            <a:alpha val="50000"/>
          </a:srgbClr>
        </a:solidFill>
      </dgm:spPr>
      <dgm:t>
        <a:bodyPr/>
        <a:lstStyle/>
        <a:p>
          <a:pPr rtl="0"/>
          <a:r>
            <a:rPr lang="tr-TR" b="1" dirty="0">
              <a:latin typeface="Verdana" panose="020B0604030504040204" pitchFamily="34" charset="0"/>
              <a:ea typeface="Verdana" panose="020B0604030504040204" pitchFamily="34" charset="0"/>
              <a:cs typeface="Verdana" panose="020B0604030504040204" pitchFamily="34" charset="0"/>
            </a:rPr>
            <a:t>1. Boyut</a:t>
          </a:r>
        </a:p>
        <a:p>
          <a:pPr rtl="0"/>
          <a:r>
            <a:rPr lang="tr-TR" b="1" dirty="0">
              <a:latin typeface="Verdana" panose="020B0604030504040204" pitchFamily="34" charset="0"/>
              <a:ea typeface="Verdana" panose="020B0604030504040204" pitchFamily="34" charset="0"/>
              <a:cs typeface="Verdana" panose="020B0604030504040204" pitchFamily="34" charset="0"/>
            </a:rPr>
            <a:t>Projenin endüstriyel Ar-Ge içeriği, teknoloji düzeyi ve yenilikçi yönü</a:t>
          </a:r>
          <a:r>
            <a:rPr lang="tr-TR" b="1" dirty="0" smtClean="0">
              <a:latin typeface="Verdana" panose="020B0604030504040204" pitchFamily="34" charset="0"/>
              <a:ea typeface="Verdana" panose="020B0604030504040204" pitchFamily="34" charset="0"/>
              <a:cs typeface="Verdana" panose="020B0604030504040204" pitchFamily="34" charset="0"/>
            </a:rPr>
            <a:t>. (Ağırlığı: %35)</a:t>
          </a:r>
        </a:p>
      </dgm:t>
    </dgm:pt>
    <dgm:pt modelId="{F23D4BA0-B09D-45BF-90C9-B44994C9F8F3}" type="parTrans" cxnId="{EA7FDD40-11DF-4765-8505-D6C94B486CCC}">
      <dgm:prSet/>
      <dgm:spPr/>
      <dgm:t>
        <a:bodyPr/>
        <a:lstStyle/>
        <a:p>
          <a:endParaRPr lang="tr-TR"/>
        </a:p>
      </dgm:t>
    </dgm:pt>
    <dgm:pt modelId="{72065D0E-C19C-473A-9D31-5AAC7FA7695A}" type="sibTrans" cxnId="{EA7FDD40-11DF-4765-8505-D6C94B486CCC}">
      <dgm:prSet/>
      <dgm:spPr/>
      <dgm:t>
        <a:bodyPr/>
        <a:lstStyle/>
        <a:p>
          <a:endParaRPr lang="tr-TR"/>
        </a:p>
      </dgm:t>
    </dgm:pt>
    <dgm:pt modelId="{03B92B00-8BAD-48BC-8210-9349FA6E3003}">
      <dgm:prSet/>
      <dgm:spPr>
        <a:solidFill>
          <a:srgbClr val="AD5300">
            <a:alpha val="50000"/>
          </a:srgbClr>
        </a:solidFill>
      </dgm:spPr>
      <dgm:t>
        <a:bodyPr/>
        <a:lstStyle/>
        <a:p>
          <a:pPr rtl="0"/>
          <a:r>
            <a:rPr lang="tr-TR" b="1" dirty="0">
              <a:latin typeface="Verdana" panose="020B0604030504040204" pitchFamily="34" charset="0"/>
              <a:ea typeface="Verdana" panose="020B0604030504040204" pitchFamily="34" charset="0"/>
              <a:cs typeface="Verdana" panose="020B0604030504040204" pitchFamily="34" charset="0"/>
            </a:rPr>
            <a:t>3. Boyut</a:t>
          </a:r>
        </a:p>
        <a:p>
          <a:pPr rtl="0"/>
          <a:r>
            <a:rPr lang="tr-TR" b="1" dirty="0">
              <a:latin typeface="Verdana" panose="020B0604030504040204" pitchFamily="34" charset="0"/>
              <a:ea typeface="Verdana" panose="020B0604030504040204" pitchFamily="34" charset="0"/>
              <a:cs typeface="Verdana" panose="020B0604030504040204" pitchFamily="34" charset="0"/>
            </a:rPr>
            <a:t>Proje çıktılarının ekonomik yarara ve ulusal kazanıma </a:t>
          </a:r>
          <a:r>
            <a:rPr lang="tr-TR" b="1" dirty="0" err="1">
              <a:latin typeface="Verdana" panose="020B0604030504040204" pitchFamily="34" charset="0"/>
              <a:ea typeface="Verdana" panose="020B0604030504040204" pitchFamily="34" charset="0"/>
              <a:cs typeface="Verdana" panose="020B0604030504040204" pitchFamily="34" charset="0"/>
            </a:rPr>
            <a:t>dönüşebilirliği</a:t>
          </a:r>
          <a:r>
            <a:rPr lang="tr-TR" b="1" dirty="0">
              <a:latin typeface="Verdana" panose="020B0604030504040204" pitchFamily="34" charset="0"/>
              <a:ea typeface="Verdana" panose="020B0604030504040204" pitchFamily="34" charset="0"/>
              <a:cs typeface="Verdana" panose="020B0604030504040204" pitchFamily="34" charset="0"/>
            </a:rPr>
            <a:t>. </a:t>
          </a:r>
          <a:endParaRPr lang="tr-TR" b="1" dirty="0" smtClean="0">
            <a:latin typeface="Verdana" panose="020B0604030504040204" pitchFamily="34" charset="0"/>
            <a:ea typeface="Verdana" panose="020B0604030504040204" pitchFamily="34" charset="0"/>
            <a:cs typeface="Verdana" panose="020B0604030504040204" pitchFamily="34" charset="0"/>
          </a:endParaRPr>
        </a:p>
        <a:p>
          <a:pPr rtl="0"/>
          <a:r>
            <a:rPr lang="tr-TR" b="1" dirty="0" smtClean="0">
              <a:latin typeface="Verdana" panose="020B0604030504040204" pitchFamily="34" charset="0"/>
              <a:ea typeface="Verdana" panose="020B0604030504040204" pitchFamily="34" charset="0"/>
              <a:cs typeface="Verdana" panose="020B0604030504040204" pitchFamily="34" charset="0"/>
            </a:rPr>
            <a:t>(Ağırlığı: %40)</a:t>
          </a:r>
          <a:endParaRPr lang="tr-TR" b="1" dirty="0">
            <a:latin typeface="Verdana" panose="020B0604030504040204" pitchFamily="34" charset="0"/>
            <a:ea typeface="Verdana" panose="020B0604030504040204" pitchFamily="34" charset="0"/>
            <a:cs typeface="Verdana" panose="020B0604030504040204" pitchFamily="34" charset="0"/>
          </a:endParaRPr>
        </a:p>
      </dgm:t>
    </dgm:pt>
    <dgm:pt modelId="{A9213660-C783-4CF8-A953-649AE1D44E49}" type="parTrans" cxnId="{665AD432-AAF4-45FE-9F3A-9A56207299C4}">
      <dgm:prSet/>
      <dgm:spPr/>
      <dgm:t>
        <a:bodyPr/>
        <a:lstStyle/>
        <a:p>
          <a:endParaRPr lang="tr-TR"/>
        </a:p>
      </dgm:t>
    </dgm:pt>
    <dgm:pt modelId="{4C8C7B70-1D3C-4759-B598-AF5D9258F73E}" type="sibTrans" cxnId="{665AD432-AAF4-45FE-9F3A-9A56207299C4}">
      <dgm:prSet/>
      <dgm:spPr/>
      <dgm:t>
        <a:bodyPr/>
        <a:lstStyle/>
        <a:p>
          <a:endParaRPr lang="tr-TR"/>
        </a:p>
      </dgm:t>
    </dgm:pt>
    <dgm:pt modelId="{E579D6DA-16B9-49EE-898C-39F6C4DF3C40}">
      <dgm:prSet/>
      <dgm:spPr>
        <a:solidFill>
          <a:srgbClr val="F7DDBC">
            <a:alpha val="50000"/>
          </a:srgbClr>
        </a:solidFill>
      </dgm:spPr>
      <dgm:t>
        <a:bodyPr/>
        <a:lstStyle/>
        <a:p>
          <a:pPr algn="ctr" rtl="0"/>
          <a:r>
            <a:rPr lang="tr-TR" b="1" dirty="0">
              <a:latin typeface="Verdana" panose="020B0604030504040204" pitchFamily="34" charset="0"/>
              <a:ea typeface="Verdana" panose="020B0604030504040204" pitchFamily="34" charset="0"/>
              <a:cs typeface="Verdana" panose="020B0604030504040204" pitchFamily="34" charset="0"/>
            </a:rPr>
            <a:t>2. Boyut</a:t>
          </a:r>
        </a:p>
        <a:p>
          <a:pPr algn="ctr" rtl="0"/>
          <a:r>
            <a:rPr lang="tr-TR" b="1" dirty="0">
              <a:latin typeface="Verdana" panose="020B0604030504040204" pitchFamily="34" charset="0"/>
              <a:ea typeface="Verdana" panose="020B0604030504040204" pitchFamily="34" charset="0"/>
              <a:cs typeface="Verdana" panose="020B0604030504040204" pitchFamily="34" charset="0"/>
            </a:rPr>
            <a:t>Proje planının ve kuruluşun altyapısının uygunluğu</a:t>
          </a:r>
          <a:r>
            <a:rPr lang="tr-TR" b="1" dirty="0" smtClean="0">
              <a:latin typeface="Verdana" panose="020B0604030504040204" pitchFamily="34" charset="0"/>
              <a:ea typeface="Verdana" panose="020B0604030504040204" pitchFamily="34" charset="0"/>
              <a:cs typeface="Verdana" panose="020B0604030504040204" pitchFamily="34" charset="0"/>
            </a:rPr>
            <a:t>.</a:t>
          </a:r>
        </a:p>
        <a:p>
          <a:pPr algn="ctr" rtl="0"/>
          <a:r>
            <a:rPr lang="tr-TR" b="1" dirty="0" smtClean="0">
              <a:latin typeface="Verdana" panose="020B0604030504040204" pitchFamily="34" charset="0"/>
              <a:ea typeface="Verdana" panose="020B0604030504040204" pitchFamily="34" charset="0"/>
              <a:cs typeface="Verdana" panose="020B0604030504040204" pitchFamily="34" charset="0"/>
            </a:rPr>
            <a:t>(Ağırlığı: %25)</a:t>
          </a:r>
          <a:endParaRPr lang="tr-TR" dirty="0">
            <a:latin typeface="Verdana" panose="020B0604030504040204" pitchFamily="34" charset="0"/>
            <a:ea typeface="Verdana" panose="020B0604030504040204" pitchFamily="34" charset="0"/>
            <a:cs typeface="Verdana" panose="020B0604030504040204" pitchFamily="34" charset="0"/>
          </a:endParaRPr>
        </a:p>
      </dgm:t>
    </dgm:pt>
    <dgm:pt modelId="{44109E9C-74A6-48B8-A93B-52105C679715}" type="parTrans" cxnId="{2EFC87CD-A241-46C7-93CF-E559EF864E89}">
      <dgm:prSet/>
      <dgm:spPr/>
      <dgm:t>
        <a:bodyPr/>
        <a:lstStyle/>
        <a:p>
          <a:endParaRPr lang="tr-TR"/>
        </a:p>
      </dgm:t>
    </dgm:pt>
    <dgm:pt modelId="{2D8C50CA-26AF-4F49-A22A-9115DCC2AB0C}" type="sibTrans" cxnId="{2EFC87CD-A241-46C7-93CF-E559EF864E89}">
      <dgm:prSet/>
      <dgm:spPr/>
      <dgm:t>
        <a:bodyPr/>
        <a:lstStyle/>
        <a:p>
          <a:endParaRPr lang="tr-TR"/>
        </a:p>
      </dgm:t>
    </dgm:pt>
    <dgm:pt modelId="{B52A26C3-B3A4-44CB-AB00-6699FD6A4402}" type="pres">
      <dgm:prSet presAssocID="{9533B236-E269-4939-BFC9-862F5E564349}" presName="compositeShape" presStyleCnt="0">
        <dgm:presLayoutVars>
          <dgm:chMax val="7"/>
          <dgm:dir/>
          <dgm:resizeHandles val="exact"/>
        </dgm:presLayoutVars>
      </dgm:prSet>
      <dgm:spPr/>
      <dgm:t>
        <a:bodyPr/>
        <a:lstStyle/>
        <a:p>
          <a:endParaRPr lang="tr-TR"/>
        </a:p>
      </dgm:t>
    </dgm:pt>
    <dgm:pt modelId="{A471AE55-8E27-4AE1-8A4B-7195E2079A62}" type="pres">
      <dgm:prSet presAssocID="{AC84142E-9ABF-474A-B17A-2F5B45350172}" presName="circ1" presStyleLbl="vennNode1" presStyleIdx="0" presStyleCnt="3"/>
      <dgm:spPr/>
      <dgm:t>
        <a:bodyPr/>
        <a:lstStyle/>
        <a:p>
          <a:endParaRPr lang="tr-TR"/>
        </a:p>
      </dgm:t>
    </dgm:pt>
    <dgm:pt modelId="{6728BF83-B2D3-4963-BF52-7A4F8F8FE0AF}" type="pres">
      <dgm:prSet presAssocID="{AC84142E-9ABF-474A-B17A-2F5B45350172}" presName="circ1Tx" presStyleLbl="revTx" presStyleIdx="0" presStyleCnt="0">
        <dgm:presLayoutVars>
          <dgm:chMax val="0"/>
          <dgm:chPref val="0"/>
          <dgm:bulletEnabled val="1"/>
        </dgm:presLayoutVars>
      </dgm:prSet>
      <dgm:spPr/>
      <dgm:t>
        <a:bodyPr/>
        <a:lstStyle/>
        <a:p>
          <a:endParaRPr lang="tr-TR"/>
        </a:p>
      </dgm:t>
    </dgm:pt>
    <dgm:pt modelId="{7D667FD9-A345-416D-8151-6A4F532B2A1E}" type="pres">
      <dgm:prSet presAssocID="{03B92B00-8BAD-48BC-8210-9349FA6E3003}" presName="circ2" presStyleLbl="vennNode1" presStyleIdx="1" presStyleCnt="3" custLinFactNeighborX="2326"/>
      <dgm:spPr/>
      <dgm:t>
        <a:bodyPr/>
        <a:lstStyle/>
        <a:p>
          <a:endParaRPr lang="tr-TR"/>
        </a:p>
      </dgm:t>
    </dgm:pt>
    <dgm:pt modelId="{C90C17C6-879A-46FB-9BFA-E25E2C38960B}" type="pres">
      <dgm:prSet presAssocID="{03B92B00-8BAD-48BC-8210-9349FA6E3003}" presName="circ2Tx" presStyleLbl="revTx" presStyleIdx="0" presStyleCnt="0">
        <dgm:presLayoutVars>
          <dgm:chMax val="0"/>
          <dgm:chPref val="0"/>
          <dgm:bulletEnabled val="1"/>
        </dgm:presLayoutVars>
      </dgm:prSet>
      <dgm:spPr/>
      <dgm:t>
        <a:bodyPr/>
        <a:lstStyle/>
        <a:p>
          <a:endParaRPr lang="tr-TR"/>
        </a:p>
      </dgm:t>
    </dgm:pt>
    <dgm:pt modelId="{C5347B67-50C3-408A-8AC5-7AF67B2DFCE5}" type="pres">
      <dgm:prSet presAssocID="{E579D6DA-16B9-49EE-898C-39F6C4DF3C40}" presName="circ3" presStyleLbl="vennNode1" presStyleIdx="2" presStyleCnt="3"/>
      <dgm:spPr/>
      <dgm:t>
        <a:bodyPr/>
        <a:lstStyle/>
        <a:p>
          <a:endParaRPr lang="tr-TR"/>
        </a:p>
      </dgm:t>
    </dgm:pt>
    <dgm:pt modelId="{27A9F8FA-66A7-4459-B9B5-52DB45031BAA}" type="pres">
      <dgm:prSet presAssocID="{E579D6DA-16B9-49EE-898C-39F6C4DF3C40}" presName="circ3Tx" presStyleLbl="revTx" presStyleIdx="0" presStyleCnt="0">
        <dgm:presLayoutVars>
          <dgm:chMax val="0"/>
          <dgm:chPref val="0"/>
          <dgm:bulletEnabled val="1"/>
        </dgm:presLayoutVars>
      </dgm:prSet>
      <dgm:spPr/>
      <dgm:t>
        <a:bodyPr/>
        <a:lstStyle/>
        <a:p>
          <a:endParaRPr lang="tr-TR"/>
        </a:p>
      </dgm:t>
    </dgm:pt>
  </dgm:ptLst>
  <dgm:cxnLst>
    <dgm:cxn modelId="{3A55FCD2-464C-4978-826E-91E9F690D27E}" type="presOf" srcId="{AC84142E-9ABF-474A-B17A-2F5B45350172}" destId="{A471AE55-8E27-4AE1-8A4B-7195E2079A62}" srcOrd="0" destOrd="0" presId="urn:microsoft.com/office/officeart/2005/8/layout/venn1"/>
    <dgm:cxn modelId="{665AD432-AAF4-45FE-9F3A-9A56207299C4}" srcId="{9533B236-E269-4939-BFC9-862F5E564349}" destId="{03B92B00-8BAD-48BC-8210-9349FA6E3003}" srcOrd="1" destOrd="0" parTransId="{A9213660-C783-4CF8-A953-649AE1D44E49}" sibTransId="{4C8C7B70-1D3C-4759-B598-AF5D9258F73E}"/>
    <dgm:cxn modelId="{BC40C1AA-4C90-446B-B478-7028F5B189BD}" type="presOf" srcId="{AC84142E-9ABF-474A-B17A-2F5B45350172}" destId="{6728BF83-B2D3-4963-BF52-7A4F8F8FE0AF}" srcOrd="1" destOrd="0" presId="urn:microsoft.com/office/officeart/2005/8/layout/venn1"/>
    <dgm:cxn modelId="{6CE6B419-3F85-48FF-98E2-73322AEB4043}" type="presOf" srcId="{03B92B00-8BAD-48BC-8210-9349FA6E3003}" destId="{7D667FD9-A345-416D-8151-6A4F532B2A1E}" srcOrd="0" destOrd="0" presId="urn:microsoft.com/office/officeart/2005/8/layout/venn1"/>
    <dgm:cxn modelId="{6C5B1C84-739A-4124-862B-3C3F92AC65FD}" type="presOf" srcId="{E579D6DA-16B9-49EE-898C-39F6C4DF3C40}" destId="{C5347B67-50C3-408A-8AC5-7AF67B2DFCE5}" srcOrd="0" destOrd="0" presId="urn:microsoft.com/office/officeart/2005/8/layout/venn1"/>
    <dgm:cxn modelId="{720C0F26-83EE-4560-BE7A-19A12AEEA82A}" type="presOf" srcId="{E579D6DA-16B9-49EE-898C-39F6C4DF3C40}" destId="{27A9F8FA-66A7-4459-B9B5-52DB45031BAA}" srcOrd="1" destOrd="0" presId="urn:microsoft.com/office/officeart/2005/8/layout/venn1"/>
    <dgm:cxn modelId="{2EFC87CD-A241-46C7-93CF-E559EF864E89}" srcId="{9533B236-E269-4939-BFC9-862F5E564349}" destId="{E579D6DA-16B9-49EE-898C-39F6C4DF3C40}" srcOrd="2" destOrd="0" parTransId="{44109E9C-74A6-48B8-A93B-52105C679715}" sibTransId="{2D8C50CA-26AF-4F49-A22A-9115DCC2AB0C}"/>
    <dgm:cxn modelId="{B44FC305-04ED-4AB7-A54B-825C4AC2FA34}" type="presOf" srcId="{9533B236-E269-4939-BFC9-862F5E564349}" destId="{B52A26C3-B3A4-44CB-AB00-6699FD6A4402}" srcOrd="0" destOrd="0" presId="urn:microsoft.com/office/officeart/2005/8/layout/venn1"/>
    <dgm:cxn modelId="{EA7FDD40-11DF-4765-8505-D6C94B486CCC}" srcId="{9533B236-E269-4939-BFC9-862F5E564349}" destId="{AC84142E-9ABF-474A-B17A-2F5B45350172}" srcOrd="0" destOrd="0" parTransId="{F23D4BA0-B09D-45BF-90C9-B44994C9F8F3}" sibTransId="{72065D0E-C19C-473A-9D31-5AAC7FA7695A}"/>
    <dgm:cxn modelId="{0785464A-92F9-42B8-A259-CFF5D2DB37C3}" type="presOf" srcId="{03B92B00-8BAD-48BC-8210-9349FA6E3003}" destId="{C90C17C6-879A-46FB-9BFA-E25E2C38960B}" srcOrd="1" destOrd="0" presId="urn:microsoft.com/office/officeart/2005/8/layout/venn1"/>
    <dgm:cxn modelId="{8264DEE0-120D-484C-8390-3D64319AB1AC}" type="presParOf" srcId="{B52A26C3-B3A4-44CB-AB00-6699FD6A4402}" destId="{A471AE55-8E27-4AE1-8A4B-7195E2079A62}" srcOrd="0" destOrd="0" presId="urn:microsoft.com/office/officeart/2005/8/layout/venn1"/>
    <dgm:cxn modelId="{3F40B84D-814C-44A9-83D5-5AC0F84D5746}" type="presParOf" srcId="{B52A26C3-B3A4-44CB-AB00-6699FD6A4402}" destId="{6728BF83-B2D3-4963-BF52-7A4F8F8FE0AF}" srcOrd="1" destOrd="0" presId="urn:microsoft.com/office/officeart/2005/8/layout/venn1"/>
    <dgm:cxn modelId="{18459D08-B30D-4117-BAA6-04CC511C5648}" type="presParOf" srcId="{B52A26C3-B3A4-44CB-AB00-6699FD6A4402}" destId="{7D667FD9-A345-416D-8151-6A4F532B2A1E}" srcOrd="2" destOrd="0" presId="urn:microsoft.com/office/officeart/2005/8/layout/venn1"/>
    <dgm:cxn modelId="{4ABB4BAF-8DDF-42C9-A522-0D7137FD5030}" type="presParOf" srcId="{B52A26C3-B3A4-44CB-AB00-6699FD6A4402}" destId="{C90C17C6-879A-46FB-9BFA-E25E2C38960B}" srcOrd="3" destOrd="0" presId="urn:microsoft.com/office/officeart/2005/8/layout/venn1"/>
    <dgm:cxn modelId="{E8BFF5DC-269D-46CA-BB96-9F61ABA5E74D}" type="presParOf" srcId="{B52A26C3-B3A4-44CB-AB00-6699FD6A4402}" destId="{C5347B67-50C3-408A-8AC5-7AF67B2DFCE5}" srcOrd="4" destOrd="0" presId="urn:microsoft.com/office/officeart/2005/8/layout/venn1"/>
    <dgm:cxn modelId="{1664FDC5-1771-4C6F-9899-A73AE0570440}" type="presParOf" srcId="{B52A26C3-B3A4-44CB-AB00-6699FD6A4402}" destId="{27A9F8FA-66A7-4459-B9B5-52DB45031BAA}"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9892E-C7DD-4B40-8756-383EBE1878EE}">
      <dsp:nvSpPr>
        <dsp:cNvPr id="0" name=""/>
        <dsp:cNvSpPr/>
      </dsp:nvSpPr>
      <dsp:spPr>
        <a:xfrm>
          <a:off x="0" y="896794"/>
          <a:ext cx="5037559" cy="1559025"/>
        </a:xfrm>
        <a:prstGeom prst="roundRect">
          <a:avLst/>
        </a:prstGeom>
        <a:solidFill>
          <a:srgbClr val="7197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Projelerin değerlendirilmesi </a:t>
          </a:r>
          <a:r>
            <a:rPr lang="tr-TR" sz="1600" b="1" u="sng" kern="1200" dirty="0">
              <a:solidFill>
                <a:schemeClr val="bg1"/>
              </a:solidFill>
              <a:latin typeface="Verdana" panose="020B0604030504040204" pitchFamily="34" charset="0"/>
              <a:ea typeface="Verdana" panose="020B0604030504040204" pitchFamily="34" charset="0"/>
              <a:cs typeface="Verdana" panose="020B0604030504040204" pitchFamily="34" charset="0"/>
            </a:rPr>
            <a:t>3 boyutta yer alan kriterlere göre</a:t>
          </a:r>
          <a:r>
            <a:rPr lang="tr-TR" sz="1600" u="sng" kern="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tr-TR" sz="1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gerçekleştirilir.</a:t>
          </a:r>
        </a:p>
        <a:p>
          <a:pPr lvl="0" algn="l" defTabSz="711200" rtl="0">
            <a:lnSpc>
              <a:spcPct val="90000"/>
            </a:lnSpc>
            <a:spcBef>
              <a:spcPct val="0"/>
            </a:spcBef>
            <a:spcAft>
              <a:spcPct val="35000"/>
            </a:spcAft>
          </a:pPr>
          <a:endParaRPr lang="tr-TR" sz="1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l" defTabSz="711200" rtl="0">
            <a:lnSpc>
              <a:spcPct val="90000"/>
            </a:lnSpc>
            <a:spcBef>
              <a:spcPct val="0"/>
            </a:spcBef>
            <a:spcAft>
              <a:spcPct val="35000"/>
            </a:spcAft>
          </a:pPr>
          <a:r>
            <a:rPr lang="tr-TR" sz="1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Bu 3 konu öneride en açık şekilde anlatılmalıdır</a:t>
          </a:r>
        </a:p>
      </dsp:txBody>
      <dsp:txXfrm>
        <a:off x="76105" y="972899"/>
        <a:ext cx="4885349"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1AE55-8E27-4AE1-8A4B-7195E2079A62}">
      <dsp:nvSpPr>
        <dsp:cNvPr id="0" name=""/>
        <dsp:cNvSpPr/>
      </dsp:nvSpPr>
      <dsp:spPr>
        <a:xfrm>
          <a:off x="3319455" y="62888"/>
          <a:ext cx="3018669" cy="3018669"/>
        </a:xfrm>
        <a:prstGeom prst="ellipse">
          <a:avLst/>
        </a:prstGeom>
        <a:solidFill>
          <a:srgbClr val="7197AB">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tr-TR" sz="1500" b="1" kern="1200" dirty="0">
              <a:latin typeface="Verdana" panose="020B0604030504040204" pitchFamily="34" charset="0"/>
              <a:ea typeface="Verdana" panose="020B0604030504040204" pitchFamily="34" charset="0"/>
              <a:cs typeface="Verdana" panose="020B0604030504040204" pitchFamily="34" charset="0"/>
            </a:rPr>
            <a:t>1. Boyut</a:t>
          </a:r>
        </a:p>
        <a:p>
          <a:pPr lvl="0" algn="ctr" defTabSz="666750" rtl="0">
            <a:lnSpc>
              <a:spcPct val="90000"/>
            </a:lnSpc>
            <a:spcBef>
              <a:spcPct val="0"/>
            </a:spcBef>
            <a:spcAft>
              <a:spcPct val="35000"/>
            </a:spcAft>
          </a:pPr>
          <a:r>
            <a:rPr lang="tr-TR" sz="1500" b="1" kern="1200" dirty="0">
              <a:latin typeface="Verdana" panose="020B0604030504040204" pitchFamily="34" charset="0"/>
              <a:ea typeface="Verdana" panose="020B0604030504040204" pitchFamily="34" charset="0"/>
              <a:cs typeface="Verdana" panose="020B0604030504040204" pitchFamily="34" charset="0"/>
            </a:rPr>
            <a:t>Projenin endüstriyel Ar-Ge içeriği, teknoloji düzeyi ve yenilikçi yönü</a:t>
          </a:r>
          <a:r>
            <a:rPr lang="tr-TR" sz="1500" b="1" kern="1200" dirty="0" smtClean="0">
              <a:latin typeface="Verdana" panose="020B0604030504040204" pitchFamily="34" charset="0"/>
              <a:ea typeface="Verdana" panose="020B0604030504040204" pitchFamily="34" charset="0"/>
              <a:cs typeface="Verdana" panose="020B0604030504040204" pitchFamily="34" charset="0"/>
            </a:rPr>
            <a:t>. (Ağırlığı: %35)</a:t>
          </a:r>
        </a:p>
      </dsp:txBody>
      <dsp:txXfrm>
        <a:off x="3721944" y="591156"/>
        <a:ext cx="2213691" cy="1358401"/>
      </dsp:txXfrm>
    </dsp:sp>
    <dsp:sp modelId="{7D667FD9-A345-416D-8151-6A4F532B2A1E}">
      <dsp:nvSpPr>
        <dsp:cNvPr id="0" name=""/>
        <dsp:cNvSpPr/>
      </dsp:nvSpPr>
      <dsp:spPr>
        <a:xfrm>
          <a:off x="4478906" y="1949557"/>
          <a:ext cx="3018669" cy="3018669"/>
        </a:xfrm>
        <a:prstGeom prst="ellipse">
          <a:avLst/>
        </a:prstGeom>
        <a:solidFill>
          <a:srgbClr val="AD53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tr-TR" sz="1500" b="1" kern="1200" dirty="0">
              <a:latin typeface="Verdana" panose="020B0604030504040204" pitchFamily="34" charset="0"/>
              <a:ea typeface="Verdana" panose="020B0604030504040204" pitchFamily="34" charset="0"/>
              <a:cs typeface="Verdana" panose="020B0604030504040204" pitchFamily="34" charset="0"/>
            </a:rPr>
            <a:t>3. Boyut</a:t>
          </a:r>
        </a:p>
        <a:p>
          <a:pPr lvl="0" algn="ctr" defTabSz="666750" rtl="0">
            <a:lnSpc>
              <a:spcPct val="90000"/>
            </a:lnSpc>
            <a:spcBef>
              <a:spcPct val="0"/>
            </a:spcBef>
            <a:spcAft>
              <a:spcPct val="35000"/>
            </a:spcAft>
          </a:pPr>
          <a:r>
            <a:rPr lang="tr-TR" sz="1500" b="1" kern="1200" dirty="0">
              <a:latin typeface="Verdana" panose="020B0604030504040204" pitchFamily="34" charset="0"/>
              <a:ea typeface="Verdana" panose="020B0604030504040204" pitchFamily="34" charset="0"/>
              <a:cs typeface="Verdana" panose="020B0604030504040204" pitchFamily="34" charset="0"/>
            </a:rPr>
            <a:t>Proje çıktılarının ekonomik yarara ve ulusal kazanıma </a:t>
          </a:r>
          <a:r>
            <a:rPr lang="tr-TR" sz="1500" b="1" kern="1200" dirty="0" err="1">
              <a:latin typeface="Verdana" panose="020B0604030504040204" pitchFamily="34" charset="0"/>
              <a:ea typeface="Verdana" panose="020B0604030504040204" pitchFamily="34" charset="0"/>
              <a:cs typeface="Verdana" panose="020B0604030504040204" pitchFamily="34" charset="0"/>
            </a:rPr>
            <a:t>dönüşebilirliği</a:t>
          </a:r>
          <a:r>
            <a:rPr lang="tr-TR" sz="1500" b="1" kern="1200" dirty="0">
              <a:latin typeface="Verdana" panose="020B0604030504040204" pitchFamily="34" charset="0"/>
              <a:ea typeface="Verdana" panose="020B0604030504040204" pitchFamily="34" charset="0"/>
              <a:cs typeface="Verdana" panose="020B0604030504040204" pitchFamily="34" charset="0"/>
            </a:rPr>
            <a:t>. </a:t>
          </a:r>
          <a:endParaRPr lang="tr-TR" sz="1500" b="1" kern="1200" dirty="0" smtClean="0">
            <a:latin typeface="Verdana" panose="020B0604030504040204" pitchFamily="34" charset="0"/>
            <a:ea typeface="Verdana" panose="020B0604030504040204" pitchFamily="34" charset="0"/>
            <a:cs typeface="Verdana" panose="020B0604030504040204" pitchFamily="34" charset="0"/>
          </a:endParaRPr>
        </a:p>
        <a:p>
          <a:pPr lvl="0" algn="ctr" defTabSz="666750" rtl="0">
            <a:lnSpc>
              <a:spcPct val="90000"/>
            </a:lnSpc>
            <a:spcBef>
              <a:spcPct val="0"/>
            </a:spcBef>
            <a:spcAft>
              <a:spcPct val="35000"/>
            </a:spcAft>
          </a:pPr>
          <a:r>
            <a:rPr lang="tr-TR" sz="1500" b="1" kern="1200" dirty="0" smtClean="0">
              <a:latin typeface="Verdana" panose="020B0604030504040204" pitchFamily="34" charset="0"/>
              <a:ea typeface="Verdana" panose="020B0604030504040204" pitchFamily="34" charset="0"/>
              <a:cs typeface="Verdana" panose="020B0604030504040204" pitchFamily="34" charset="0"/>
            </a:rPr>
            <a:t>(Ağırlığı: %40)</a:t>
          </a:r>
          <a:endParaRPr lang="tr-TR" sz="1500" b="1" kern="1200" dirty="0">
            <a:latin typeface="Verdana" panose="020B0604030504040204" pitchFamily="34" charset="0"/>
            <a:ea typeface="Verdana" panose="020B0604030504040204" pitchFamily="34" charset="0"/>
            <a:cs typeface="Verdana" panose="020B0604030504040204" pitchFamily="34" charset="0"/>
          </a:endParaRPr>
        </a:p>
      </dsp:txBody>
      <dsp:txXfrm>
        <a:off x="5402115" y="2729380"/>
        <a:ext cx="1811201" cy="1660268"/>
      </dsp:txXfrm>
    </dsp:sp>
    <dsp:sp modelId="{C5347B67-50C3-408A-8AC5-7AF67B2DFCE5}">
      <dsp:nvSpPr>
        <dsp:cNvPr id="0" name=""/>
        <dsp:cNvSpPr/>
      </dsp:nvSpPr>
      <dsp:spPr>
        <a:xfrm>
          <a:off x="2230218" y="1949557"/>
          <a:ext cx="3018669" cy="3018669"/>
        </a:xfrm>
        <a:prstGeom prst="ellipse">
          <a:avLst/>
        </a:prstGeom>
        <a:solidFill>
          <a:srgbClr val="F7DDB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tr-TR" sz="1500" b="1" kern="1200" dirty="0">
              <a:latin typeface="Verdana" panose="020B0604030504040204" pitchFamily="34" charset="0"/>
              <a:ea typeface="Verdana" panose="020B0604030504040204" pitchFamily="34" charset="0"/>
              <a:cs typeface="Verdana" panose="020B0604030504040204" pitchFamily="34" charset="0"/>
            </a:rPr>
            <a:t>2. Boyut</a:t>
          </a:r>
        </a:p>
        <a:p>
          <a:pPr lvl="0" algn="ctr" defTabSz="666750" rtl="0">
            <a:lnSpc>
              <a:spcPct val="90000"/>
            </a:lnSpc>
            <a:spcBef>
              <a:spcPct val="0"/>
            </a:spcBef>
            <a:spcAft>
              <a:spcPct val="35000"/>
            </a:spcAft>
          </a:pPr>
          <a:r>
            <a:rPr lang="tr-TR" sz="1500" b="1" kern="1200" dirty="0">
              <a:latin typeface="Verdana" panose="020B0604030504040204" pitchFamily="34" charset="0"/>
              <a:ea typeface="Verdana" panose="020B0604030504040204" pitchFamily="34" charset="0"/>
              <a:cs typeface="Verdana" panose="020B0604030504040204" pitchFamily="34" charset="0"/>
            </a:rPr>
            <a:t>Proje planının ve kuruluşun altyapısının uygunluğu</a:t>
          </a:r>
          <a:r>
            <a:rPr lang="tr-TR" sz="1500" b="1" kern="1200" dirty="0" smtClean="0">
              <a:latin typeface="Verdana" panose="020B0604030504040204" pitchFamily="34" charset="0"/>
              <a:ea typeface="Verdana" panose="020B0604030504040204" pitchFamily="34" charset="0"/>
              <a:cs typeface="Verdana" panose="020B0604030504040204" pitchFamily="34" charset="0"/>
            </a:rPr>
            <a:t>.</a:t>
          </a:r>
        </a:p>
        <a:p>
          <a:pPr lvl="0" algn="ctr" defTabSz="666750" rtl="0">
            <a:lnSpc>
              <a:spcPct val="90000"/>
            </a:lnSpc>
            <a:spcBef>
              <a:spcPct val="0"/>
            </a:spcBef>
            <a:spcAft>
              <a:spcPct val="35000"/>
            </a:spcAft>
          </a:pPr>
          <a:r>
            <a:rPr lang="tr-TR" sz="1500" b="1" kern="1200" dirty="0" smtClean="0">
              <a:latin typeface="Verdana" panose="020B0604030504040204" pitchFamily="34" charset="0"/>
              <a:ea typeface="Verdana" panose="020B0604030504040204" pitchFamily="34" charset="0"/>
              <a:cs typeface="Verdana" panose="020B0604030504040204" pitchFamily="34" charset="0"/>
            </a:rPr>
            <a:t>(Ağırlığı: %25)</a:t>
          </a:r>
          <a:endParaRPr lang="tr-TR" sz="1500" kern="1200" dirty="0">
            <a:latin typeface="Verdana" panose="020B0604030504040204" pitchFamily="34" charset="0"/>
            <a:ea typeface="Verdana" panose="020B0604030504040204" pitchFamily="34" charset="0"/>
            <a:cs typeface="Verdana" panose="020B0604030504040204" pitchFamily="34" charset="0"/>
          </a:endParaRPr>
        </a:p>
      </dsp:txBody>
      <dsp:txXfrm>
        <a:off x="2514476" y="2729380"/>
        <a:ext cx="1811201" cy="16602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D24DB4C-C514-4EF8-B750-A21048036648}" type="datetimeFigureOut">
              <a:rPr lang="tr-TR"/>
              <a:pPr>
                <a:defRPr/>
              </a:pPr>
              <a:t>13.05.2024</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EC59C08-714F-4D15-948A-7BCC07F3BDDE}"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F1855A-9CEB-43C2-82D7-51332B107873}" type="datetimeFigureOut">
              <a:rPr lang="tr-TR"/>
              <a:pPr>
                <a:defRPr/>
              </a:pPr>
              <a:t>13.05.2024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B1BCA25-648E-4158-A813-6C9407DDDBAB}"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43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612801-7C0D-4244-B446-78B7EC847B57}" type="slidenum">
              <a:rPr lang="tr-TR" altLang="tr-TR" smtClean="0"/>
              <a:pPr fontAlgn="base">
                <a:spcBef>
                  <a:spcPct val="0"/>
                </a:spcBef>
                <a:spcAft>
                  <a:spcPct val="0"/>
                </a:spcAft>
              </a:pPr>
              <a:t>1</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B607BB9-C688-4F27-993D-40E1F7960A82}" type="slidenum">
              <a:rPr lang="tr-TR" altLang="tr-TR" smtClean="0">
                <a:solidFill>
                  <a:srgbClr val="000000"/>
                </a:solidFill>
              </a:rPr>
              <a:pPr fontAlgn="base">
                <a:spcBef>
                  <a:spcPct val="0"/>
                </a:spcBef>
                <a:spcAft>
                  <a:spcPct val="0"/>
                </a:spcAft>
              </a:pPr>
              <a:t>12</a:t>
            </a:fld>
            <a:endParaRPr lang="tr-TR" altLang="tr-TR"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83EC42-FF0D-42E2-8875-A92608AF022D}" type="slidenum">
              <a:rPr lang="tr-TR" altLang="tr-TR" smtClean="0"/>
              <a:pPr fontAlgn="base">
                <a:spcBef>
                  <a:spcPct val="0"/>
                </a:spcBef>
                <a:spcAft>
                  <a:spcPct val="0"/>
                </a:spcAft>
              </a:pPr>
              <a:t>13</a:t>
            </a:fld>
            <a:endParaRPr lang="tr-TR"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Calibri" panose="020F0502020204030204" pitchFamily="34" charset="0"/>
              </a:defRPr>
            </a:lvl1pPr>
            <a:lvl2pPr marL="742950" indent="-285750" defTabSz="909638">
              <a:defRPr>
                <a:solidFill>
                  <a:schemeClr val="tx1"/>
                </a:solidFill>
                <a:latin typeface="Calibri" panose="020F0502020204030204" pitchFamily="34" charset="0"/>
              </a:defRPr>
            </a:lvl2pPr>
            <a:lvl3pPr marL="1143000" indent="-228600" defTabSz="909638">
              <a:defRPr>
                <a:solidFill>
                  <a:schemeClr val="tx1"/>
                </a:solidFill>
                <a:latin typeface="Calibri" panose="020F0502020204030204" pitchFamily="34" charset="0"/>
              </a:defRPr>
            </a:lvl3pPr>
            <a:lvl4pPr marL="1600200" indent="-228600" defTabSz="909638">
              <a:defRPr>
                <a:solidFill>
                  <a:schemeClr val="tx1"/>
                </a:solidFill>
                <a:latin typeface="Calibri" panose="020F0502020204030204" pitchFamily="34" charset="0"/>
              </a:defRPr>
            </a:lvl4pPr>
            <a:lvl5pPr marL="2057400" indent="-228600" defTabSz="909638">
              <a:defRPr>
                <a:solidFill>
                  <a:schemeClr val="tx1"/>
                </a:solidFill>
                <a:latin typeface="Calibri" panose="020F0502020204030204" pitchFamily="34" charset="0"/>
              </a:defRPr>
            </a:lvl5pPr>
            <a:lvl6pPr marL="2514600" indent="-228600" defTabSz="909638" eaLnBrk="0" fontAlgn="base" hangingPunct="0">
              <a:spcBef>
                <a:spcPct val="0"/>
              </a:spcBef>
              <a:spcAft>
                <a:spcPct val="0"/>
              </a:spcAft>
              <a:defRPr>
                <a:solidFill>
                  <a:schemeClr val="tx1"/>
                </a:solidFill>
                <a:latin typeface="Calibri" panose="020F0502020204030204" pitchFamily="34" charset="0"/>
              </a:defRPr>
            </a:lvl6pPr>
            <a:lvl7pPr marL="2971800" indent="-228600" defTabSz="909638" eaLnBrk="0" fontAlgn="base" hangingPunct="0">
              <a:spcBef>
                <a:spcPct val="0"/>
              </a:spcBef>
              <a:spcAft>
                <a:spcPct val="0"/>
              </a:spcAft>
              <a:defRPr>
                <a:solidFill>
                  <a:schemeClr val="tx1"/>
                </a:solidFill>
                <a:latin typeface="Calibri" panose="020F0502020204030204" pitchFamily="34" charset="0"/>
              </a:defRPr>
            </a:lvl7pPr>
            <a:lvl8pPr marL="3429000" indent="-228600" defTabSz="909638" eaLnBrk="0" fontAlgn="base" hangingPunct="0">
              <a:spcBef>
                <a:spcPct val="0"/>
              </a:spcBef>
              <a:spcAft>
                <a:spcPct val="0"/>
              </a:spcAft>
              <a:defRPr>
                <a:solidFill>
                  <a:schemeClr val="tx1"/>
                </a:solidFill>
                <a:latin typeface="Calibri" panose="020F0502020204030204" pitchFamily="34" charset="0"/>
              </a:defRPr>
            </a:lvl8pPr>
            <a:lvl9pPr marL="3886200" indent="-228600" defTabSz="909638" eaLnBrk="0" fontAlgn="base" hangingPunct="0">
              <a:spcBef>
                <a:spcPct val="0"/>
              </a:spcBef>
              <a:spcAft>
                <a:spcPct val="0"/>
              </a:spcAft>
              <a:defRPr>
                <a:solidFill>
                  <a:schemeClr val="tx1"/>
                </a:solidFill>
                <a:latin typeface="Calibri" panose="020F0502020204030204" pitchFamily="34" charset="0"/>
              </a:defRPr>
            </a:lvl9pPr>
          </a:lstStyle>
          <a:p>
            <a:pPr algn="r"/>
            <a:fld id="{9AFDB847-851D-4ECB-BD43-812449BFA739}" type="slidenum">
              <a:rPr lang="tr-TR" altLang="tr-TR" sz="1200">
                <a:solidFill>
                  <a:srgbClr val="000000"/>
                </a:solidFill>
                <a:latin typeface="Times" panose="02020603050405020304" pitchFamily="18" charset="0"/>
              </a:rPr>
              <a:pPr algn="r"/>
              <a:t>14</a:t>
            </a:fld>
            <a:endParaRPr lang="tr-TR" altLang="tr-TR" sz="1200">
              <a:solidFill>
                <a:srgbClr val="000000"/>
              </a:solidFill>
              <a:latin typeface="Times" panose="02020603050405020304" pitchFamily="18" charset="0"/>
            </a:endParaRPr>
          </a:p>
        </p:txBody>
      </p:sp>
      <p:sp>
        <p:nvSpPr>
          <p:cNvPr id="49155" name="Rectangle 2"/>
          <p:cNvSpPr>
            <a:spLocks noGrp="1" noRot="1" noChangeAspect="1" noChangeArrowheads="1" noTextEdit="1"/>
          </p:cNvSpPr>
          <p:nvPr>
            <p:ph type="sldImg"/>
          </p:nvPr>
        </p:nvSpPr>
        <p:spPr bwMode="auto">
          <a:xfrm>
            <a:off x="38258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1" tIns="45446" rIns="90891" bIns="45446" numCol="1" anchor="t" anchorCtr="0" compatLnSpc="1">
            <a:prstTxWarp prst="textNoShape">
              <a:avLst/>
            </a:prstTxWarp>
          </a:bodyPr>
          <a:lstStyle/>
          <a:p>
            <a:pPr eaLnBrk="1" hangingPunct="1">
              <a:spcBef>
                <a:spcPct val="0"/>
              </a:spcBef>
            </a:pPr>
            <a:r>
              <a:rPr lang="tr-TR" altLang="tr-TR" smtClean="0"/>
              <a:t>TEYDEB olarak Frascati Kulavuzu’ndaki Ar-Ge tanımı ve Oslo Kılavuzu’ndaki Yenilik tanımına göre değerlendirmelerimizi yapıyoruz. Ürün ya da süreç geliştirmeye yönelik Ar-Ge projelerine destek veriyoruz. </a:t>
            </a:r>
            <a:endParaRPr lang="tr-TR" altLang="tr-TR" smtClean="0">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Ar-Ge temel araştırma, uygulamalı araştırma ve deneysel araştırma olarak 3 bölüme ayrılmakta olup, TEYDEB olarak Uygulamalı Araştırma ve Deneysel Geliştirmeye yönelik projelere destek veriyoruz. </a:t>
            </a:r>
          </a:p>
          <a:p>
            <a:pPr eaLnBrk="1" hangingPunct="1">
              <a:spcBef>
                <a:spcPct val="0"/>
              </a:spcBef>
            </a:pPr>
            <a:endParaRPr lang="tr-TR" altLang="tr-T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C23C8E-8B97-4057-9E9D-5BD9CD74B308}" type="slidenum">
              <a:rPr lang="tr-TR" altLang="tr-TR" smtClean="0"/>
              <a:pPr fontAlgn="base">
                <a:spcBef>
                  <a:spcPct val="0"/>
                </a:spcBef>
                <a:spcAft>
                  <a:spcPct val="0"/>
                </a:spcAft>
              </a:pPr>
              <a:t>15</a:t>
            </a:fld>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Calibri" panose="020F0502020204030204" pitchFamily="34" charset="0"/>
              </a:defRPr>
            </a:lvl1pPr>
            <a:lvl2pPr marL="742950" indent="-285750" defTabSz="909638">
              <a:defRPr>
                <a:solidFill>
                  <a:schemeClr val="tx1"/>
                </a:solidFill>
                <a:latin typeface="Calibri" panose="020F0502020204030204" pitchFamily="34" charset="0"/>
              </a:defRPr>
            </a:lvl2pPr>
            <a:lvl3pPr marL="1143000" indent="-228600" defTabSz="909638">
              <a:defRPr>
                <a:solidFill>
                  <a:schemeClr val="tx1"/>
                </a:solidFill>
                <a:latin typeface="Calibri" panose="020F0502020204030204" pitchFamily="34" charset="0"/>
              </a:defRPr>
            </a:lvl3pPr>
            <a:lvl4pPr marL="1600200" indent="-228600" defTabSz="909638">
              <a:defRPr>
                <a:solidFill>
                  <a:schemeClr val="tx1"/>
                </a:solidFill>
                <a:latin typeface="Calibri" panose="020F0502020204030204" pitchFamily="34" charset="0"/>
              </a:defRPr>
            </a:lvl4pPr>
            <a:lvl5pPr marL="2057400" indent="-228600" defTabSz="909638">
              <a:defRPr>
                <a:solidFill>
                  <a:schemeClr val="tx1"/>
                </a:solidFill>
                <a:latin typeface="Calibri" panose="020F0502020204030204" pitchFamily="34" charset="0"/>
              </a:defRPr>
            </a:lvl5pPr>
            <a:lvl6pPr marL="2514600" indent="-228600" defTabSz="909638" eaLnBrk="0" fontAlgn="base" hangingPunct="0">
              <a:spcBef>
                <a:spcPct val="0"/>
              </a:spcBef>
              <a:spcAft>
                <a:spcPct val="0"/>
              </a:spcAft>
              <a:defRPr>
                <a:solidFill>
                  <a:schemeClr val="tx1"/>
                </a:solidFill>
                <a:latin typeface="Calibri" panose="020F0502020204030204" pitchFamily="34" charset="0"/>
              </a:defRPr>
            </a:lvl6pPr>
            <a:lvl7pPr marL="2971800" indent="-228600" defTabSz="909638" eaLnBrk="0" fontAlgn="base" hangingPunct="0">
              <a:spcBef>
                <a:spcPct val="0"/>
              </a:spcBef>
              <a:spcAft>
                <a:spcPct val="0"/>
              </a:spcAft>
              <a:defRPr>
                <a:solidFill>
                  <a:schemeClr val="tx1"/>
                </a:solidFill>
                <a:latin typeface="Calibri" panose="020F0502020204030204" pitchFamily="34" charset="0"/>
              </a:defRPr>
            </a:lvl7pPr>
            <a:lvl8pPr marL="3429000" indent="-228600" defTabSz="909638" eaLnBrk="0" fontAlgn="base" hangingPunct="0">
              <a:spcBef>
                <a:spcPct val="0"/>
              </a:spcBef>
              <a:spcAft>
                <a:spcPct val="0"/>
              </a:spcAft>
              <a:defRPr>
                <a:solidFill>
                  <a:schemeClr val="tx1"/>
                </a:solidFill>
                <a:latin typeface="Calibri" panose="020F0502020204030204" pitchFamily="34" charset="0"/>
              </a:defRPr>
            </a:lvl8pPr>
            <a:lvl9pPr marL="3886200" indent="-228600" defTabSz="909638" eaLnBrk="0" fontAlgn="base" hangingPunct="0">
              <a:spcBef>
                <a:spcPct val="0"/>
              </a:spcBef>
              <a:spcAft>
                <a:spcPct val="0"/>
              </a:spcAft>
              <a:defRPr>
                <a:solidFill>
                  <a:schemeClr val="tx1"/>
                </a:solidFill>
                <a:latin typeface="Calibri" panose="020F0502020204030204" pitchFamily="34" charset="0"/>
              </a:defRPr>
            </a:lvl9pPr>
          </a:lstStyle>
          <a:p>
            <a:pPr algn="r"/>
            <a:fld id="{04CCE80E-C675-40F4-AC78-4596BED58AB8}" type="slidenum">
              <a:rPr lang="tr-TR" altLang="tr-TR" sz="1200">
                <a:solidFill>
                  <a:srgbClr val="000000"/>
                </a:solidFill>
                <a:latin typeface="Times" panose="02020603050405020304" pitchFamily="18" charset="0"/>
              </a:rPr>
              <a:pPr algn="r"/>
              <a:t>16</a:t>
            </a:fld>
            <a:endParaRPr lang="tr-TR" altLang="tr-TR" sz="1200">
              <a:solidFill>
                <a:srgbClr val="000000"/>
              </a:solidFill>
              <a:latin typeface="Times" panose="02020603050405020304" pitchFamily="18" charset="0"/>
            </a:endParaRPr>
          </a:p>
        </p:txBody>
      </p:sp>
      <p:sp>
        <p:nvSpPr>
          <p:cNvPr id="53251" name="Rectangle 2"/>
          <p:cNvSpPr>
            <a:spLocks noGrp="1" noRot="1" noChangeAspect="1" noChangeArrowheads="1" noTextEdit="1"/>
          </p:cNvSpPr>
          <p:nvPr>
            <p:ph type="sldImg"/>
          </p:nvPr>
        </p:nvSpPr>
        <p:spPr bwMode="auto">
          <a:xfrm>
            <a:off x="38258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1" tIns="45446" rIns="90891" bIns="45446"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6E1EC20F-99FD-42E4-9CE8-8C35EC0A42C4}" type="slidenum">
              <a:rPr lang="tr-TR" altLang="tr-TR" smtClean="0">
                <a:solidFill>
                  <a:srgbClr val="000000"/>
                </a:solidFill>
                <a:latin typeface="Times" panose="02020603050405020304" pitchFamily="18" charset="0"/>
              </a:rPr>
              <a:pPr eaLnBrk="0" fontAlgn="base" hangingPunct="0">
                <a:spcBef>
                  <a:spcPct val="0"/>
                </a:spcBef>
                <a:spcAft>
                  <a:spcPct val="0"/>
                </a:spcAft>
              </a:pPr>
              <a:t>17</a:t>
            </a:fld>
            <a:endParaRPr lang="tr-TR" altLang="tr-TR" smtClean="0">
              <a:solidFill>
                <a:srgbClr val="000000"/>
              </a:solidFill>
              <a:latin typeface="Times" panose="02020603050405020304"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Ürün yeniliği sınıfına baktığımızda dünya için yeni bir ürün geliştirilmesi, ülke için yeni bir ürün geliştirilmesi, firma için yeni bir ürün geliştirilmesi, firmadaki mevcut bir ürünün teknolojik olarak iyileştirilmesini içerebilir. </a:t>
            </a:r>
          </a:p>
          <a:p>
            <a:pPr eaLnBrk="1" hangingPunct="1">
              <a:spcBef>
                <a:spcPct val="0"/>
              </a:spcBef>
            </a:pPr>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54" tIns="47527" rIns="95054" bIns="47527" anchor="b"/>
          <a:lstStyle>
            <a:lvl1pPr defTabSz="950913">
              <a:defRPr>
                <a:solidFill>
                  <a:schemeClr val="tx1"/>
                </a:solidFill>
                <a:latin typeface="Calibri" panose="020F0502020204030204" pitchFamily="34" charset="0"/>
              </a:defRPr>
            </a:lvl1pPr>
            <a:lvl2pPr marL="742950" indent="-285750" defTabSz="950913">
              <a:defRPr>
                <a:solidFill>
                  <a:schemeClr val="tx1"/>
                </a:solidFill>
                <a:latin typeface="Calibri" panose="020F0502020204030204" pitchFamily="34" charset="0"/>
              </a:defRPr>
            </a:lvl2pPr>
            <a:lvl3pPr marL="1143000" indent="-228600" defTabSz="950913">
              <a:defRPr>
                <a:solidFill>
                  <a:schemeClr val="tx1"/>
                </a:solidFill>
                <a:latin typeface="Calibri" panose="020F0502020204030204" pitchFamily="34" charset="0"/>
              </a:defRPr>
            </a:lvl3pPr>
            <a:lvl4pPr marL="1600200" indent="-228600" defTabSz="950913">
              <a:defRPr>
                <a:solidFill>
                  <a:schemeClr val="tx1"/>
                </a:solidFill>
                <a:latin typeface="Calibri" panose="020F0502020204030204" pitchFamily="34" charset="0"/>
              </a:defRPr>
            </a:lvl4pPr>
            <a:lvl5pPr marL="2057400" indent="-228600" defTabSz="950913">
              <a:defRPr>
                <a:solidFill>
                  <a:schemeClr val="tx1"/>
                </a:solidFill>
                <a:latin typeface="Calibri" panose="020F0502020204030204" pitchFamily="34" charset="0"/>
              </a:defRPr>
            </a:lvl5pPr>
            <a:lvl6pPr marL="2514600" indent="-228600" defTabSz="950913" eaLnBrk="0" fontAlgn="base" hangingPunct="0">
              <a:spcBef>
                <a:spcPct val="0"/>
              </a:spcBef>
              <a:spcAft>
                <a:spcPct val="0"/>
              </a:spcAft>
              <a:defRPr>
                <a:solidFill>
                  <a:schemeClr val="tx1"/>
                </a:solidFill>
                <a:latin typeface="Calibri" panose="020F0502020204030204" pitchFamily="34" charset="0"/>
              </a:defRPr>
            </a:lvl6pPr>
            <a:lvl7pPr marL="2971800" indent="-228600" defTabSz="950913" eaLnBrk="0" fontAlgn="base" hangingPunct="0">
              <a:spcBef>
                <a:spcPct val="0"/>
              </a:spcBef>
              <a:spcAft>
                <a:spcPct val="0"/>
              </a:spcAft>
              <a:defRPr>
                <a:solidFill>
                  <a:schemeClr val="tx1"/>
                </a:solidFill>
                <a:latin typeface="Calibri" panose="020F0502020204030204" pitchFamily="34" charset="0"/>
              </a:defRPr>
            </a:lvl7pPr>
            <a:lvl8pPr marL="3429000" indent="-228600" defTabSz="950913" eaLnBrk="0" fontAlgn="base" hangingPunct="0">
              <a:spcBef>
                <a:spcPct val="0"/>
              </a:spcBef>
              <a:spcAft>
                <a:spcPct val="0"/>
              </a:spcAft>
              <a:defRPr>
                <a:solidFill>
                  <a:schemeClr val="tx1"/>
                </a:solidFill>
                <a:latin typeface="Calibri" panose="020F0502020204030204" pitchFamily="34" charset="0"/>
              </a:defRPr>
            </a:lvl8pPr>
            <a:lvl9pPr marL="3886200" indent="-228600" defTabSz="950913" eaLnBrk="0" fontAlgn="base" hangingPunct="0">
              <a:spcBef>
                <a:spcPct val="0"/>
              </a:spcBef>
              <a:spcAft>
                <a:spcPct val="0"/>
              </a:spcAft>
              <a:defRPr>
                <a:solidFill>
                  <a:schemeClr val="tx1"/>
                </a:solidFill>
                <a:latin typeface="Calibri" panose="020F0502020204030204" pitchFamily="34" charset="0"/>
              </a:defRPr>
            </a:lvl9pPr>
          </a:lstStyle>
          <a:p>
            <a:pPr algn="r"/>
            <a:fld id="{E585763D-3783-4156-8737-9DBA2B972077}" type="slidenum">
              <a:rPr lang="tr-TR" altLang="tr-TR" sz="1300">
                <a:solidFill>
                  <a:srgbClr val="000000"/>
                </a:solidFill>
                <a:latin typeface="Times" panose="02020603050405020304" pitchFamily="18" charset="0"/>
              </a:rPr>
              <a:pPr algn="r"/>
              <a:t>18</a:t>
            </a:fld>
            <a:endParaRPr lang="tr-TR" altLang="tr-TR" sz="1300">
              <a:solidFill>
                <a:srgbClr val="000000"/>
              </a:solidFill>
              <a:latin typeface="Times" panose="02020603050405020304"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Süreç yeniliği olarak; Maliyet düşürücü veya standart/kalite yükseltici sonuçlar elde etmek amacıyla yeni teknikler geliştirmek, üretimle ilgili yeni bir yöntem veya teknoloji geliştirmeye yönelik projelere destek verebiliyoruz.</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Calibri" panose="020F0502020204030204" pitchFamily="34" charset="0"/>
              </a:defRPr>
            </a:lvl1pPr>
            <a:lvl2pPr marL="742950" indent="-285750" defTabSz="909638">
              <a:defRPr>
                <a:solidFill>
                  <a:schemeClr val="tx1"/>
                </a:solidFill>
                <a:latin typeface="Calibri" panose="020F0502020204030204" pitchFamily="34" charset="0"/>
              </a:defRPr>
            </a:lvl2pPr>
            <a:lvl3pPr marL="1143000" indent="-228600" defTabSz="909638">
              <a:defRPr>
                <a:solidFill>
                  <a:schemeClr val="tx1"/>
                </a:solidFill>
                <a:latin typeface="Calibri" panose="020F0502020204030204" pitchFamily="34" charset="0"/>
              </a:defRPr>
            </a:lvl3pPr>
            <a:lvl4pPr marL="1600200" indent="-228600" defTabSz="909638">
              <a:defRPr>
                <a:solidFill>
                  <a:schemeClr val="tx1"/>
                </a:solidFill>
                <a:latin typeface="Calibri" panose="020F0502020204030204" pitchFamily="34" charset="0"/>
              </a:defRPr>
            </a:lvl4pPr>
            <a:lvl5pPr marL="2057400" indent="-228600" defTabSz="909638">
              <a:defRPr>
                <a:solidFill>
                  <a:schemeClr val="tx1"/>
                </a:solidFill>
                <a:latin typeface="Calibri" panose="020F0502020204030204" pitchFamily="34" charset="0"/>
              </a:defRPr>
            </a:lvl5pPr>
            <a:lvl6pPr marL="2514600" indent="-228600" defTabSz="909638" eaLnBrk="0" fontAlgn="base" hangingPunct="0">
              <a:spcBef>
                <a:spcPct val="0"/>
              </a:spcBef>
              <a:spcAft>
                <a:spcPct val="0"/>
              </a:spcAft>
              <a:defRPr>
                <a:solidFill>
                  <a:schemeClr val="tx1"/>
                </a:solidFill>
                <a:latin typeface="Calibri" panose="020F0502020204030204" pitchFamily="34" charset="0"/>
              </a:defRPr>
            </a:lvl6pPr>
            <a:lvl7pPr marL="2971800" indent="-228600" defTabSz="909638" eaLnBrk="0" fontAlgn="base" hangingPunct="0">
              <a:spcBef>
                <a:spcPct val="0"/>
              </a:spcBef>
              <a:spcAft>
                <a:spcPct val="0"/>
              </a:spcAft>
              <a:defRPr>
                <a:solidFill>
                  <a:schemeClr val="tx1"/>
                </a:solidFill>
                <a:latin typeface="Calibri" panose="020F0502020204030204" pitchFamily="34" charset="0"/>
              </a:defRPr>
            </a:lvl7pPr>
            <a:lvl8pPr marL="3429000" indent="-228600" defTabSz="909638" eaLnBrk="0" fontAlgn="base" hangingPunct="0">
              <a:spcBef>
                <a:spcPct val="0"/>
              </a:spcBef>
              <a:spcAft>
                <a:spcPct val="0"/>
              </a:spcAft>
              <a:defRPr>
                <a:solidFill>
                  <a:schemeClr val="tx1"/>
                </a:solidFill>
                <a:latin typeface="Calibri" panose="020F0502020204030204" pitchFamily="34" charset="0"/>
              </a:defRPr>
            </a:lvl8pPr>
            <a:lvl9pPr marL="3886200" indent="-228600" defTabSz="909638" eaLnBrk="0" fontAlgn="base" hangingPunct="0">
              <a:spcBef>
                <a:spcPct val="0"/>
              </a:spcBef>
              <a:spcAft>
                <a:spcPct val="0"/>
              </a:spcAft>
              <a:defRPr>
                <a:solidFill>
                  <a:schemeClr val="tx1"/>
                </a:solidFill>
                <a:latin typeface="Calibri" panose="020F0502020204030204" pitchFamily="34" charset="0"/>
              </a:defRPr>
            </a:lvl9pPr>
          </a:lstStyle>
          <a:p>
            <a:pPr algn="r"/>
            <a:fld id="{E92A7EFC-4186-4E2F-8302-3C618682AEDF}" type="slidenum">
              <a:rPr lang="tr-TR" altLang="tr-TR" sz="1200">
                <a:solidFill>
                  <a:srgbClr val="000000"/>
                </a:solidFill>
                <a:latin typeface="Times" panose="02020603050405020304" pitchFamily="18" charset="0"/>
              </a:rPr>
              <a:pPr algn="r"/>
              <a:t>19</a:t>
            </a:fld>
            <a:endParaRPr lang="tr-TR" altLang="tr-TR" sz="1200">
              <a:solidFill>
                <a:srgbClr val="000000"/>
              </a:solidFill>
              <a:latin typeface="Times" panose="02020603050405020304" pitchFamily="18" charset="0"/>
            </a:endParaRPr>
          </a:p>
        </p:txBody>
      </p:sp>
      <p:sp>
        <p:nvSpPr>
          <p:cNvPr id="59395" name="Rectangle 2"/>
          <p:cNvSpPr>
            <a:spLocks noGrp="1" noRot="1" noChangeAspect="1" noChangeArrowheads="1" noTextEdit="1"/>
          </p:cNvSpPr>
          <p:nvPr>
            <p:ph type="sldImg"/>
          </p:nvPr>
        </p:nvSpPr>
        <p:spPr bwMode="auto">
          <a:xfrm>
            <a:off x="38258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1" tIns="45446" rIns="90891" bIns="45446"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14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846666-FA62-4F6C-A842-7964F7F941BE}" type="slidenum">
              <a:rPr lang="tr-TR" altLang="tr-TR" smtClean="0"/>
              <a:pPr fontAlgn="base">
                <a:spcBef>
                  <a:spcPct val="0"/>
                </a:spcBef>
                <a:spcAft>
                  <a:spcPct val="0"/>
                </a:spcAft>
              </a:pPr>
              <a:t>20</a:t>
            </a:fld>
            <a:endParaRPr lang="tr-TR"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FFD31A38-C11C-4A62-A590-1F60F9E9DD5E}" type="slidenum">
              <a:rPr lang="tr-TR" altLang="tr-TR" smtClean="0">
                <a:solidFill>
                  <a:srgbClr val="000000"/>
                </a:solidFill>
                <a:latin typeface="Times" panose="02020603050405020304" pitchFamily="18" charset="0"/>
              </a:rPr>
              <a:pPr eaLnBrk="0" fontAlgn="base" hangingPunct="0">
                <a:spcBef>
                  <a:spcPct val="0"/>
                </a:spcBef>
                <a:spcAft>
                  <a:spcPct val="0"/>
                </a:spcAft>
              </a:pPr>
              <a:t>21</a:t>
            </a:fld>
            <a:endParaRPr lang="tr-TR" altLang="tr-TR" smtClean="0">
              <a:solidFill>
                <a:srgbClr val="000000"/>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95731B14-0996-4599-9A0F-C1AF72F11A84}" type="slidenum">
              <a:rPr lang="tr-TR" smtClean="0"/>
              <a:pPr>
                <a:defRPr/>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172A9921-F76E-45AA-B626-45BD3428BE03}" type="slidenum">
              <a:rPr lang="tr-TR" altLang="tr-TR" smtClean="0">
                <a:solidFill>
                  <a:srgbClr val="000000"/>
                </a:solidFill>
                <a:latin typeface="Times" panose="02020603050405020304" pitchFamily="18" charset="0"/>
              </a:rPr>
              <a:pPr eaLnBrk="0" fontAlgn="base" hangingPunct="0">
                <a:spcBef>
                  <a:spcPct val="0"/>
                </a:spcBef>
                <a:spcAft>
                  <a:spcPct val="0"/>
                </a:spcAft>
              </a:pPr>
              <a:t>22</a:t>
            </a:fld>
            <a:endParaRPr lang="tr-TR" altLang="tr-TR" smtClean="0">
              <a:solidFill>
                <a:srgbClr val="000000"/>
              </a:solidFill>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296988B5-138B-4B17-AF4B-50C5FDDA9239}" type="slidenum">
              <a:rPr lang="tr-TR" altLang="tr-TR" smtClean="0">
                <a:solidFill>
                  <a:srgbClr val="000000"/>
                </a:solidFill>
                <a:latin typeface="Times" panose="02020603050405020304" pitchFamily="18" charset="0"/>
              </a:rPr>
              <a:pPr eaLnBrk="0" fontAlgn="base" hangingPunct="0">
                <a:spcBef>
                  <a:spcPct val="0"/>
                </a:spcBef>
                <a:spcAft>
                  <a:spcPct val="0"/>
                </a:spcAft>
              </a:pPr>
              <a:t>23</a:t>
            </a:fld>
            <a:endParaRPr lang="tr-TR" altLang="tr-TR" smtClean="0">
              <a:solidFill>
                <a:srgbClr val="000000"/>
              </a:solidFill>
              <a:latin typeface="Times" panose="02020603050405020304" pitchFamily="18" charset="0"/>
            </a:endParaRPr>
          </a:p>
        </p:txBody>
      </p:sp>
      <p:sp>
        <p:nvSpPr>
          <p:cNvPr id="67587"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Başvuru yapmak için hazırlanması gereken </a:t>
            </a:r>
            <a:r>
              <a:rPr lang="tr-TR" altLang="tr-TR" smtClean="0">
                <a:solidFill>
                  <a:srgbClr val="FF0000"/>
                </a:solidFill>
              </a:rPr>
              <a:t>Proje Öneri Bilgileri Formu 7 bölümden oluşur. </a:t>
            </a:r>
            <a:endParaRPr lang="tr-TR" altLang="tr-TR" smtClean="0">
              <a:solidFill>
                <a:srgbClr val="FF0000"/>
              </a:solidFill>
              <a:latin typeface="Arial" panose="020B0604020202020204" pitchFamily="34" charset="0"/>
              <a:cs typeface="Arial" panose="020B0604020202020204" pitchFamily="34" charset="0"/>
            </a:endParaRPr>
          </a:p>
          <a:p>
            <a:pPr eaLnBrk="1" hangingPunct="1">
              <a:spcBef>
                <a:spcPct val="0"/>
              </a:spcBef>
            </a:pPr>
            <a:endParaRPr lang="tr-TR"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2F256B90-505F-41E4-B156-91CFC4BA7087}" type="slidenum">
              <a:rPr lang="tr-TR" altLang="tr-TR" smtClean="0">
                <a:solidFill>
                  <a:srgbClr val="000000"/>
                </a:solidFill>
                <a:latin typeface="Times" panose="02020603050405020304" pitchFamily="18" charset="0"/>
              </a:rPr>
              <a:pPr eaLnBrk="0" fontAlgn="base" hangingPunct="0">
                <a:spcBef>
                  <a:spcPct val="0"/>
                </a:spcBef>
                <a:spcAft>
                  <a:spcPct val="0"/>
                </a:spcAft>
              </a:pPr>
              <a:t>24</a:t>
            </a:fld>
            <a:endParaRPr lang="tr-TR" altLang="tr-TR" smtClean="0">
              <a:solidFill>
                <a:srgbClr val="000000"/>
              </a:solidFill>
              <a:latin typeface="Times" panose="02020603050405020304" pitchFamily="18"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412A7879-D88B-42E5-A798-10A574C229E8}" type="slidenum">
              <a:rPr lang="tr-TR" altLang="tr-TR" smtClean="0">
                <a:solidFill>
                  <a:srgbClr val="000000"/>
                </a:solidFill>
                <a:latin typeface="Times" panose="02020603050405020304" pitchFamily="18" charset="0"/>
              </a:rPr>
              <a:pPr eaLnBrk="0" fontAlgn="base" hangingPunct="0">
                <a:spcBef>
                  <a:spcPct val="0"/>
                </a:spcBef>
                <a:spcAft>
                  <a:spcPct val="0"/>
                </a:spcAft>
              </a:pPr>
              <a:t>25</a:t>
            </a:fld>
            <a:endParaRPr lang="tr-TR" altLang="tr-TR" smtClean="0">
              <a:solidFill>
                <a:srgbClr val="000000"/>
              </a:solidFill>
              <a:latin typeface="Times" panose="02020603050405020304"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Bu bölümde projeyi değerlendirenler dışındaki kişilerle de paylaşılabilecek </a:t>
            </a:r>
            <a:r>
              <a:rPr lang="tr-TR" altLang="tr-TR" u="sng" smtClean="0"/>
              <a:t>ticari hassasiyeti olmayan</a:t>
            </a:r>
            <a:r>
              <a:rPr lang="tr-TR" altLang="tr-TR" smtClean="0"/>
              <a:t> bilgiler verilmesi beklenmektedir.  </a:t>
            </a:r>
          </a:p>
          <a:p>
            <a:pPr eaLnBrk="1" hangingPunct="1">
              <a:spcBef>
                <a:spcPct val="0"/>
              </a:spcBef>
            </a:pPr>
            <a:endParaRPr lang="tr-TR" altLang="tr-TR" smtClean="0"/>
          </a:p>
          <a:p>
            <a:pPr eaLnBrk="1" hangingPunct="1">
              <a:spcBef>
                <a:spcPct val="0"/>
              </a:spcBef>
            </a:pPr>
            <a:r>
              <a:rPr lang="tr-TR" altLang="tr-TR" smtClean="0"/>
              <a:t>Projeye ve içeriğine özel olmayan ve değerlendirmeye hiç bir katkı sağlamayacak genel konu ve tarihçe anlatımlarından, her proje için geçerli olabilecek genel proje yönetim metodolojileri, iş paketi sıralaması vb türünde açıklamalardan kaçınılmalıdır. </a:t>
            </a:r>
          </a:p>
        </p:txBody>
      </p:sp>
      <p:sp>
        <p:nvSpPr>
          <p:cNvPr id="747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6E99C5-7486-41BE-B739-00C3D8A4E6DF}" type="slidenum">
              <a:rPr lang="tr-TR" altLang="tr-TR" smtClean="0"/>
              <a:pPr fontAlgn="base">
                <a:spcBef>
                  <a:spcPct val="0"/>
                </a:spcBef>
                <a:spcAft>
                  <a:spcPct val="0"/>
                </a:spcAft>
              </a:pPr>
              <a:t>27</a:t>
            </a:fld>
            <a:endParaRPr lang="tr-TR" alt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7680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41317B-5B32-486E-837F-3F9867C2766F}" type="slidenum">
              <a:rPr lang="tr-TR" altLang="tr-TR" smtClean="0"/>
              <a:pPr fontAlgn="base">
                <a:spcBef>
                  <a:spcPct val="0"/>
                </a:spcBef>
                <a:spcAft>
                  <a:spcPct val="0"/>
                </a:spcAft>
              </a:pPr>
              <a:t>28</a:t>
            </a:fld>
            <a:endParaRPr lang="tr-TR" alt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3303634E-D20A-474B-BF51-8B61D12E9632}" type="slidenum">
              <a:rPr lang="tr-TR" altLang="tr-TR" smtClean="0">
                <a:latin typeface="Times" panose="02020603050405020304" pitchFamily="18" charset="0"/>
              </a:rPr>
              <a:pPr eaLnBrk="0" fontAlgn="base" hangingPunct="0">
                <a:spcBef>
                  <a:spcPct val="0"/>
                </a:spcBef>
                <a:spcAft>
                  <a:spcPct val="0"/>
                </a:spcAft>
              </a:pPr>
              <a:t>29</a:t>
            </a:fld>
            <a:endParaRPr lang="tr-TR" altLang="tr-TR" smtClean="0">
              <a:latin typeface="Times" panose="02020603050405020304" pitchFamily="18"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C3C7D29D-CEBC-48B1-B9B1-87819EA5E973}" type="slidenum">
              <a:rPr lang="tr-TR" altLang="tr-TR" smtClean="0">
                <a:solidFill>
                  <a:srgbClr val="000000"/>
                </a:solidFill>
                <a:latin typeface="Times" panose="02020603050405020304" pitchFamily="18" charset="0"/>
              </a:rPr>
              <a:pPr eaLnBrk="0" fontAlgn="base" hangingPunct="0">
                <a:spcBef>
                  <a:spcPct val="0"/>
                </a:spcBef>
                <a:spcAft>
                  <a:spcPct val="0"/>
                </a:spcAft>
              </a:pPr>
              <a:t>30</a:t>
            </a:fld>
            <a:endParaRPr lang="tr-TR" altLang="tr-TR" smtClean="0">
              <a:solidFill>
                <a:srgbClr val="000000"/>
              </a:solidFill>
              <a:latin typeface="Times" panose="02020603050405020304" pitchFamily="18"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29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0313BB-6CF1-4819-8B0B-2B61DF2104E2}" type="slidenum">
              <a:rPr lang="tr-TR" altLang="tr-TR" smtClean="0"/>
              <a:pPr fontAlgn="base">
                <a:spcBef>
                  <a:spcPct val="0"/>
                </a:spcBef>
                <a:spcAft>
                  <a:spcPct val="0"/>
                </a:spcAft>
              </a:pPr>
              <a:t>31</a:t>
            </a:fld>
            <a:endParaRPr lang="tr-TR" alt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0B5D22-9CC0-4E43-A2C7-D6E28A896BE3}" type="slidenum">
              <a:rPr lang="tr-TR" altLang="tr-TR" smtClean="0"/>
              <a:pPr fontAlgn="base">
                <a:spcBef>
                  <a:spcPct val="0"/>
                </a:spcBef>
                <a:spcAft>
                  <a:spcPct val="0"/>
                </a:spcAft>
              </a:pPr>
              <a:t>32</a:t>
            </a:fld>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F4E1EA4B-4E84-47A5-8FBF-CCB450DD25D1}" type="slidenum">
              <a:rPr lang="tr-TR" smtClean="0"/>
              <a:pPr>
                <a:defRPr/>
              </a:pPr>
              <a:t>4</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solidFill>
                <a:srgbClr val="000000"/>
              </a:solidFill>
            </a:endParaRPr>
          </a:p>
        </p:txBody>
      </p:sp>
      <p:sp>
        <p:nvSpPr>
          <p:cNvPr id="870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C29A51-0E50-4B22-AA0B-1A4A6D6F56FF}" type="slidenum">
              <a:rPr lang="tr-TR" altLang="tr-TR" smtClean="0"/>
              <a:pPr fontAlgn="base">
                <a:spcBef>
                  <a:spcPct val="0"/>
                </a:spcBef>
                <a:spcAft>
                  <a:spcPct val="0"/>
                </a:spcAft>
              </a:pPr>
              <a:t>33</a:t>
            </a:fld>
            <a:endParaRPr lang="tr-TR" alt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011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7E7835-8CE7-4729-919B-4AD493798A5B}" type="slidenum">
              <a:rPr lang="tr-TR" altLang="tr-TR" smtClean="0"/>
              <a:pPr fontAlgn="base">
                <a:spcBef>
                  <a:spcPct val="0"/>
                </a:spcBef>
                <a:spcAft>
                  <a:spcPct val="0"/>
                </a:spcAft>
              </a:pPr>
              <a:t>35</a:t>
            </a:fld>
            <a:endParaRPr lang="tr-TR" alt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216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DD5963-6BED-4F56-B59C-16374293EA53}" type="slidenum">
              <a:rPr lang="tr-TR" altLang="tr-TR" smtClean="0"/>
              <a:pPr fontAlgn="base">
                <a:spcBef>
                  <a:spcPct val="0"/>
                </a:spcBef>
                <a:spcAft>
                  <a:spcPct val="0"/>
                </a:spcAft>
              </a:pPr>
              <a:t>36</a:t>
            </a:fld>
            <a:endParaRPr lang="tr-TR" alt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42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9BC4B7-F539-49FC-97E6-0B9BF4CACAE4}" type="slidenum">
              <a:rPr lang="tr-TR" altLang="tr-TR" smtClean="0"/>
              <a:pPr fontAlgn="base">
                <a:spcBef>
                  <a:spcPct val="0"/>
                </a:spcBef>
                <a:spcAft>
                  <a:spcPct val="0"/>
                </a:spcAft>
              </a:pPr>
              <a:t>37</a:t>
            </a:fld>
            <a:endParaRPr lang="tr-TR" alt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62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24D457-240A-42C5-AD86-983F65F0FD85}" type="slidenum">
              <a:rPr lang="tr-TR" altLang="tr-TR" smtClean="0"/>
              <a:pPr fontAlgn="base">
                <a:spcBef>
                  <a:spcPct val="0"/>
                </a:spcBef>
                <a:spcAft>
                  <a:spcPct val="0"/>
                </a:spcAft>
              </a:pPr>
              <a:t>38</a:t>
            </a:fld>
            <a:endParaRPr lang="tr-TR" alt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solidFill>
                <a:srgbClr val="000000"/>
              </a:solidFill>
            </a:endParaRPr>
          </a:p>
        </p:txBody>
      </p:sp>
      <p:sp>
        <p:nvSpPr>
          <p:cNvPr id="983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F23512-02F6-4AA4-BF35-F89D0ECD7CC9}" type="slidenum">
              <a:rPr lang="tr-TR" altLang="tr-TR" smtClean="0"/>
              <a:pPr fontAlgn="base">
                <a:spcBef>
                  <a:spcPct val="0"/>
                </a:spcBef>
                <a:spcAft>
                  <a:spcPct val="0"/>
                </a:spcAft>
              </a:pPr>
              <a:t>39</a:t>
            </a:fld>
            <a:endParaRPr lang="tr-TR" alt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03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FA21C7-E130-4551-962A-2C32908DAEE4}" type="slidenum">
              <a:rPr lang="tr-TR" altLang="tr-TR" smtClean="0"/>
              <a:pPr fontAlgn="base">
                <a:spcBef>
                  <a:spcPct val="0"/>
                </a:spcBef>
                <a:spcAft>
                  <a:spcPct val="0"/>
                </a:spcAft>
              </a:pPr>
              <a:t>40</a:t>
            </a:fld>
            <a:endParaRPr lang="tr-TR" alt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240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9E484A-BFC0-4A71-B21A-51E7A937AC02}" type="slidenum">
              <a:rPr lang="tr-TR" altLang="tr-TR" smtClean="0"/>
              <a:pPr fontAlgn="base">
                <a:spcBef>
                  <a:spcPct val="0"/>
                </a:spcBef>
                <a:spcAft>
                  <a:spcPct val="0"/>
                </a:spcAft>
              </a:pPr>
              <a:t>41</a:t>
            </a:fld>
            <a:endParaRPr lang="tr-TR" alt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490F7327-27C6-48F0-A22E-494932245AAE}" type="slidenum">
              <a:rPr lang="tr-TR" altLang="tr-TR" smtClean="0">
                <a:solidFill>
                  <a:srgbClr val="000000"/>
                </a:solidFill>
                <a:latin typeface="Times" panose="02020603050405020304" pitchFamily="18" charset="0"/>
              </a:rPr>
              <a:pPr eaLnBrk="0" fontAlgn="base" hangingPunct="0">
                <a:spcBef>
                  <a:spcPct val="0"/>
                </a:spcBef>
                <a:spcAft>
                  <a:spcPct val="0"/>
                </a:spcAft>
              </a:pPr>
              <a:t>42</a:t>
            </a:fld>
            <a:endParaRPr lang="tr-TR" altLang="tr-TR" smtClean="0">
              <a:solidFill>
                <a:srgbClr val="000000"/>
              </a:solidFill>
              <a:latin typeface="Times" panose="02020603050405020304" pitchFamily="18"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solidFill>
                  <a:srgbClr val="000000"/>
                </a:solidFill>
              </a:rPr>
              <a:t>Ara çıktılar nihai ürünün ara aşamaları olabileceği gibi, çizimler, prototipler, test sonuçları, yazılım modülleri, raporlar, dokümanlar gibi projenin parçası olan her tür çıktıyı da içerebilir. </a:t>
            </a:r>
          </a:p>
          <a:p>
            <a:pPr eaLnBrk="1" hangingPunct="1">
              <a:spcBef>
                <a:spcPct val="0"/>
              </a:spcBef>
            </a:pPr>
            <a:endParaRPr lang="tr-TR" altLang="tr-TR" smtClean="0"/>
          </a:p>
        </p:txBody>
      </p:sp>
      <p:sp>
        <p:nvSpPr>
          <p:cNvPr id="1065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C3A689-0D5E-472C-947D-2511ED68DD02}" type="slidenum">
              <a:rPr lang="tr-TR" altLang="tr-TR" smtClean="0"/>
              <a:pPr fontAlgn="base">
                <a:spcBef>
                  <a:spcPct val="0"/>
                </a:spcBef>
                <a:spcAft>
                  <a:spcPct val="0"/>
                </a:spcAft>
              </a:pPr>
              <a:t>43</a:t>
            </a:fld>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97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2F5A0A-BA46-4F6D-8540-831F3968DCF8}" type="slidenum">
              <a:rPr lang="tr-TR" altLang="tr-TR" smtClean="0"/>
              <a:pPr fontAlgn="base">
                <a:spcBef>
                  <a:spcPct val="0"/>
                </a:spcBef>
                <a:spcAft>
                  <a:spcPct val="0"/>
                </a:spcAft>
              </a:pPr>
              <a:t>5</a:t>
            </a:fld>
            <a:endParaRPr lang="tr-TR" alt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85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7ECF33-A068-41CF-8B61-0937618198BF}" type="slidenum">
              <a:rPr lang="tr-TR" altLang="tr-TR" smtClean="0"/>
              <a:pPr fontAlgn="base">
                <a:spcBef>
                  <a:spcPct val="0"/>
                </a:spcBef>
                <a:spcAft>
                  <a:spcPct val="0"/>
                </a:spcAft>
              </a:pPr>
              <a:t>44</a:t>
            </a:fld>
            <a:endParaRPr lang="tr-TR" alt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05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6F473B-6636-4B9A-9DB7-FE054F839693}" type="slidenum">
              <a:rPr lang="tr-TR" altLang="tr-TR" smtClean="0"/>
              <a:pPr fontAlgn="base">
                <a:spcBef>
                  <a:spcPct val="0"/>
                </a:spcBef>
                <a:spcAft>
                  <a:spcPct val="0"/>
                </a:spcAft>
              </a:pPr>
              <a:t>45</a:t>
            </a:fld>
            <a:endParaRPr lang="tr-TR" alt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26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2538578-3CDD-455A-9D1B-9238EFEECF2A}" type="slidenum">
              <a:rPr lang="tr-TR" altLang="tr-TR" smtClean="0"/>
              <a:pPr fontAlgn="base">
                <a:spcBef>
                  <a:spcPct val="0"/>
                </a:spcBef>
                <a:spcAft>
                  <a:spcPct val="0"/>
                </a:spcAft>
              </a:pPr>
              <a:t>46</a:t>
            </a:fld>
            <a:endParaRPr lang="tr-TR" alt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46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E8813F-9ACB-4DF3-8948-CC7082BAF161}" type="slidenum">
              <a:rPr lang="tr-TR" altLang="tr-TR" smtClean="0"/>
              <a:pPr fontAlgn="base">
                <a:spcBef>
                  <a:spcPct val="0"/>
                </a:spcBef>
                <a:spcAft>
                  <a:spcPct val="0"/>
                </a:spcAft>
              </a:pPr>
              <a:t>47</a:t>
            </a:fld>
            <a:endParaRPr lang="tr-TR" altLang="tr-T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1B7EC189-62FC-4DCE-96B8-A7EEA15245BC}" type="slidenum">
              <a:rPr lang="tr-TR" altLang="tr-TR" smtClean="0">
                <a:solidFill>
                  <a:srgbClr val="000000"/>
                </a:solidFill>
                <a:latin typeface="Times" panose="02020603050405020304" pitchFamily="18" charset="0"/>
              </a:rPr>
              <a:pPr eaLnBrk="0" fontAlgn="base" hangingPunct="0">
                <a:spcBef>
                  <a:spcPct val="0"/>
                </a:spcBef>
                <a:spcAft>
                  <a:spcPct val="0"/>
                </a:spcAft>
              </a:pPr>
              <a:t>48</a:t>
            </a:fld>
            <a:endParaRPr lang="tr-TR" altLang="tr-TR" smtClean="0">
              <a:solidFill>
                <a:srgbClr val="000000"/>
              </a:solidFill>
              <a:latin typeface="Times" panose="02020603050405020304" pitchFamily="18"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87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120749-8B4A-47D8-8E66-18F3521E7F61}" type="slidenum">
              <a:rPr lang="tr-TR" altLang="tr-TR" smtClean="0"/>
              <a:pPr fontAlgn="base">
                <a:spcBef>
                  <a:spcPct val="0"/>
                </a:spcBef>
                <a:spcAft>
                  <a:spcPct val="0"/>
                </a:spcAft>
              </a:pPr>
              <a:t>49</a:t>
            </a:fld>
            <a:endParaRPr lang="tr-TR" altLang="tr-T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08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93D2DC-430B-497C-99E2-FF014E3816B4}" type="slidenum">
              <a:rPr lang="tr-TR" altLang="tr-TR" smtClean="0"/>
              <a:pPr fontAlgn="base">
                <a:spcBef>
                  <a:spcPct val="0"/>
                </a:spcBef>
                <a:spcAft>
                  <a:spcPct val="0"/>
                </a:spcAft>
              </a:pPr>
              <a:t>50</a:t>
            </a:fld>
            <a:endParaRPr lang="tr-TR" alt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28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F331A1-31E2-48CB-94E9-4F2696B58AC1}" type="slidenum">
              <a:rPr lang="tr-TR" altLang="tr-TR" smtClean="0"/>
              <a:pPr fontAlgn="base">
                <a:spcBef>
                  <a:spcPct val="0"/>
                </a:spcBef>
                <a:spcAft>
                  <a:spcPct val="0"/>
                </a:spcAft>
              </a:pPr>
              <a:t>51</a:t>
            </a:fld>
            <a:endParaRPr lang="tr-TR" alt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493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E0AFAD-AFD5-4FC3-9B45-0712F9EB3E3D}" type="slidenum">
              <a:rPr lang="tr-TR" altLang="tr-TR" smtClean="0"/>
              <a:pPr fontAlgn="base">
                <a:spcBef>
                  <a:spcPct val="0"/>
                </a:spcBef>
                <a:spcAft>
                  <a:spcPct val="0"/>
                </a:spcAft>
              </a:pPr>
              <a:t>52</a:t>
            </a:fld>
            <a:endParaRPr lang="tr-TR" alt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69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74ABDE-5B30-46C1-9DE4-FE9E0D93511C}" type="slidenum">
              <a:rPr lang="tr-TR" altLang="tr-TR" smtClean="0"/>
              <a:pPr fontAlgn="base">
                <a:spcBef>
                  <a:spcPct val="0"/>
                </a:spcBef>
                <a:spcAft>
                  <a:spcPct val="0"/>
                </a:spcAft>
              </a:pPr>
              <a:t>53</a:t>
            </a:fld>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Görüntüsü Yer Tutucus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27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FA799F67-A2D7-4D1A-882A-E18BE9904DB8}" type="slidenum">
              <a:rPr lang="tr-TR" altLang="tr-TR" smtClean="0">
                <a:solidFill>
                  <a:srgbClr val="000000"/>
                </a:solidFill>
                <a:latin typeface="Times" panose="02020603050405020304" pitchFamily="18" charset="0"/>
              </a:rPr>
              <a:pPr eaLnBrk="0" fontAlgn="base" hangingPunct="0">
                <a:spcBef>
                  <a:spcPct val="0"/>
                </a:spcBef>
                <a:spcAft>
                  <a:spcPct val="0"/>
                </a:spcAft>
              </a:pPr>
              <a:t>6</a:t>
            </a:fld>
            <a:endParaRPr lang="tr-TR" altLang="tr-TR" smtClean="0">
              <a:solidFill>
                <a:srgbClr val="000000"/>
              </a:solidFill>
              <a:latin typeface="Times"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5 Milyon altında projelerde de Ekonomik fizibilite raporu sunulabilir projenin 3. boyut değerlendirilmesinde önemli katkısı olur. </a:t>
            </a:r>
            <a:r>
              <a:rPr lang="tr-TR" altLang="tr-TR" smtClean="0">
                <a:solidFill>
                  <a:srgbClr val="000000"/>
                </a:solidFill>
              </a:rPr>
              <a:t>Ekonomik fizibilite raporu için belirli bir format oluşturulmuş olup, yayınlanan formata uygun olarak sunulması gerekmektedir. </a:t>
            </a:r>
            <a:endParaRPr lang="tr-TR" altLang="tr-TR" smtClean="0"/>
          </a:p>
        </p:txBody>
      </p:sp>
      <p:sp>
        <p:nvSpPr>
          <p:cNvPr id="12902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78C85C-513E-4EB3-88C5-42EB0B16FA55}" type="slidenum">
              <a:rPr lang="tr-TR" altLang="tr-TR" smtClean="0"/>
              <a:pPr fontAlgn="base">
                <a:spcBef>
                  <a:spcPct val="0"/>
                </a:spcBef>
                <a:spcAft>
                  <a:spcPct val="0"/>
                </a:spcAft>
              </a:pPr>
              <a:t>54</a:t>
            </a:fld>
            <a:endParaRPr lang="tr-TR" alt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42391F43-759F-444B-9360-D363A4B0687A}" type="slidenum">
              <a:rPr lang="tr-TR" altLang="tr-TR" smtClean="0">
                <a:solidFill>
                  <a:srgbClr val="000000"/>
                </a:solidFill>
                <a:latin typeface="Times" panose="02020603050405020304" pitchFamily="18" charset="0"/>
              </a:rPr>
              <a:pPr eaLnBrk="0" fontAlgn="base" hangingPunct="0">
                <a:spcBef>
                  <a:spcPct val="0"/>
                </a:spcBef>
                <a:spcAft>
                  <a:spcPct val="0"/>
                </a:spcAft>
              </a:pPr>
              <a:t>55</a:t>
            </a:fld>
            <a:endParaRPr lang="tr-TR" altLang="tr-TR" smtClean="0">
              <a:solidFill>
                <a:srgbClr val="000000"/>
              </a:solidFill>
              <a:latin typeface="Times" panose="02020603050405020304" pitchFamily="18"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Başvuru yapmakta olduğunuz destek programında desteklenen projelerde, proje harcamaları kuruluş tarafından yapıldıktan sonra TÜBİTAK’a sunulur ve yapılan değerlendirme sonunda projeye ilişkin harcamaların belirli bir yüzdesi TÜBİTAK tarafından kuruluşa ödenir. Projeyi yürütmek için özkaynaklarınızın ve diğer finansman kaynaklarının yeterliliği ve almayı planladığınız tedbirlerle ilgili bilgi de verilmelidir. </a:t>
            </a:r>
          </a:p>
        </p:txBody>
      </p:sp>
      <p:sp>
        <p:nvSpPr>
          <p:cNvPr id="133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25F9A21-EC99-4DBB-8400-FC52062A6DF4}" type="slidenum">
              <a:rPr lang="tr-TR" altLang="tr-TR" smtClean="0"/>
              <a:pPr fontAlgn="base">
                <a:spcBef>
                  <a:spcPct val="0"/>
                </a:spcBef>
                <a:spcAft>
                  <a:spcPct val="0"/>
                </a:spcAft>
              </a:pPr>
              <a:t>56</a:t>
            </a:fld>
            <a:endParaRPr lang="tr-TR" altLang="tr-T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351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F9BAEA-5098-47E5-91C9-6B5ED6F7D4A5}" type="slidenum">
              <a:rPr lang="tr-TR" altLang="tr-TR" smtClean="0"/>
              <a:pPr fontAlgn="base">
                <a:spcBef>
                  <a:spcPct val="0"/>
                </a:spcBef>
                <a:spcAft>
                  <a:spcPct val="0"/>
                </a:spcAft>
              </a:pPr>
              <a:t>57</a:t>
            </a:fld>
            <a:endParaRPr lang="tr-TR" altLang="tr-T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tr-TR" altLang="tr-TR" smtClean="0">
                <a:solidFill>
                  <a:srgbClr val="000000"/>
                </a:solidFill>
              </a:rPr>
              <a:t>Planlanan proje faaliyetlerinin yerine getirilebilmesi için öngörülen gider kalemleri, maliyet formları aracılığıyla beyan edilmelidir. </a:t>
            </a:r>
          </a:p>
          <a:p>
            <a:pPr algn="just" eaLnBrk="1" hangingPunct="1">
              <a:spcBef>
                <a:spcPct val="0"/>
              </a:spcBef>
            </a:pPr>
            <a:endParaRPr lang="tr-TR" altLang="tr-TR" smtClean="0">
              <a:solidFill>
                <a:srgbClr val="000000"/>
              </a:solidFill>
            </a:endParaRPr>
          </a:p>
          <a:p>
            <a:pPr algn="just" eaLnBrk="1" hangingPunct="1">
              <a:spcBef>
                <a:spcPct val="0"/>
              </a:spcBef>
            </a:pPr>
            <a:r>
              <a:rPr lang="tr-TR" altLang="tr-TR" smtClean="0">
                <a:solidFill>
                  <a:srgbClr val="000000"/>
                </a:solidFill>
              </a:rPr>
              <a:t>Proje değerlendirmesi aşamasında tahmini maliyetleri daha anlaşılır kılacak, kuruluşun elinde bulunan proforma fatura, teknik broşür gibi bilgiler bu formların ekinde sunulabilir.</a:t>
            </a:r>
          </a:p>
          <a:p>
            <a:pPr eaLnBrk="1" hangingPunct="1">
              <a:spcBef>
                <a:spcPct val="0"/>
              </a:spcBef>
            </a:pPr>
            <a:endParaRPr lang="tr-TR" altLang="tr-TR" smtClean="0"/>
          </a:p>
        </p:txBody>
      </p:sp>
      <p:sp>
        <p:nvSpPr>
          <p:cNvPr id="1372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04701B-995C-4721-ABA6-A77C41774605}" type="slidenum">
              <a:rPr lang="tr-TR" altLang="tr-TR" smtClean="0"/>
              <a:pPr fontAlgn="base">
                <a:spcBef>
                  <a:spcPct val="0"/>
                </a:spcBef>
                <a:spcAft>
                  <a:spcPct val="0"/>
                </a:spcAft>
              </a:pPr>
              <a:t>58</a:t>
            </a:fld>
            <a:endParaRPr lang="tr-TR" altLang="tr-T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2FAE0918-8FE0-4C07-BC19-1CF639F3183C}" type="slidenum">
              <a:rPr lang="tr-TR" altLang="tr-TR" smtClean="0">
                <a:solidFill>
                  <a:srgbClr val="000000"/>
                </a:solidFill>
                <a:latin typeface="Times" panose="02020603050405020304" pitchFamily="18" charset="0"/>
              </a:rPr>
              <a:pPr eaLnBrk="0" fontAlgn="base" hangingPunct="0">
                <a:spcBef>
                  <a:spcPct val="0"/>
                </a:spcBef>
                <a:spcAft>
                  <a:spcPct val="0"/>
                </a:spcAft>
              </a:pPr>
              <a:t>59</a:t>
            </a:fld>
            <a:endParaRPr lang="tr-TR" altLang="tr-TR" smtClean="0">
              <a:solidFill>
                <a:srgbClr val="000000"/>
              </a:solidFill>
              <a:latin typeface="Times" panose="02020603050405020304" pitchFamily="18"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4131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1C57DB9-190B-4634-BCD6-39C44873246D}" type="slidenum">
              <a:rPr lang="tr-TR" altLang="tr-TR" smtClean="0"/>
              <a:pPr fontAlgn="base">
                <a:spcBef>
                  <a:spcPct val="0"/>
                </a:spcBef>
                <a:spcAft>
                  <a:spcPct val="0"/>
                </a:spcAft>
              </a:pPr>
              <a:t>60</a:t>
            </a:fld>
            <a:endParaRPr lang="tr-TR" altLang="tr-T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4336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532F7E-CFDB-4DAE-9F43-DC808652C348}" type="slidenum">
              <a:rPr lang="tr-TR" altLang="tr-TR" smtClean="0"/>
              <a:pPr fontAlgn="base">
                <a:spcBef>
                  <a:spcPct val="0"/>
                </a:spcBef>
                <a:spcAft>
                  <a:spcPct val="0"/>
                </a:spcAft>
              </a:pPr>
              <a:t>61</a:t>
            </a:fld>
            <a:endParaRPr lang="tr-TR" altLang="tr-T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Hizmet alımı ile projedeki ihtiyaç giderilebilecekse hizmet alımı tercih edilmelidir. </a:t>
            </a:r>
          </a:p>
        </p:txBody>
      </p:sp>
      <p:sp>
        <p:nvSpPr>
          <p:cNvPr id="1454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03F0C5-B7C7-455F-9E89-AA3FA32CCB85}" type="slidenum">
              <a:rPr lang="tr-TR" altLang="tr-TR" smtClean="0"/>
              <a:pPr fontAlgn="base">
                <a:spcBef>
                  <a:spcPct val="0"/>
                </a:spcBef>
                <a:spcAft>
                  <a:spcPct val="0"/>
                </a:spcAft>
              </a:pPr>
              <a:t>62</a:t>
            </a:fld>
            <a:endParaRPr lang="tr-TR" altLang="tr-T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495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102111-6BD6-4407-B62F-CF0C431D88B8}" type="slidenum">
              <a:rPr lang="tr-TR" altLang="tr-TR" smtClean="0"/>
              <a:pPr fontAlgn="base">
                <a:spcBef>
                  <a:spcPct val="0"/>
                </a:spcBef>
                <a:spcAft>
                  <a:spcPct val="0"/>
                </a:spcAft>
              </a:pPr>
              <a:t>65</a:t>
            </a:fld>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9A8626-4DBC-4495-87B3-9D248EF92B7F}" type="slidenum">
              <a:rPr lang="tr-TR" altLang="tr-TR" smtClean="0">
                <a:solidFill>
                  <a:srgbClr val="000000"/>
                </a:solidFill>
              </a:rPr>
              <a:pPr fontAlgn="base">
                <a:spcBef>
                  <a:spcPct val="0"/>
                </a:spcBef>
                <a:spcAft>
                  <a:spcPct val="0"/>
                </a:spcAft>
              </a:pPr>
              <a:t>7</a:t>
            </a:fld>
            <a:endParaRPr lang="tr-TR" altLang="tr-TR" smtClean="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556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911E71-CD41-4B67-97FB-4E1E6DB2EE3F}" type="slidenum">
              <a:rPr lang="tr-TR" altLang="tr-TR" smtClean="0"/>
              <a:pPr fontAlgn="base">
                <a:spcBef>
                  <a:spcPct val="0"/>
                </a:spcBef>
                <a:spcAft>
                  <a:spcPct val="0"/>
                </a:spcAft>
              </a:pPr>
              <a:t>68</a:t>
            </a:fld>
            <a:endParaRPr lang="tr-TR" altLang="tr-T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597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F0B936-47AA-483E-A253-80CD05F17714}" type="slidenum">
              <a:rPr lang="tr-TR" altLang="tr-TR" smtClean="0"/>
              <a:pPr fontAlgn="base">
                <a:spcBef>
                  <a:spcPct val="0"/>
                </a:spcBef>
                <a:spcAft>
                  <a:spcPct val="0"/>
                </a:spcAft>
              </a:pPr>
              <a:t>69</a:t>
            </a:fld>
            <a:endParaRPr lang="tr-TR" altLang="tr-T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92972117-9EE6-4FD3-8084-DCE984265407}" type="slidenum">
              <a:rPr lang="tr-TR" altLang="tr-TR" smtClean="0">
                <a:solidFill>
                  <a:srgbClr val="000000"/>
                </a:solidFill>
                <a:latin typeface="Times" panose="02020603050405020304" pitchFamily="18" charset="0"/>
              </a:rPr>
              <a:pPr eaLnBrk="0" fontAlgn="base" hangingPunct="0">
                <a:spcBef>
                  <a:spcPct val="0"/>
                </a:spcBef>
                <a:spcAft>
                  <a:spcPct val="0"/>
                </a:spcAft>
              </a:pPr>
              <a:t>70</a:t>
            </a:fld>
            <a:endParaRPr lang="tr-TR" altLang="tr-TR" smtClean="0">
              <a:solidFill>
                <a:srgbClr val="000000"/>
              </a:solidFill>
              <a:latin typeface="Times" panose="02020603050405020304" pitchFamily="18" charset="0"/>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2BC72A80-05FD-4C24-9577-525AD9D498EB}" type="slidenum">
              <a:rPr lang="tr-TR" altLang="tr-TR" smtClean="0">
                <a:solidFill>
                  <a:srgbClr val="000000"/>
                </a:solidFill>
                <a:latin typeface="Times" panose="02020603050405020304" pitchFamily="18" charset="0"/>
              </a:rPr>
              <a:pPr eaLnBrk="0" fontAlgn="base" hangingPunct="0">
                <a:spcBef>
                  <a:spcPct val="0"/>
                </a:spcBef>
                <a:spcAft>
                  <a:spcPct val="0"/>
                </a:spcAft>
              </a:pPr>
              <a:t>71</a:t>
            </a:fld>
            <a:endParaRPr lang="tr-TR" altLang="tr-TR" smtClean="0">
              <a:solidFill>
                <a:srgbClr val="000000"/>
              </a:solidFill>
              <a:latin typeface="Times" panose="02020603050405020304" pitchFamily="18" charset="0"/>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658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44514366-2347-4D6F-AEF0-492C7BCF3ED7}" type="slidenum">
              <a:rPr lang="tr-TR" altLang="tr-TR" smtClean="0">
                <a:solidFill>
                  <a:srgbClr val="000000"/>
                </a:solidFill>
                <a:latin typeface="Times" panose="02020603050405020304" pitchFamily="18" charset="0"/>
              </a:rPr>
              <a:pPr eaLnBrk="0" fontAlgn="base" hangingPunct="0">
                <a:spcBef>
                  <a:spcPct val="0"/>
                </a:spcBef>
                <a:spcAft>
                  <a:spcPct val="0"/>
                </a:spcAft>
              </a:pPr>
              <a:t>72</a:t>
            </a:fld>
            <a:endParaRPr lang="tr-TR" altLang="tr-TR" smtClean="0">
              <a:solidFill>
                <a:srgbClr val="000000"/>
              </a:solidFill>
              <a:latin typeface="Times"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fontAlgn="base"/>
            <a:r>
              <a:rPr lang="tr-TR" sz="1200" b="1" kern="1200" dirty="0">
                <a:solidFill>
                  <a:schemeClr val="tx1"/>
                </a:solidFill>
                <a:effectLst/>
                <a:latin typeface="+mn-lt"/>
                <a:ea typeface="+mn-ea"/>
                <a:cs typeface="+mn-cs"/>
              </a:rPr>
              <a:t>1) </a:t>
            </a:r>
            <a:r>
              <a:rPr lang="tr-TR" sz="1200" b="0" kern="1200" dirty="0">
                <a:solidFill>
                  <a:schemeClr val="tx1"/>
                </a:solidFill>
                <a:effectLst/>
                <a:latin typeface="+mn-lt"/>
                <a:ea typeface="+mn-ea"/>
                <a:cs typeface="+mn-cs"/>
              </a:rPr>
              <a:t>Ü</a:t>
            </a:r>
            <a:r>
              <a:rPr lang="tr-TR" sz="1200" kern="1200" dirty="0">
                <a:solidFill>
                  <a:schemeClr val="tx1"/>
                </a:solidFill>
                <a:effectLst/>
                <a:latin typeface="+mn-lt"/>
                <a:ea typeface="+mn-ea"/>
                <a:cs typeface="+mn-cs"/>
              </a:rPr>
              <a:t>st limitler 1 Temmuz 2023 tarihinden sonra dönem raporu sunulmuş/sunulacak projelere uygulanacaktır. 1 Temmuz 2023 tarihinden sonra son dönem raporunu sunmuş projelerde, üst limitin aşılması nedeniyle TÜBİTAK tarafından kapsam dışı bırakılan tutarlar için kuruluşlar dilekçe ile TÜBİTAK’a başvuru yapabilecektir.  Proje destek süreci devam eden ve TÜBİTAK’a dönem raporu sunacak kuruluşlar ise yeni üst limitlere kadar maliyet artışlarını TÜBİTAK’a beyan edebileceklerdir.  Yeni üst limitleri henüz başvuru veya değerlendirme süreci devam eden projelere için de de geçerli olacaktır. </a:t>
            </a:r>
          </a:p>
          <a:p>
            <a:pPr lvl="0" fontAlgn="base"/>
            <a:endParaRPr lang="tr-TR" sz="1200" b="1" kern="1200" dirty="0">
              <a:solidFill>
                <a:schemeClr val="tx1"/>
              </a:solidFill>
              <a:effectLst/>
              <a:latin typeface="+mn-lt"/>
              <a:ea typeface="+mn-ea"/>
              <a:cs typeface="+mn-cs"/>
            </a:endParaRPr>
          </a:p>
          <a:p>
            <a:pPr lvl="0" fontAlgn="base"/>
            <a:r>
              <a:rPr lang="tr-TR" sz="1200" b="1" kern="1200" dirty="0">
                <a:solidFill>
                  <a:schemeClr val="tx1"/>
                </a:solidFill>
                <a:effectLst/>
                <a:latin typeface="+mn-lt"/>
                <a:ea typeface="+mn-ea"/>
                <a:cs typeface="+mn-cs"/>
              </a:rPr>
              <a:t>1507 Programı Üst Limit</a:t>
            </a:r>
            <a:endParaRPr lang="tr-TR" sz="1200" kern="1200" dirty="0">
              <a:solidFill>
                <a:schemeClr val="tx1"/>
              </a:solidFill>
              <a:effectLst/>
              <a:latin typeface="+mn-lt"/>
              <a:ea typeface="+mn-ea"/>
              <a:cs typeface="+mn-cs"/>
            </a:endParaRPr>
          </a:p>
          <a:p>
            <a:pPr fontAlgn="base"/>
            <a:r>
              <a:rPr lang="tr-TR" sz="1200" kern="1200" dirty="0">
                <a:solidFill>
                  <a:schemeClr val="tx1"/>
                </a:solidFill>
                <a:effectLst/>
                <a:latin typeface="+mn-lt"/>
                <a:ea typeface="+mn-ea"/>
                <a:cs typeface="+mn-cs"/>
              </a:rPr>
              <a:t>1507-KOBİ Ar-Ge Başlangıç Destek Programı Azami Proje Bütçesi 1.200.000 TL’den 2.400.000 TL’ye çıkmıştır. </a:t>
            </a:r>
          </a:p>
          <a:p>
            <a:pPr lvl="0" fontAlgn="base"/>
            <a:r>
              <a:rPr lang="tr-TR" sz="1200" b="1" kern="1200" dirty="0">
                <a:solidFill>
                  <a:schemeClr val="tx1"/>
                </a:solidFill>
                <a:effectLst/>
                <a:latin typeface="+mn-lt"/>
                <a:ea typeface="+mn-ea"/>
                <a:cs typeface="+mn-cs"/>
              </a:rPr>
              <a:t>1505 Programı Üst Limiti</a:t>
            </a:r>
            <a:endParaRPr lang="tr-TR" sz="1200" kern="1200" dirty="0">
              <a:solidFill>
                <a:schemeClr val="tx1"/>
              </a:solidFill>
              <a:effectLst/>
              <a:latin typeface="+mn-lt"/>
              <a:ea typeface="+mn-ea"/>
              <a:cs typeface="+mn-cs"/>
            </a:endParaRPr>
          </a:p>
          <a:p>
            <a:pPr fontAlgn="base"/>
            <a:r>
              <a:rPr lang="tr-TR" sz="1200" kern="1200" dirty="0">
                <a:solidFill>
                  <a:schemeClr val="tx1"/>
                </a:solidFill>
                <a:effectLst/>
                <a:latin typeface="+mn-lt"/>
                <a:ea typeface="+mn-ea"/>
                <a:cs typeface="+mn-cs"/>
              </a:rPr>
              <a:t>1505-Üniversite-Sanayi İşbirliği Destek Programı Destek Üst Limiti 1.000.000 TL’den 1.500.000 TL’ye çıkmıştır. </a:t>
            </a:r>
          </a:p>
          <a:p>
            <a:pPr lvl="0" fontAlgn="base"/>
            <a:r>
              <a:rPr lang="tr-TR" sz="1200" b="1" kern="1200" dirty="0">
                <a:solidFill>
                  <a:schemeClr val="tx1"/>
                </a:solidFill>
                <a:effectLst/>
                <a:latin typeface="+mn-lt"/>
                <a:ea typeface="+mn-ea"/>
                <a:cs typeface="+mn-cs"/>
              </a:rPr>
              <a:t>BİGG Girişimcilik Destek Programı (1512/1812) Üst Limiti </a:t>
            </a:r>
            <a:endParaRPr lang="tr-TR" sz="1200" kern="1200" dirty="0">
              <a:solidFill>
                <a:schemeClr val="tx1"/>
              </a:solidFill>
              <a:effectLst/>
              <a:latin typeface="+mn-lt"/>
              <a:ea typeface="+mn-ea"/>
              <a:cs typeface="+mn-cs"/>
            </a:endParaRPr>
          </a:p>
          <a:p>
            <a:pPr fontAlgn="base"/>
            <a:r>
              <a:rPr lang="tr-TR" sz="1200" kern="1200" dirty="0">
                <a:solidFill>
                  <a:schemeClr val="tx1"/>
                </a:solidFill>
                <a:effectLst/>
                <a:latin typeface="+mn-lt"/>
                <a:ea typeface="+mn-ea"/>
                <a:cs typeface="+mn-cs"/>
              </a:rPr>
              <a:t>1512-Girişimcilik Destek Programı Uygulama Esasları Destek Üst Limiti 450.000 TL’den 900.000 TL’ye çıkmıştır. 1812-Yatırım Tabanlı Girişimcilik Destek Programı çerçevesinde kuruluşlara yapılacak yatırımın üst sınırı kuruluş başına 900.000 TL olarak belirlenmiştir.</a:t>
            </a:r>
          </a:p>
          <a:p>
            <a:endParaRPr lang="tr-TR" dirty="0"/>
          </a:p>
        </p:txBody>
      </p:sp>
      <p:sp>
        <p:nvSpPr>
          <p:cNvPr id="4" name="Slayt Numarası Yer Tutucusu 3"/>
          <p:cNvSpPr>
            <a:spLocks noGrp="1"/>
          </p:cNvSpPr>
          <p:nvPr>
            <p:ph type="sldNum" sz="quarter" idx="10"/>
          </p:nvPr>
        </p:nvSpPr>
        <p:spPr/>
        <p:txBody>
          <a:bodyPr/>
          <a:lstStyle/>
          <a:p>
            <a:fld id="{EBCE7F05-F000-4729-8478-A9D6F5DD8C1E}" type="slidenum">
              <a:rPr lang="tr-TR" smtClean="0"/>
              <a:t>75</a:t>
            </a:fld>
            <a:endParaRPr lang="tr-TR"/>
          </a:p>
        </p:txBody>
      </p:sp>
    </p:spTree>
    <p:extLst>
      <p:ext uri="{BB962C8B-B14F-4D97-AF65-F5344CB8AC3E}">
        <p14:creationId xmlns:p14="http://schemas.microsoft.com/office/powerpoint/2010/main" val="20712026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AutoNum type="arabicPeriod"/>
              <a:tabLst/>
              <a:defRPr/>
            </a:pPr>
            <a:r>
              <a:rPr kumimoji="0" lang="tr-TR" sz="1200" b="0" i="0" u="none" strike="noStrike" kern="1200" cap="none" spc="0" normalizeH="0" baseline="0" noProof="0" dirty="0">
                <a:ln>
                  <a:noFill/>
                </a:ln>
                <a:solidFill>
                  <a:prstClr val="black"/>
                </a:solidFill>
                <a:effectLst/>
                <a:uLnTx/>
                <a:uFillTx/>
                <a:latin typeface="+mn-lt"/>
                <a:ea typeface="+mn-ea"/>
                <a:cs typeface="+mn-cs"/>
              </a:rPr>
              <a:t>1501 ve 1511 Programlarında</a:t>
            </a:r>
          </a:p>
          <a:p>
            <a:pPr marL="342900" marR="0" lvl="0" indent="-342900" algn="l" defTabSz="914400" rtl="0" eaLnBrk="1" fontAlgn="auto" latinLnBrk="0" hangingPunct="1">
              <a:lnSpc>
                <a:spcPct val="100000"/>
              </a:lnSpc>
              <a:spcBef>
                <a:spcPts val="0"/>
              </a:spcBef>
              <a:spcAft>
                <a:spcPts val="0"/>
              </a:spcAft>
              <a:buClrTx/>
              <a:buSzTx/>
              <a:buAutoNum type="arabicPeriod"/>
              <a:tabLst/>
              <a:defRPr/>
            </a:pPr>
            <a:r>
              <a:rPr lang="tr-TR" sz="1200" kern="1200" dirty="0">
                <a:solidFill>
                  <a:schemeClr val="tx1"/>
                </a:solidFill>
                <a:effectLst/>
                <a:latin typeface="+mn-lt"/>
                <a:ea typeface="+mn-ea"/>
                <a:cs typeface="+mn-cs"/>
              </a:rPr>
              <a:t>1 Ocak 2024 tarihinden sonra dönem raporu sunulmuş/sunulacak projelere uygulanacaktır.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tr-TR" sz="1200" kern="1200" dirty="0">
                <a:solidFill>
                  <a:schemeClr val="tx1"/>
                </a:solidFill>
                <a:effectLst/>
                <a:latin typeface="+mn-lt"/>
                <a:ea typeface="+mn-ea"/>
                <a:cs typeface="+mn-cs"/>
              </a:rPr>
              <a:t>1501, 1507, 1509 ve 1511 destek programları ile Yenilik Destek Programı Uygulama Esasları Yönergesi kapsamında senetle transfer ödemesi (ön ödeme) üst limiti 1.000.000 TL’den 1.400.000 TL’ye çıkarılmıştır. Proje destek süresi devam 1 Ocak 2024 tarihinden sonra yapılan başvurulara uygulanacaktır. </a:t>
            </a:r>
          </a:p>
          <a:p>
            <a:pPr lvl="0" fontAlgn="base"/>
            <a:endParaRPr lang="tr-TR" sz="1200" b="0" kern="1200" dirty="0" smtClean="0">
              <a:solidFill>
                <a:schemeClr val="tx1"/>
              </a:solidFill>
              <a:effectLst/>
              <a:latin typeface="+mn-lt"/>
              <a:ea typeface="+mn-ea"/>
              <a:cs typeface="+mn-cs"/>
            </a:endParaRPr>
          </a:p>
          <a:p>
            <a:pPr lvl="0" fontAlgn="base"/>
            <a:r>
              <a:rPr lang="tr-TR" sz="1200" b="0" kern="1200" dirty="0" smtClean="0">
                <a:solidFill>
                  <a:schemeClr val="tx1"/>
                </a:solidFill>
                <a:effectLst/>
                <a:latin typeface="+mn-lt"/>
                <a:ea typeface="+mn-ea"/>
                <a:cs typeface="+mn-cs"/>
              </a:rPr>
              <a:t>*Transfer ödemesi (ön ödeme) tutarı proje bütçesinin %30’undan fazla olamaz. </a:t>
            </a:r>
          </a:p>
          <a:p>
            <a:pPr lvl="0" fontAlgn="base"/>
            <a:r>
              <a:rPr lang="tr-TR" sz="1200" b="1" kern="1200" dirty="0" smtClean="0">
                <a:solidFill>
                  <a:schemeClr val="tx1"/>
                </a:solidFill>
                <a:effectLst/>
                <a:latin typeface="+mn-lt"/>
                <a:ea typeface="+mn-ea"/>
                <a:cs typeface="+mn-cs"/>
              </a:rPr>
              <a:t>1503 Programı Üst Limiti </a:t>
            </a:r>
            <a:endParaRPr lang="tr-TR" sz="1200" kern="1200" dirty="0" smtClean="0">
              <a:solidFill>
                <a:schemeClr val="tx1"/>
              </a:solidFill>
              <a:effectLst/>
              <a:latin typeface="+mn-lt"/>
              <a:ea typeface="+mn-ea"/>
              <a:cs typeface="+mn-cs"/>
            </a:endParaRPr>
          </a:p>
          <a:p>
            <a:pPr fontAlgn="base"/>
            <a:r>
              <a:rPr lang="tr-TR" sz="1200" kern="1200" dirty="0" smtClean="0">
                <a:solidFill>
                  <a:schemeClr val="tx1"/>
                </a:solidFill>
                <a:effectLst/>
                <a:latin typeface="+mn-lt"/>
                <a:ea typeface="+mn-ea"/>
                <a:cs typeface="+mn-cs"/>
              </a:rPr>
              <a:t>1503-Proje Pazarları Destekleme Programı üst limiti ulusal etkinlik desteği için 90.000 TL’den 130.000 TL’ye ve uluslararası etkinlik desteği için de 130.000 TL’den 190.000 TL’ye çıkarılmıştır. </a:t>
            </a:r>
          </a:p>
          <a:p>
            <a:pPr lvl="0" fontAlgn="base"/>
            <a:r>
              <a:rPr lang="tr-TR" sz="1200" b="1" kern="1200" dirty="0" smtClean="0">
                <a:solidFill>
                  <a:schemeClr val="tx1"/>
                </a:solidFill>
                <a:effectLst/>
                <a:latin typeface="+mn-lt"/>
                <a:ea typeface="+mn-ea"/>
                <a:cs typeface="+mn-cs"/>
              </a:rPr>
              <a:t>1515 Programı Üst Limiti </a:t>
            </a:r>
            <a:endParaRPr lang="tr-TR" sz="1200" kern="1200" dirty="0" smtClean="0">
              <a:solidFill>
                <a:schemeClr val="tx1"/>
              </a:solidFill>
              <a:effectLst/>
              <a:latin typeface="+mn-lt"/>
              <a:ea typeface="+mn-ea"/>
              <a:cs typeface="+mn-cs"/>
            </a:endParaRPr>
          </a:p>
          <a:p>
            <a:pPr fontAlgn="base"/>
            <a:r>
              <a:rPr lang="tr-TR" sz="1200" kern="1200" dirty="0" smtClean="0">
                <a:solidFill>
                  <a:schemeClr val="tx1"/>
                </a:solidFill>
                <a:effectLst/>
                <a:latin typeface="+mn-lt"/>
                <a:ea typeface="+mn-ea"/>
                <a:cs typeface="+mn-cs"/>
              </a:rPr>
              <a:t>1515-Öncül Ar-Ge Laboratuvarları Destekleme Programı yıllık proje destek üst limiti 10.000.000 TL’den 13.000.000 TL’ye çıkarılmıştır. </a:t>
            </a:r>
          </a:p>
          <a:p>
            <a:pPr lvl="0" fontAlgn="base"/>
            <a:r>
              <a:rPr lang="tr-TR" sz="1200" b="1" kern="1200" dirty="0" smtClean="0">
                <a:solidFill>
                  <a:schemeClr val="tx1"/>
                </a:solidFill>
                <a:effectLst/>
                <a:latin typeface="+mn-lt"/>
                <a:ea typeface="+mn-ea"/>
                <a:cs typeface="+mn-cs"/>
              </a:rPr>
              <a:t>Transfer ödemesi (ön ödeme) üst limiti</a:t>
            </a:r>
            <a:endParaRPr lang="tr-TR" sz="1200" kern="1200" dirty="0" smtClean="0">
              <a:solidFill>
                <a:schemeClr val="tx1"/>
              </a:solidFill>
              <a:effectLst/>
              <a:latin typeface="+mn-lt"/>
              <a:ea typeface="+mn-ea"/>
              <a:cs typeface="+mn-cs"/>
            </a:endParaRPr>
          </a:p>
          <a:p>
            <a:pPr fontAlgn="base"/>
            <a:r>
              <a:rPr lang="tr-TR" sz="1200" kern="1200" dirty="0" smtClean="0">
                <a:solidFill>
                  <a:schemeClr val="tx1"/>
                </a:solidFill>
                <a:effectLst/>
                <a:latin typeface="+mn-lt"/>
                <a:ea typeface="+mn-ea"/>
                <a:cs typeface="+mn-cs"/>
              </a:rPr>
              <a:t>1501, 1509 ve 1511 destek programları kapsamında transfer ödemesi (ön ödeme) üst limiti 30.000.000 TL’den 40.000.000 TL’ye çıkarılmıştır.</a:t>
            </a:r>
          </a:p>
          <a:p>
            <a:pPr lvl="0" fontAlgn="base"/>
            <a:r>
              <a:rPr lang="tr-TR" sz="1200" b="1" kern="1200" dirty="0" smtClean="0">
                <a:solidFill>
                  <a:schemeClr val="tx1"/>
                </a:solidFill>
                <a:effectLst/>
                <a:latin typeface="+mn-lt"/>
                <a:ea typeface="+mn-ea"/>
                <a:cs typeface="+mn-cs"/>
              </a:rPr>
              <a:t>Rapor Hazırlatma destek üst sınırı</a:t>
            </a:r>
            <a:endParaRPr lang="tr-TR" sz="1200" kern="1200" dirty="0" smtClean="0">
              <a:solidFill>
                <a:schemeClr val="tx1"/>
              </a:solidFill>
              <a:effectLst/>
              <a:latin typeface="+mn-lt"/>
              <a:ea typeface="+mn-ea"/>
              <a:cs typeface="+mn-cs"/>
            </a:endParaRPr>
          </a:p>
          <a:p>
            <a:pPr fontAlgn="base"/>
            <a:r>
              <a:rPr lang="tr-TR" sz="1200" kern="1200" dirty="0" smtClean="0">
                <a:solidFill>
                  <a:schemeClr val="tx1"/>
                </a:solidFill>
                <a:effectLst/>
                <a:latin typeface="+mn-lt"/>
                <a:ea typeface="+mn-ea"/>
                <a:cs typeface="+mn-cs"/>
              </a:rPr>
              <a:t>1507 Programında proje önerisi ve Ar-Ge Yardımı İstek Formu hazırlatmak için danışmanlık hizmeti alımında destek kapsamına alınacak tutar 40.000 TL’den 55.000 TL’ye çıkarılmıştır.</a:t>
            </a:r>
          </a:p>
          <a:p>
            <a:pPr lvl="0" fontAlgn="base"/>
            <a:r>
              <a:rPr lang="tr-TR" sz="1200" b="1" kern="1200" dirty="0" smtClean="0">
                <a:solidFill>
                  <a:schemeClr val="tx1"/>
                </a:solidFill>
                <a:effectLst/>
                <a:latin typeface="+mn-lt"/>
                <a:ea typeface="+mn-ea"/>
                <a:cs typeface="+mn-cs"/>
              </a:rPr>
              <a:t>Fikir Sahibi Araştırmacı Ödülü</a:t>
            </a:r>
            <a:endParaRPr lang="tr-TR" sz="1200" kern="1200" dirty="0" smtClean="0">
              <a:solidFill>
                <a:schemeClr val="tx1"/>
              </a:solidFill>
              <a:effectLst/>
              <a:latin typeface="+mn-lt"/>
              <a:ea typeface="+mn-ea"/>
              <a:cs typeface="+mn-cs"/>
            </a:endParaRPr>
          </a:p>
          <a:p>
            <a:pPr fontAlgn="base"/>
            <a:r>
              <a:rPr lang="tr-TR" sz="1200" kern="1200" dirty="0" smtClean="0">
                <a:solidFill>
                  <a:schemeClr val="tx1"/>
                </a:solidFill>
                <a:effectLst/>
                <a:latin typeface="+mn-lt"/>
                <a:ea typeface="+mn-ea"/>
                <a:cs typeface="+mn-cs"/>
              </a:rPr>
              <a:t>1501 ve 1507 destek programlarında fikir sahibi araştırmacı ödül tutarı 30.000 TL’den 40.000 TL’ye çıkarılmıştır.</a:t>
            </a:r>
          </a:p>
          <a:p>
            <a:pPr lvl="0" fontAlgn="base"/>
            <a:r>
              <a:rPr lang="tr-TR" sz="1200" b="1" kern="1200" dirty="0" smtClean="0">
                <a:solidFill>
                  <a:schemeClr val="tx1"/>
                </a:solidFill>
                <a:effectLst/>
                <a:latin typeface="+mn-lt"/>
                <a:ea typeface="+mn-ea"/>
                <a:cs typeface="+mn-cs"/>
              </a:rPr>
              <a:t>TEYDEB kurullarında proje önerisi sunuşu yapma zorunluluğu bütçe limiti</a:t>
            </a:r>
            <a:endParaRPr lang="tr-TR" sz="1200" kern="1200" dirty="0" smtClean="0">
              <a:solidFill>
                <a:schemeClr val="tx1"/>
              </a:solidFill>
              <a:effectLst/>
              <a:latin typeface="+mn-lt"/>
              <a:ea typeface="+mn-ea"/>
              <a:cs typeface="+mn-cs"/>
            </a:endParaRPr>
          </a:p>
          <a:p>
            <a:pPr fontAlgn="base"/>
            <a:r>
              <a:rPr lang="tr-TR" sz="1200" kern="1200" dirty="0" smtClean="0">
                <a:solidFill>
                  <a:schemeClr val="tx1"/>
                </a:solidFill>
                <a:effectLst/>
                <a:latin typeface="+mn-lt"/>
                <a:ea typeface="+mn-ea"/>
                <a:cs typeface="+mn-cs"/>
              </a:rPr>
              <a:t>1501 ve 1509 destek programlarında ilgili kurulda sunum yapılması için önerilen proje bütçe alt sınırı 20.000.000 TL’den 25.000.000 TL’ye çıkarılmıştır.</a:t>
            </a:r>
          </a:p>
          <a:p>
            <a:pPr lvl="0" fontAlgn="base"/>
            <a:r>
              <a:rPr lang="tr-TR" sz="1200" b="1" kern="1200" dirty="0" smtClean="0">
                <a:solidFill>
                  <a:schemeClr val="tx1"/>
                </a:solidFill>
                <a:effectLst/>
                <a:latin typeface="+mn-lt"/>
                <a:ea typeface="+mn-ea"/>
                <a:cs typeface="+mn-cs"/>
              </a:rPr>
              <a:t>Ekonomik fizibilite raporu bütçe limiti</a:t>
            </a:r>
            <a:endParaRPr lang="tr-TR" sz="1200" kern="1200" dirty="0" smtClean="0">
              <a:solidFill>
                <a:schemeClr val="tx1"/>
              </a:solidFill>
              <a:effectLst/>
              <a:latin typeface="+mn-lt"/>
              <a:ea typeface="+mn-ea"/>
              <a:cs typeface="+mn-cs"/>
            </a:endParaRPr>
          </a:p>
          <a:p>
            <a:pPr fontAlgn="base"/>
            <a:r>
              <a:rPr lang="tr-TR" sz="1200" kern="1200" dirty="0" smtClean="0">
                <a:solidFill>
                  <a:schemeClr val="tx1"/>
                </a:solidFill>
                <a:effectLst/>
                <a:latin typeface="+mn-lt"/>
                <a:ea typeface="+mn-ea"/>
                <a:cs typeface="+mn-cs"/>
              </a:rPr>
              <a:t>1501 ve 1511 destek programları kapsamında proje öneri başvurusu aşamasında ekonomik fizibilite raporu sunulması gereken proje bütçe limiti 13.000.000 TL’den 19.000.000 TL’ye çıkarılmıştır.</a:t>
            </a:r>
          </a:p>
          <a:p>
            <a:pPr lvl="0" fontAlgn="base"/>
            <a:r>
              <a:rPr lang="tr-TR" sz="1200" b="1" kern="1200" dirty="0" smtClean="0">
                <a:solidFill>
                  <a:schemeClr val="tx1"/>
                </a:solidFill>
                <a:effectLst/>
                <a:latin typeface="+mn-lt"/>
                <a:ea typeface="+mn-ea"/>
                <a:cs typeface="+mn-cs"/>
              </a:rPr>
              <a:t>Ekonomik fizibilite raporu/teknoloji değerleme raporu/bağımsız değerlendirme raporu</a:t>
            </a:r>
            <a:endParaRPr lang="tr-TR" sz="1200" kern="1200" dirty="0" smtClean="0">
              <a:solidFill>
                <a:schemeClr val="tx1"/>
              </a:solidFill>
              <a:effectLst/>
              <a:latin typeface="+mn-lt"/>
              <a:ea typeface="+mn-ea"/>
              <a:cs typeface="+mn-cs"/>
            </a:endParaRPr>
          </a:p>
          <a:p>
            <a:pPr fontAlgn="base"/>
            <a:r>
              <a:rPr lang="tr-TR" sz="1200" kern="1200" dirty="0" smtClean="0">
                <a:solidFill>
                  <a:schemeClr val="tx1"/>
                </a:solidFill>
                <a:effectLst/>
                <a:latin typeface="+mn-lt"/>
                <a:ea typeface="+mn-ea"/>
                <a:cs typeface="+mn-cs"/>
              </a:rPr>
              <a:t>Ekonomik fizibilite raporu/teknoloji değerleme raporu/bağımsız değerlendirme raporu destek üst limiti 70.000 TL’den 100.000 TL’ye çıkarılmıştır. </a:t>
            </a:r>
          </a:p>
          <a:p>
            <a:endParaRPr lang="tr-TR" dirty="0" smtClean="0"/>
          </a:p>
          <a:p>
            <a:pPr marL="342900" marR="0" lvl="0" indent="-342900" algn="l" defTabSz="914400" rtl="0" eaLnBrk="1" fontAlgn="auto" latinLnBrk="0" hangingPunct="1">
              <a:lnSpc>
                <a:spcPct val="100000"/>
              </a:lnSpc>
              <a:spcBef>
                <a:spcPts val="0"/>
              </a:spcBef>
              <a:spcAft>
                <a:spcPts val="0"/>
              </a:spcAft>
              <a:buClrTx/>
              <a:buSzTx/>
              <a:buAutoNum type="arabicPeriod"/>
              <a:tabLst/>
              <a:defRPr/>
            </a:pPr>
            <a:endParaRPr lang="tr-TR" dirty="0"/>
          </a:p>
        </p:txBody>
      </p:sp>
      <p:sp>
        <p:nvSpPr>
          <p:cNvPr id="4" name="Slayt Numarası Yer Tutucusu 3"/>
          <p:cNvSpPr>
            <a:spLocks noGrp="1"/>
          </p:cNvSpPr>
          <p:nvPr>
            <p:ph type="sldNum" sz="quarter" idx="10"/>
          </p:nvPr>
        </p:nvSpPr>
        <p:spPr/>
        <p:txBody>
          <a:bodyPr/>
          <a:lstStyle/>
          <a:p>
            <a:fld id="{EBCE7F05-F000-4729-8478-A9D6F5DD8C1E}" type="slidenum">
              <a:rPr lang="tr-TR" smtClean="0"/>
              <a:t>76</a:t>
            </a:fld>
            <a:endParaRPr lang="tr-TR"/>
          </a:p>
        </p:txBody>
      </p:sp>
    </p:spTree>
    <p:extLst>
      <p:ext uri="{BB962C8B-B14F-4D97-AF65-F5344CB8AC3E}">
        <p14:creationId xmlns:p14="http://schemas.microsoft.com/office/powerpoint/2010/main" val="5672622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Arial" panose="020B0604020202020204" pitchFamily="34" charset="0"/>
              <a:buNone/>
            </a:pPr>
            <a:r>
              <a:rPr lang="tr-TR" dirty="0"/>
              <a:t>1. 11.05.2023 tarihinden itibaren geçerli olmak üzere.</a:t>
            </a:r>
          </a:p>
          <a:p>
            <a:pPr marL="0" indent="0">
              <a:buFont typeface="Arial" panose="020B0604020202020204" pitchFamily="34" charset="0"/>
              <a:buNone/>
            </a:pPr>
            <a:r>
              <a:rPr lang="tr-TR" baseline="0" dirty="0" smtClean="0">
                <a:solidFill>
                  <a:srgbClr val="FF0000"/>
                </a:solidFill>
              </a:rPr>
              <a:t>2</a:t>
            </a:r>
            <a:r>
              <a:rPr lang="tr-TR" baseline="0" dirty="0">
                <a:solidFill>
                  <a:srgbClr val="FF0000"/>
                </a:solidFill>
              </a:rPr>
              <a:t>. Proje başvuru tarihi 1 Ocak 2024 ve sonrası olan projelerde geçerli olmak üzere.</a:t>
            </a:r>
            <a:endParaRPr lang="tr-TR" dirty="0">
              <a:solidFill>
                <a:srgbClr val="FF0000"/>
              </a:solidFill>
            </a:endParaRPr>
          </a:p>
        </p:txBody>
      </p:sp>
      <p:sp>
        <p:nvSpPr>
          <p:cNvPr id="4" name="Slayt Numarası Yer Tutucusu 3"/>
          <p:cNvSpPr>
            <a:spLocks noGrp="1"/>
          </p:cNvSpPr>
          <p:nvPr>
            <p:ph type="sldNum" sz="quarter" idx="10"/>
          </p:nvPr>
        </p:nvSpPr>
        <p:spPr/>
        <p:txBody>
          <a:bodyPr/>
          <a:lstStyle/>
          <a:p>
            <a:fld id="{EBCE7F05-F000-4729-8478-A9D6F5DD8C1E}" type="slidenum">
              <a:rPr lang="tr-TR" smtClean="0"/>
              <a:t>77</a:t>
            </a:fld>
            <a:endParaRPr lang="tr-TR"/>
          </a:p>
        </p:txBody>
      </p:sp>
    </p:spTree>
    <p:extLst>
      <p:ext uri="{BB962C8B-B14F-4D97-AF65-F5344CB8AC3E}">
        <p14:creationId xmlns:p14="http://schemas.microsoft.com/office/powerpoint/2010/main" val="73471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Not: Proje hem öncelikli alanda hem de Yeşil Mutabakata uygunsa sadece yüksek olan Yeşil Mutabakat puanı ek olarak verilecektir.</a:t>
            </a:r>
            <a:endParaRPr lang="en-US" altLang="tr-T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F3F0C4-E858-42F7-8009-506D0874768A}" type="slidenum">
              <a:rPr lang="tr-TR" altLang="tr-TR" smtClean="0">
                <a:solidFill>
                  <a:srgbClr val="000000"/>
                </a:solidFill>
              </a:rPr>
              <a:pPr fontAlgn="base">
                <a:spcBef>
                  <a:spcPct val="0"/>
                </a:spcBef>
                <a:spcAft>
                  <a:spcPct val="0"/>
                </a:spcAft>
              </a:pPr>
              <a:t>8</a:t>
            </a:fld>
            <a:endParaRPr lang="tr-TR" altLang="tr-TR" smtClean="0">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(1) </a:t>
            </a:r>
            <a:r>
              <a:rPr lang="tr-TR" sz="1200" kern="1200" dirty="0">
                <a:solidFill>
                  <a:schemeClr val="tx1"/>
                </a:solidFill>
                <a:effectLst/>
                <a:latin typeface="+mn-lt"/>
                <a:ea typeface="+mn-ea"/>
                <a:cs typeface="+mn-cs"/>
              </a:rPr>
              <a:t>1 Ocak 2024 tarihinden sonra dönem raporu sunulmuş/sunulacak projelere uygulanacaktır. </a:t>
            </a:r>
            <a:endParaRPr lang="tr-TR" dirty="0"/>
          </a:p>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E7F05-F000-4729-8478-A9D6F5DD8C1E}"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1102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52863" y="9428163"/>
            <a:ext cx="29448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8" tIns="45860" rIns="91718" bIns="45860" anchor="b"/>
          <a:lstStyle>
            <a:lvl1pPr defTabSz="917575">
              <a:spcBef>
                <a:spcPct val="30000"/>
              </a:spcBef>
              <a:defRPr sz="1200">
                <a:solidFill>
                  <a:schemeClr val="tx1"/>
                </a:solidFill>
                <a:latin typeface="Calibri" panose="020F0502020204030204" pitchFamily="34" charset="0"/>
              </a:defRPr>
            </a:lvl1pPr>
            <a:lvl2pPr marL="742950" indent="-285750" defTabSz="917575">
              <a:spcBef>
                <a:spcPct val="30000"/>
              </a:spcBef>
              <a:defRPr sz="1200">
                <a:solidFill>
                  <a:schemeClr val="tx1"/>
                </a:solidFill>
                <a:latin typeface="Calibri" panose="020F0502020204030204" pitchFamily="34" charset="0"/>
              </a:defRPr>
            </a:lvl2pPr>
            <a:lvl3pPr marL="1143000" indent="-228600" defTabSz="917575">
              <a:spcBef>
                <a:spcPct val="30000"/>
              </a:spcBef>
              <a:defRPr sz="1200">
                <a:solidFill>
                  <a:schemeClr val="tx1"/>
                </a:solidFill>
                <a:latin typeface="Calibri" panose="020F0502020204030204" pitchFamily="34" charset="0"/>
              </a:defRPr>
            </a:lvl3pPr>
            <a:lvl4pPr marL="1600200" indent="-228600" defTabSz="917575">
              <a:spcBef>
                <a:spcPct val="30000"/>
              </a:spcBef>
              <a:defRPr sz="1200">
                <a:solidFill>
                  <a:schemeClr val="tx1"/>
                </a:solidFill>
                <a:latin typeface="Calibri" panose="020F0502020204030204" pitchFamily="34" charset="0"/>
              </a:defRPr>
            </a:lvl4pPr>
            <a:lvl5pPr marL="2057400" indent="-228600" defTabSz="917575">
              <a:spcBef>
                <a:spcPct val="30000"/>
              </a:spcBef>
              <a:defRPr sz="12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FFEE820-2EC3-40BA-BE54-CFFC4B8E8373}" type="slidenum">
              <a:rPr lang="tr-TR" altLang="tr-TR">
                <a:solidFill>
                  <a:srgbClr val="000000"/>
                </a:solidFill>
                <a:latin typeface="Times" panose="02020603050405020304" pitchFamily="18" charset="0"/>
              </a:rPr>
              <a:pPr algn="r" eaLnBrk="1" hangingPunct="1">
                <a:spcBef>
                  <a:spcPct val="0"/>
                </a:spcBef>
              </a:pPr>
              <a:t>79</a:t>
            </a:fld>
            <a:endParaRPr lang="tr-TR" altLang="tr-TR">
              <a:solidFill>
                <a:srgbClr val="000000"/>
              </a:solidFill>
              <a:latin typeface="Times" panose="02020603050405020304" pitchFamily="18" charset="0"/>
            </a:endParaRPr>
          </a:p>
        </p:txBody>
      </p:sp>
      <p:sp>
        <p:nvSpPr>
          <p:cNvPr id="168963"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52863" y="9428163"/>
            <a:ext cx="29448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8" tIns="45860" rIns="91718" bIns="45860" anchor="b"/>
          <a:lstStyle>
            <a:lvl1pPr defTabSz="917575">
              <a:spcBef>
                <a:spcPct val="30000"/>
              </a:spcBef>
              <a:defRPr sz="1200">
                <a:solidFill>
                  <a:schemeClr val="tx1"/>
                </a:solidFill>
                <a:latin typeface="Calibri" panose="020F0502020204030204" pitchFamily="34" charset="0"/>
              </a:defRPr>
            </a:lvl1pPr>
            <a:lvl2pPr marL="742950" indent="-285750" defTabSz="917575">
              <a:spcBef>
                <a:spcPct val="30000"/>
              </a:spcBef>
              <a:defRPr sz="1200">
                <a:solidFill>
                  <a:schemeClr val="tx1"/>
                </a:solidFill>
                <a:latin typeface="Calibri" panose="020F0502020204030204" pitchFamily="34" charset="0"/>
              </a:defRPr>
            </a:lvl2pPr>
            <a:lvl3pPr marL="1143000" indent="-228600" defTabSz="917575">
              <a:spcBef>
                <a:spcPct val="30000"/>
              </a:spcBef>
              <a:defRPr sz="1200">
                <a:solidFill>
                  <a:schemeClr val="tx1"/>
                </a:solidFill>
                <a:latin typeface="Calibri" panose="020F0502020204030204" pitchFamily="34" charset="0"/>
              </a:defRPr>
            </a:lvl3pPr>
            <a:lvl4pPr marL="1600200" indent="-228600" defTabSz="917575">
              <a:spcBef>
                <a:spcPct val="30000"/>
              </a:spcBef>
              <a:defRPr sz="1200">
                <a:solidFill>
                  <a:schemeClr val="tx1"/>
                </a:solidFill>
                <a:latin typeface="Calibri" panose="020F0502020204030204" pitchFamily="34" charset="0"/>
              </a:defRPr>
            </a:lvl4pPr>
            <a:lvl5pPr marL="2057400" indent="-228600" defTabSz="917575">
              <a:spcBef>
                <a:spcPct val="30000"/>
              </a:spcBef>
              <a:defRPr sz="12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EC697D4-887C-4CBF-9B9F-4270DF4134B9}" type="slidenum">
              <a:rPr lang="tr-TR" altLang="tr-TR">
                <a:solidFill>
                  <a:srgbClr val="000000"/>
                </a:solidFill>
                <a:latin typeface="Times" panose="02020603050405020304" pitchFamily="18" charset="0"/>
              </a:rPr>
              <a:pPr algn="r" eaLnBrk="1" hangingPunct="1">
                <a:spcBef>
                  <a:spcPct val="0"/>
                </a:spcBef>
              </a:pPr>
              <a:t>80</a:t>
            </a:fld>
            <a:endParaRPr lang="tr-TR" altLang="tr-TR">
              <a:solidFill>
                <a:srgbClr val="000000"/>
              </a:solidFill>
              <a:latin typeface="Times" panose="02020603050405020304" pitchFamily="18" charset="0"/>
            </a:endParaRPr>
          </a:p>
        </p:txBody>
      </p:sp>
      <p:sp>
        <p:nvSpPr>
          <p:cNvPr id="171011"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52863" y="9428163"/>
            <a:ext cx="29448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8" tIns="45860" rIns="91718" bIns="45860" anchor="b"/>
          <a:lstStyle>
            <a:lvl1pPr defTabSz="917575">
              <a:spcBef>
                <a:spcPct val="30000"/>
              </a:spcBef>
              <a:defRPr sz="1200">
                <a:solidFill>
                  <a:schemeClr val="tx1"/>
                </a:solidFill>
                <a:latin typeface="Calibri" panose="020F0502020204030204" pitchFamily="34" charset="0"/>
              </a:defRPr>
            </a:lvl1pPr>
            <a:lvl2pPr marL="742950" indent="-285750" defTabSz="917575">
              <a:spcBef>
                <a:spcPct val="30000"/>
              </a:spcBef>
              <a:defRPr sz="1200">
                <a:solidFill>
                  <a:schemeClr val="tx1"/>
                </a:solidFill>
                <a:latin typeface="Calibri" panose="020F0502020204030204" pitchFamily="34" charset="0"/>
              </a:defRPr>
            </a:lvl2pPr>
            <a:lvl3pPr marL="1143000" indent="-228600" defTabSz="917575">
              <a:spcBef>
                <a:spcPct val="30000"/>
              </a:spcBef>
              <a:defRPr sz="1200">
                <a:solidFill>
                  <a:schemeClr val="tx1"/>
                </a:solidFill>
                <a:latin typeface="Calibri" panose="020F0502020204030204" pitchFamily="34" charset="0"/>
              </a:defRPr>
            </a:lvl3pPr>
            <a:lvl4pPr marL="1600200" indent="-228600" defTabSz="917575">
              <a:spcBef>
                <a:spcPct val="30000"/>
              </a:spcBef>
              <a:defRPr sz="1200">
                <a:solidFill>
                  <a:schemeClr val="tx1"/>
                </a:solidFill>
                <a:latin typeface="Calibri" panose="020F0502020204030204" pitchFamily="34" charset="0"/>
              </a:defRPr>
            </a:lvl4pPr>
            <a:lvl5pPr marL="2057400" indent="-228600" defTabSz="917575">
              <a:spcBef>
                <a:spcPct val="30000"/>
              </a:spcBef>
              <a:defRPr sz="12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F44DEA5-46BD-4054-B2AA-699729B1D263}" type="slidenum">
              <a:rPr lang="tr-TR" altLang="tr-TR">
                <a:solidFill>
                  <a:srgbClr val="000000"/>
                </a:solidFill>
                <a:latin typeface="Times" panose="02020603050405020304" pitchFamily="18" charset="0"/>
              </a:rPr>
              <a:pPr algn="r" eaLnBrk="1" hangingPunct="1">
                <a:spcBef>
                  <a:spcPct val="0"/>
                </a:spcBef>
              </a:pPr>
              <a:t>81</a:t>
            </a:fld>
            <a:endParaRPr lang="tr-TR" altLang="tr-TR">
              <a:solidFill>
                <a:srgbClr val="000000"/>
              </a:solidFill>
              <a:latin typeface="Times" panose="02020603050405020304" pitchFamily="18" charset="0"/>
            </a:endParaRPr>
          </a:p>
        </p:txBody>
      </p:sp>
      <p:sp>
        <p:nvSpPr>
          <p:cNvPr id="173059"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751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612B6-FE11-4A0A-893E-081AABFE5175}" type="slidenum">
              <a:rPr lang="tr-TR" altLang="tr-TR" smtClean="0"/>
              <a:pPr fontAlgn="base">
                <a:spcBef>
                  <a:spcPct val="0"/>
                </a:spcBef>
                <a:spcAft>
                  <a:spcPct val="0"/>
                </a:spcAft>
              </a:pPr>
              <a:t>82</a:t>
            </a:fld>
            <a:endParaRPr lang="tr-TR" altLang="tr-T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Talepleriniz </a:t>
            </a:r>
            <a:r>
              <a:rPr lang="tr-TR" baseline="0" dirty="0"/>
              <a:t>için ETAP mail adresine mail </a:t>
            </a:r>
            <a:r>
              <a:rPr lang="tr-TR" baseline="0" dirty="0" smtClean="0"/>
              <a:t>atabilirsiniz. Programlarla </a:t>
            </a:r>
            <a:r>
              <a:rPr lang="tr-TR" baseline="0" dirty="0"/>
              <a:t>ilgili sorularınız için program mail adresleri bu slaytta yer almaktadır.</a:t>
            </a:r>
            <a:endParaRPr lang="tr-TR" dirty="0"/>
          </a:p>
        </p:txBody>
      </p:sp>
      <p:sp>
        <p:nvSpPr>
          <p:cNvPr id="4" name="Slayt Numarası Yer Tutucusu 3"/>
          <p:cNvSpPr>
            <a:spLocks noGrp="1"/>
          </p:cNvSpPr>
          <p:nvPr>
            <p:ph type="sldNum" sz="quarter" idx="10"/>
          </p:nvPr>
        </p:nvSpPr>
        <p:spPr/>
        <p:txBody>
          <a:bodyPr/>
          <a:lstStyle/>
          <a:p>
            <a:fld id="{EBCE7F05-F000-4729-8478-A9D6F5DD8C1E}" type="slidenum">
              <a:rPr lang="tr-TR" smtClean="0"/>
              <a:t>84</a:t>
            </a:fld>
            <a:endParaRPr lang="tr-TR"/>
          </a:p>
        </p:txBody>
      </p:sp>
    </p:spTree>
    <p:extLst>
      <p:ext uri="{BB962C8B-B14F-4D97-AF65-F5344CB8AC3E}">
        <p14:creationId xmlns:p14="http://schemas.microsoft.com/office/powerpoint/2010/main" val="257497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Eğer, ön değerlendirmede projenin çağrı duyurusunda belirtilen kritik tespitleri içerdiği değerlendirilirse ret önerisi ile proje Kurul’da değerlendirilir. Kurul uygun bulursa proje reddedilir ya da hakem atanarak değerlendirme süreci işletilir. </a:t>
            </a:r>
            <a:endParaRPr lang="en-US" altLang="tr-T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FB66EE-7C8A-4EA3-88E4-EE16165B4D87}" type="slidenum">
              <a:rPr lang="tr-TR" altLang="tr-TR" smtClean="0"/>
              <a:pPr fontAlgn="base">
                <a:spcBef>
                  <a:spcPct val="0"/>
                </a:spcBef>
                <a:spcAft>
                  <a:spcPct val="0"/>
                </a:spcAft>
              </a:pPr>
              <a:t>9</a:t>
            </a:fld>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Yeni çağrılarda yeni tespitlerin eklenmesi söz konusu olabilir. </a:t>
            </a:r>
          </a:p>
        </p:txBody>
      </p:sp>
      <p:sp>
        <p:nvSpPr>
          <p:cNvPr id="419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A2FBB0-2BAF-4514-8E92-82C4B0569C25}" type="slidenum">
              <a:rPr lang="tr-TR" altLang="tr-TR" smtClean="0"/>
              <a:pPr fontAlgn="base">
                <a:spcBef>
                  <a:spcPct val="0"/>
                </a:spcBef>
                <a:spcAft>
                  <a:spcPct val="0"/>
                </a:spcAft>
              </a:pPr>
              <a:t>10</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9C9C40EB-1D5E-4909-B56E-F1C5FB3290C6}" type="datetimeFigureOut">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17DFAA4-74E4-41B5-8621-922A5A3F3501}" type="slidenum">
              <a:rPr lang="tr-TR"/>
              <a:pPr>
                <a:defRPr/>
              </a:pPr>
              <a:t>‹#›</a:t>
            </a:fld>
            <a:endParaRPr lang="tr-TR"/>
          </a:p>
        </p:txBody>
      </p:sp>
    </p:spTree>
    <p:extLst>
      <p:ext uri="{BB962C8B-B14F-4D97-AF65-F5344CB8AC3E}">
        <p14:creationId xmlns:p14="http://schemas.microsoft.com/office/powerpoint/2010/main" val="306216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6E7C827F-00E2-42D5-8EC7-16E7028450D8}" type="datetimeFigureOut">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DF7AA53-47F9-4AA7-82F5-9850318F19E7}" type="slidenum">
              <a:rPr lang="tr-TR"/>
              <a:pPr>
                <a:defRPr/>
              </a:pPr>
              <a:t>‹#›</a:t>
            </a:fld>
            <a:endParaRPr lang="tr-TR"/>
          </a:p>
        </p:txBody>
      </p:sp>
    </p:spTree>
    <p:extLst>
      <p:ext uri="{BB962C8B-B14F-4D97-AF65-F5344CB8AC3E}">
        <p14:creationId xmlns:p14="http://schemas.microsoft.com/office/powerpoint/2010/main" val="378311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A797290-2446-4476-8367-E39A03869417}" type="datetimeFigureOut">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65B073D-A85C-4192-94C1-AB0672EEE83A}" type="slidenum">
              <a:rPr lang="tr-TR"/>
              <a:pPr>
                <a:defRPr/>
              </a:pPr>
              <a:t>‹#›</a:t>
            </a:fld>
            <a:endParaRPr lang="tr-TR"/>
          </a:p>
        </p:txBody>
      </p:sp>
    </p:spTree>
    <p:extLst>
      <p:ext uri="{BB962C8B-B14F-4D97-AF65-F5344CB8AC3E}">
        <p14:creationId xmlns:p14="http://schemas.microsoft.com/office/powerpoint/2010/main" val="364142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10896533" cy="618565"/>
          </a:xfrm>
          <a:prstGeom prst="rect">
            <a:avLst/>
          </a:prstGeom>
        </p:spPr>
        <p:txBody>
          <a:bodyPr>
            <a:normAutofit/>
          </a:bodyPr>
          <a:lstStyle>
            <a:lvl1pPr>
              <a:defRPr sz="2400" b="1">
                <a:latin typeface="+mn-lt"/>
              </a:defRPr>
            </a:lvl1pPr>
          </a:lstStyle>
          <a:p>
            <a:r>
              <a:rPr lang="tr-TR" dirty="0"/>
              <a:t>Asıl başlık stili için tıklatın</a:t>
            </a:r>
            <a:endParaRPr lang="tr-TR" noProof="0" dirty="0"/>
          </a:p>
        </p:txBody>
      </p:sp>
    </p:spTree>
    <p:extLst>
      <p:ext uri="{BB962C8B-B14F-4D97-AF65-F5344CB8AC3E}">
        <p14:creationId xmlns:p14="http://schemas.microsoft.com/office/powerpoint/2010/main" val="4017462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1" y="1122366"/>
            <a:ext cx="9144000" cy="2387600"/>
          </a:xfrm>
        </p:spPr>
        <p:txBody>
          <a:bodyPr anchor="b"/>
          <a:lstStyle>
            <a:lvl1pPr algn="ctr">
              <a:defRPr sz="4598"/>
            </a:lvl1pPr>
          </a:lstStyle>
          <a:p>
            <a:r>
              <a:rPr lang="tr-TR"/>
              <a:t>Asıl başlık stili için tıklatın</a:t>
            </a:r>
          </a:p>
        </p:txBody>
      </p:sp>
      <p:sp>
        <p:nvSpPr>
          <p:cNvPr id="3" name="Alt Başlık 2"/>
          <p:cNvSpPr>
            <a:spLocks noGrp="1"/>
          </p:cNvSpPr>
          <p:nvPr>
            <p:ph type="subTitle" idx="1"/>
          </p:nvPr>
        </p:nvSpPr>
        <p:spPr>
          <a:xfrm>
            <a:off x="1524001" y="3602040"/>
            <a:ext cx="9144000" cy="1655763"/>
          </a:xfrm>
        </p:spPr>
        <p:txBody>
          <a:bodyPr/>
          <a:lstStyle>
            <a:lvl1pPr marL="0" indent="0" algn="ctr">
              <a:buNone/>
              <a:defRPr sz="1800"/>
            </a:lvl1pPr>
            <a:lvl2pPr marL="348704" indent="0" algn="ctr">
              <a:buNone/>
              <a:defRPr sz="1500"/>
            </a:lvl2pPr>
            <a:lvl3pPr marL="697408" indent="0" algn="ctr">
              <a:buNone/>
              <a:defRPr sz="1400"/>
            </a:lvl3pPr>
            <a:lvl4pPr marL="1046112" indent="0" algn="ctr">
              <a:buNone/>
              <a:defRPr sz="1200"/>
            </a:lvl4pPr>
            <a:lvl5pPr marL="1394816" indent="0" algn="ctr">
              <a:buNone/>
              <a:defRPr sz="1200"/>
            </a:lvl5pPr>
            <a:lvl6pPr marL="1743520" indent="0" algn="ctr">
              <a:buNone/>
              <a:defRPr sz="1200"/>
            </a:lvl6pPr>
            <a:lvl7pPr marL="2092224" indent="0" algn="ctr">
              <a:buNone/>
              <a:defRPr sz="1200"/>
            </a:lvl7pPr>
            <a:lvl8pPr marL="2440928" indent="0" algn="ctr">
              <a:buNone/>
              <a:defRPr sz="1200"/>
            </a:lvl8pPr>
            <a:lvl9pPr marL="2789632" indent="0" algn="ctr">
              <a:buNone/>
              <a:defRPr sz="1200"/>
            </a:lvl9pPr>
          </a:lstStyle>
          <a:p>
            <a:r>
              <a:rPr lang="tr-TR"/>
              <a:t>Asıl alt başlık stilini düzenlemek için tıklayın</a:t>
            </a:r>
          </a:p>
        </p:txBody>
      </p:sp>
      <p:sp>
        <p:nvSpPr>
          <p:cNvPr id="4"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3D3AD4F-B20D-4838-AFD2-F6F24EC76280}" type="slidenum">
              <a:rPr lang="tr-TR"/>
              <a:pPr>
                <a:defRPr/>
              </a:pPr>
              <a:t>‹#›</a:t>
            </a:fld>
            <a:endParaRPr lang="tr-TR"/>
          </a:p>
        </p:txBody>
      </p:sp>
    </p:spTree>
    <p:extLst>
      <p:ext uri="{BB962C8B-B14F-4D97-AF65-F5344CB8AC3E}">
        <p14:creationId xmlns:p14="http://schemas.microsoft.com/office/powerpoint/2010/main" val="387248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7A2FC79-7D27-42A2-82A5-5CB22987E473}" type="slidenum">
              <a:rPr lang="tr-TR"/>
              <a:pPr>
                <a:defRPr/>
              </a:pPr>
              <a:t>‹#›</a:t>
            </a:fld>
            <a:endParaRPr lang="tr-TR"/>
          </a:p>
        </p:txBody>
      </p:sp>
    </p:spTree>
    <p:extLst>
      <p:ext uri="{BB962C8B-B14F-4D97-AF65-F5344CB8AC3E}">
        <p14:creationId xmlns:p14="http://schemas.microsoft.com/office/powerpoint/2010/main" val="136716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4" y="1709745"/>
            <a:ext cx="10515600" cy="2852736"/>
          </a:xfrm>
        </p:spPr>
        <p:txBody>
          <a:bodyPr anchor="b"/>
          <a:lstStyle>
            <a:lvl1pPr>
              <a:defRPr sz="4598"/>
            </a:lvl1pPr>
          </a:lstStyle>
          <a:p>
            <a:r>
              <a:rPr lang="tr-TR"/>
              <a:t>Asıl başlık stili için tıklatın</a:t>
            </a:r>
          </a:p>
        </p:txBody>
      </p:sp>
      <p:sp>
        <p:nvSpPr>
          <p:cNvPr id="3" name="Metin Yer Tutucusu 2"/>
          <p:cNvSpPr>
            <a:spLocks noGrp="1"/>
          </p:cNvSpPr>
          <p:nvPr>
            <p:ph type="body" idx="1"/>
          </p:nvPr>
        </p:nvSpPr>
        <p:spPr>
          <a:xfrm>
            <a:off x="831854" y="4589466"/>
            <a:ext cx="10515600" cy="1500187"/>
          </a:xfrm>
        </p:spPr>
        <p:txBody>
          <a:bodyPr/>
          <a:lstStyle>
            <a:lvl1pPr marL="0" indent="0">
              <a:buNone/>
              <a:defRPr sz="1800">
                <a:solidFill>
                  <a:schemeClr val="tx1">
                    <a:tint val="75000"/>
                  </a:schemeClr>
                </a:solidFill>
              </a:defRPr>
            </a:lvl1pPr>
            <a:lvl2pPr marL="348704" indent="0">
              <a:buNone/>
              <a:defRPr sz="1500">
                <a:solidFill>
                  <a:schemeClr val="tx1">
                    <a:tint val="75000"/>
                  </a:schemeClr>
                </a:solidFill>
              </a:defRPr>
            </a:lvl2pPr>
            <a:lvl3pPr marL="697408" indent="0">
              <a:buNone/>
              <a:defRPr sz="1400">
                <a:solidFill>
                  <a:schemeClr val="tx1">
                    <a:tint val="75000"/>
                  </a:schemeClr>
                </a:solidFill>
              </a:defRPr>
            </a:lvl3pPr>
            <a:lvl4pPr marL="1046112" indent="0">
              <a:buNone/>
              <a:defRPr sz="1200">
                <a:solidFill>
                  <a:schemeClr val="tx1">
                    <a:tint val="75000"/>
                  </a:schemeClr>
                </a:solidFill>
              </a:defRPr>
            </a:lvl4pPr>
            <a:lvl5pPr marL="1394816" indent="0">
              <a:buNone/>
              <a:defRPr sz="1200">
                <a:solidFill>
                  <a:schemeClr val="tx1">
                    <a:tint val="75000"/>
                  </a:schemeClr>
                </a:solidFill>
              </a:defRPr>
            </a:lvl5pPr>
            <a:lvl6pPr marL="1743520" indent="0">
              <a:buNone/>
              <a:defRPr sz="1200">
                <a:solidFill>
                  <a:schemeClr val="tx1">
                    <a:tint val="75000"/>
                  </a:schemeClr>
                </a:solidFill>
              </a:defRPr>
            </a:lvl6pPr>
            <a:lvl7pPr marL="2092224" indent="0">
              <a:buNone/>
              <a:defRPr sz="1200">
                <a:solidFill>
                  <a:schemeClr val="tx1">
                    <a:tint val="75000"/>
                  </a:schemeClr>
                </a:solidFill>
              </a:defRPr>
            </a:lvl7pPr>
            <a:lvl8pPr marL="2440928" indent="0">
              <a:buNone/>
              <a:defRPr sz="1200">
                <a:solidFill>
                  <a:schemeClr val="tx1">
                    <a:tint val="75000"/>
                  </a:schemeClr>
                </a:solidFill>
              </a:defRPr>
            </a:lvl8pPr>
            <a:lvl9pPr marL="2789632"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7072F7E-967B-4E4C-8F89-5B79AB7E9A81}" type="slidenum">
              <a:rPr lang="tr-TR"/>
              <a:pPr>
                <a:defRPr/>
              </a:pPr>
              <a:t>‹#›</a:t>
            </a:fld>
            <a:endParaRPr lang="tr-TR"/>
          </a:p>
        </p:txBody>
      </p:sp>
    </p:spTree>
    <p:extLst>
      <p:ext uri="{BB962C8B-B14F-4D97-AF65-F5344CB8AC3E}">
        <p14:creationId xmlns:p14="http://schemas.microsoft.com/office/powerpoint/2010/main" val="982084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1" y="1825627"/>
            <a:ext cx="5181600" cy="435133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7"/>
            <a:ext cx="5181600" cy="435133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8B697EA-6375-44C9-A75B-02DA70EC6957}" type="slidenum">
              <a:rPr lang="tr-TR"/>
              <a:pPr>
                <a:defRPr/>
              </a:pPr>
              <a:t>‹#›</a:t>
            </a:fld>
            <a:endParaRPr lang="tr-TR"/>
          </a:p>
        </p:txBody>
      </p:sp>
    </p:spTree>
    <p:extLst>
      <p:ext uri="{BB962C8B-B14F-4D97-AF65-F5344CB8AC3E}">
        <p14:creationId xmlns:p14="http://schemas.microsoft.com/office/powerpoint/2010/main" val="1027332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91"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90" y="1681163"/>
            <a:ext cx="5157788" cy="823912"/>
          </a:xfrm>
        </p:spPr>
        <p:txBody>
          <a:bodyPr anchor="b"/>
          <a:lstStyle>
            <a:lvl1pPr marL="0" indent="0">
              <a:buNone/>
              <a:defRPr sz="1800" b="1"/>
            </a:lvl1pPr>
            <a:lvl2pPr marL="348704" indent="0">
              <a:buNone/>
              <a:defRPr sz="1500" b="1"/>
            </a:lvl2pPr>
            <a:lvl3pPr marL="697408" indent="0">
              <a:buNone/>
              <a:defRPr sz="1400" b="1"/>
            </a:lvl3pPr>
            <a:lvl4pPr marL="1046112" indent="0">
              <a:buNone/>
              <a:defRPr sz="1200" b="1"/>
            </a:lvl4pPr>
            <a:lvl5pPr marL="1394816" indent="0">
              <a:buNone/>
              <a:defRPr sz="1200" b="1"/>
            </a:lvl5pPr>
            <a:lvl6pPr marL="1743520" indent="0">
              <a:buNone/>
              <a:defRPr sz="1200" b="1"/>
            </a:lvl6pPr>
            <a:lvl7pPr marL="2092224" indent="0">
              <a:buNone/>
              <a:defRPr sz="1200" b="1"/>
            </a:lvl7pPr>
            <a:lvl8pPr marL="2440928" indent="0">
              <a:buNone/>
              <a:defRPr sz="1200" b="1"/>
            </a:lvl8pPr>
            <a:lvl9pPr marL="2789632" indent="0">
              <a:buNone/>
              <a:defRPr sz="1200" b="1"/>
            </a:lvl9pPr>
          </a:lstStyle>
          <a:p>
            <a:pPr lvl="0"/>
            <a:r>
              <a:rPr lang="tr-TR"/>
              <a:t>Asıl metin stillerini düzenle</a:t>
            </a:r>
          </a:p>
        </p:txBody>
      </p:sp>
      <p:sp>
        <p:nvSpPr>
          <p:cNvPr id="4" name="İçerik Yer Tutucusu 3"/>
          <p:cNvSpPr>
            <a:spLocks noGrp="1"/>
          </p:cNvSpPr>
          <p:nvPr>
            <p:ph sz="half" idx="2"/>
          </p:nvPr>
        </p:nvSpPr>
        <p:spPr>
          <a:xfrm>
            <a:off x="839790" y="2505076"/>
            <a:ext cx="515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4" y="1681163"/>
            <a:ext cx="5183190" cy="823912"/>
          </a:xfrm>
        </p:spPr>
        <p:txBody>
          <a:bodyPr anchor="b"/>
          <a:lstStyle>
            <a:lvl1pPr marL="0" indent="0">
              <a:buNone/>
              <a:defRPr sz="1800" b="1"/>
            </a:lvl1pPr>
            <a:lvl2pPr marL="348704" indent="0">
              <a:buNone/>
              <a:defRPr sz="1500" b="1"/>
            </a:lvl2pPr>
            <a:lvl3pPr marL="697408" indent="0">
              <a:buNone/>
              <a:defRPr sz="1400" b="1"/>
            </a:lvl3pPr>
            <a:lvl4pPr marL="1046112" indent="0">
              <a:buNone/>
              <a:defRPr sz="1200" b="1"/>
            </a:lvl4pPr>
            <a:lvl5pPr marL="1394816" indent="0">
              <a:buNone/>
              <a:defRPr sz="1200" b="1"/>
            </a:lvl5pPr>
            <a:lvl6pPr marL="1743520" indent="0">
              <a:buNone/>
              <a:defRPr sz="1200" b="1"/>
            </a:lvl6pPr>
            <a:lvl7pPr marL="2092224" indent="0">
              <a:buNone/>
              <a:defRPr sz="1200" b="1"/>
            </a:lvl7pPr>
            <a:lvl8pPr marL="2440928" indent="0">
              <a:buNone/>
              <a:defRPr sz="1200" b="1"/>
            </a:lvl8pPr>
            <a:lvl9pPr marL="2789632" indent="0">
              <a:buNone/>
              <a:defRPr sz="1200" b="1"/>
            </a:lvl9pPr>
          </a:lstStyle>
          <a:p>
            <a:pPr lvl="0"/>
            <a:r>
              <a:rPr lang="tr-TR"/>
              <a:t>Asıl metin stillerini düzenle</a:t>
            </a:r>
          </a:p>
        </p:txBody>
      </p:sp>
      <p:sp>
        <p:nvSpPr>
          <p:cNvPr id="6" name="İçerik Yer Tutucusu 5"/>
          <p:cNvSpPr>
            <a:spLocks noGrp="1"/>
          </p:cNvSpPr>
          <p:nvPr>
            <p:ph sz="quarter" idx="4"/>
          </p:nvPr>
        </p:nvSpPr>
        <p:spPr>
          <a:xfrm>
            <a:off x="6172204" y="2505076"/>
            <a:ext cx="518319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3436D3BE-AB3E-4A20-9B81-E045F0EDCEFD}" type="slidenum">
              <a:rPr lang="tr-TR"/>
              <a:pPr>
                <a:defRPr/>
              </a:pPr>
              <a:t>‹#›</a:t>
            </a:fld>
            <a:endParaRPr lang="tr-TR"/>
          </a:p>
        </p:txBody>
      </p:sp>
    </p:spTree>
    <p:extLst>
      <p:ext uri="{BB962C8B-B14F-4D97-AF65-F5344CB8AC3E}">
        <p14:creationId xmlns:p14="http://schemas.microsoft.com/office/powerpoint/2010/main" val="3599886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A2CEC91-345C-4B5F-8631-F8CB40784CEF}" type="slidenum">
              <a:rPr lang="tr-TR"/>
              <a:pPr>
                <a:defRPr/>
              </a:pPr>
              <a:t>‹#›</a:t>
            </a:fld>
            <a:endParaRPr lang="tr-TR"/>
          </a:p>
        </p:txBody>
      </p:sp>
    </p:spTree>
    <p:extLst>
      <p:ext uri="{BB962C8B-B14F-4D97-AF65-F5344CB8AC3E}">
        <p14:creationId xmlns:p14="http://schemas.microsoft.com/office/powerpoint/2010/main" val="1624624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A20A01F-96B9-4C3C-ADD7-782211E2B8FB}" type="slidenum">
              <a:rPr lang="tr-TR"/>
              <a:pPr>
                <a:defRPr/>
              </a:pPr>
              <a:t>‹#›</a:t>
            </a:fld>
            <a:endParaRPr lang="tr-TR"/>
          </a:p>
        </p:txBody>
      </p:sp>
    </p:spTree>
    <p:extLst>
      <p:ext uri="{BB962C8B-B14F-4D97-AF65-F5344CB8AC3E}">
        <p14:creationId xmlns:p14="http://schemas.microsoft.com/office/powerpoint/2010/main" val="239943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8B6CA9C-682D-48C3-A002-C79BADA1FE60}" type="datetimeFigureOut">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FF3EA40-5CDA-4359-81A5-E5010D36D72B}" type="slidenum">
              <a:rPr lang="tr-TR"/>
              <a:pPr>
                <a:defRPr/>
              </a:pPr>
              <a:t>‹#›</a:t>
            </a:fld>
            <a:endParaRPr lang="tr-TR"/>
          </a:p>
        </p:txBody>
      </p:sp>
    </p:spTree>
    <p:extLst>
      <p:ext uri="{BB962C8B-B14F-4D97-AF65-F5344CB8AC3E}">
        <p14:creationId xmlns:p14="http://schemas.microsoft.com/office/powerpoint/2010/main" val="2185758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90" y="457203"/>
            <a:ext cx="3932237"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5183188" y="98743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90" y="2057401"/>
            <a:ext cx="3932237" cy="3811588"/>
          </a:xfrm>
        </p:spPr>
        <p:txBody>
          <a:bodyPr/>
          <a:lstStyle>
            <a:lvl1pPr marL="0" indent="0">
              <a:buNone/>
              <a:defRPr sz="1200"/>
            </a:lvl1pPr>
            <a:lvl2pPr marL="348704" indent="0">
              <a:buNone/>
              <a:defRPr sz="1100"/>
            </a:lvl2pPr>
            <a:lvl3pPr marL="697408" indent="0">
              <a:buNone/>
              <a:defRPr sz="1000"/>
            </a:lvl3pPr>
            <a:lvl4pPr marL="1046112" indent="0">
              <a:buNone/>
              <a:defRPr sz="800"/>
            </a:lvl4pPr>
            <a:lvl5pPr marL="1394816" indent="0">
              <a:buNone/>
              <a:defRPr sz="800"/>
            </a:lvl5pPr>
            <a:lvl6pPr marL="1743520" indent="0">
              <a:buNone/>
              <a:defRPr sz="800"/>
            </a:lvl6pPr>
            <a:lvl7pPr marL="2092224" indent="0">
              <a:buNone/>
              <a:defRPr sz="800"/>
            </a:lvl7pPr>
            <a:lvl8pPr marL="2440928" indent="0">
              <a:buNone/>
              <a:defRPr sz="800"/>
            </a:lvl8pPr>
            <a:lvl9pPr marL="2789632" indent="0">
              <a:buNone/>
              <a:defRPr sz="800"/>
            </a:lvl9pPr>
          </a:lstStyle>
          <a:p>
            <a:pPr lvl="0"/>
            <a:r>
              <a:rPr lang="tr-TR"/>
              <a:t>Asıl metin stillerini düzenle</a:t>
            </a:r>
          </a:p>
        </p:txBody>
      </p:sp>
      <p:sp>
        <p:nvSpPr>
          <p:cNvPr id="5"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97A0A9A8-EBE7-4AF1-9D8C-523F827D6019}" type="slidenum">
              <a:rPr lang="tr-TR"/>
              <a:pPr>
                <a:defRPr/>
              </a:pPr>
              <a:t>‹#›</a:t>
            </a:fld>
            <a:endParaRPr lang="tr-TR"/>
          </a:p>
        </p:txBody>
      </p:sp>
    </p:spTree>
    <p:extLst>
      <p:ext uri="{BB962C8B-B14F-4D97-AF65-F5344CB8AC3E}">
        <p14:creationId xmlns:p14="http://schemas.microsoft.com/office/powerpoint/2010/main" val="1131300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90" y="457203"/>
            <a:ext cx="3932237"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5183188" y="987430"/>
            <a:ext cx="6172200" cy="4873625"/>
          </a:xfrm>
        </p:spPr>
        <p:txBody>
          <a:bodyPr rtlCol="0">
            <a:normAutofit/>
          </a:bodyPr>
          <a:lstStyle>
            <a:lvl1pPr marL="0" indent="0">
              <a:buNone/>
              <a:defRPr sz="2400"/>
            </a:lvl1pPr>
            <a:lvl2pPr marL="348704" indent="0">
              <a:buNone/>
              <a:defRPr sz="2100"/>
            </a:lvl2pPr>
            <a:lvl3pPr marL="697408" indent="0">
              <a:buNone/>
              <a:defRPr sz="1800"/>
            </a:lvl3pPr>
            <a:lvl4pPr marL="1046112" indent="0">
              <a:buNone/>
              <a:defRPr sz="1500"/>
            </a:lvl4pPr>
            <a:lvl5pPr marL="1394816" indent="0">
              <a:buNone/>
              <a:defRPr sz="1500"/>
            </a:lvl5pPr>
            <a:lvl6pPr marL="1743520" indent="0">
              <a:buNone/>
              <a:defRPr sz="1500"/>
            </a:lvl6pPr>
            <a:lvl7pPr marL="2092224" indent="0">
              <a:buNone/>
              <a:defRPr sz="1500"/>
            </a:lvl7pPr>
            <a:lvl8pPr marL="2440928" indent="0">
              <a:buNone/>
              <a:defRPr sz="1500"/>
            </a:lvl8pPr>
            <a:lvl9pPr marL="2789632" indent="0">
              <a:buNone/>
              <a:defRPr sz="1500"/>
            </a:lvl9pPr>
          </a:lstStyle>
          <a:p>
            <a:pPr lvl="0"/>
            <a:r>
              <a:rPr lang="tr-TR" noProof="0"/>
              <a:t>Resim eklemek için simgeyi tıklatın</a:t>
            </a:r>
          </a:p>
        </p:txBody>
      </p:sp>
      <p:sp>
        <p:nvSpPr>
          <p:cNvPr id="4" name="Metin Yer Tutucusu 3"/>
          <p:cNvSpPr>
            <a:spLocks noGrp="1"/>
          </p:cNvSpPr>
          <p:nvPr>
            <p:ph type="body" sz="half" idx="2"/>
          </p:nvPr>
        </p:nvSpPr>
        <p:spPr>
          <a:xfrm>
            <a:off x="839790" y="2057401"/>
            <a:ext cx="3932237" cy="3811588"/>
          </a:xfrm>
        </p:spPr>
        <p:txBody>
          <a:bodyPr/>
          <a:lstStyle>
            <a:lvl1pPr marL="0" indent="0">
              <a:buNone/>
              <a:defRPr sz="1200"/>
            </a:lvl1pPr>
            <a:lvl2pPr marL="348704" indent="0">
              <a:buNone/>
              <a:defRPr sz="1100"/>
            </a:lvl2pPr>
            <a:lvl3pPr marL="697408" indent="0">
              <a:buNone/>
              <a:defRPr sz="1000"/>
            </a:lvl3pPr>
            <a:lvl4pPr marL="1046112" indent="0">
              <a:buNone/>
              <a:defRPr sz="800"/>
            </a:lvl4pPr>
            <a:lvl5pPr marL="1394816" indent="0">
              <a:buNone/>
              <a:defRPr sz="800"/>
            </a:lvl5pPr>
            <a:lvl6pPr marL="1743520" indent="0">
              <a:buNone/>
              <a:defRPr sz="800"/>
            </a:lvl6pPr>
            <a:lvl7pPr marL="2092224" indent="0">
              <a:buNone/>
              <a:defRPr sz="800"/>
            </a:lvl7pPr>
            <a:lvl8pPr marL="2440928" indent="0">
              <a:buNone/>
              <a:defRPr sz="800"/>
            </a:lvl8pPr>
            <a:lvl9pPr marL="2789632" indent="0">
              <a:buNone/>
              <a:defRPr sz="800"/>
            </a:lvl9pPr>
          </a:lstStyle>
          <a:p>
            <a:pPr lvl="0"/>
            <a:r>
              <a:rPr lang="tr-TR"/>
              <a:t>Asıl metin stillerini düzenle</a:t>
            </a:r>
          </a:p>
        </p:txBody>
      </p:sp>
      <p:sp>
        <p:nvSpPr>
          <p:cNvPr id="5"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DDB0B7D3-BFEF-4B57-92CA-DF6884E15854}" type="slidenum">
              <a:rPr lang="tr-TR"/>
              <a:pPr>
                <a:defRPr/>
              </a:pPr>
              <a:t>‹#›</a:t>
            </a:fld>
            <a:endParaRPr lang="tr-TR"/>
          </a:p>
        </p:txBody>
      </p:sp>
    </p:spTree>
    <p:extLst>
      <p:ext uri="{BB962C8B-B14F-4D97-AF65-F5344CB8AC3E}">
        <p14:creationId xmlns:p14="http://schemas.microsoft.com/office/powerpoint/2010/main" val="1483813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4D3E5E-8169-42E7-9503-6740432BE01F}" type="slidenum">
              <a:rPr lang="tr-TR"/>
              <a:pPr>
                <a:defRPr/>
              </a:pPr>
              <a:t>‹#›</a:t>
            </a:fld>
            <a:endParaRPr lang="tr-TR"/>
          </a:p>
        </p:txBody>
      </p:sp>
    </p:spTree>
    <p:extLst>
      <p:ext uri="{BB962C8B-B14F-4D97-AF65-F5344CB8AC3E}">
        <p14:creationId xmlns:p14="http://schemas.microsoft.com/office/powerpoint/2010/main" val="25150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8"/>
            <a:ext cx="2628900" cy="5811839"/>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5" y="365128"/>
            <a:ext cx="7734300" cy="581183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0220889-66AE-4D1F-91F3-D0592F0AD685}"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A416F36-7AC1-4D54-9B07-BEC6DB6C563F}" type="slidenum">
              <a:rPr lang="tr-TR"/>
              <a:pPr>
                <a:defRPr/>
              </a:pPr>
              <a:t>‹#›</a:t>
            </a:fld>
            <a:endParaRPr lang="tr-TR"/>
          </a:p>
        </p:txBody>
      </p:sp>
    </p:spTree>
    <p:extLst>
      <p:ext uri="{BB962C8B-B14F-4D97-AF65-F5344CB8AC3E}">
        <p14:creationId xmlns:p14="http://schemas.microsoft.com/office/powerpoint/2010/main" val="3005434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tr-TR"/>
              <a:t>Asıl başlık stili için tıklatın</a:t>
            </a:r>
            <a:endParaRPr lang="sv-SE"/>
          </a:p>
        </p:txBody>
      </p:sp>
      <p:sp>
        <p:nvSpPr>
          <p:cNvPr id="7" name="Platshållare för innehåll 6"/>
          <p:cNvSpPr>
            <a:spLocks noGrp="1"/>
          </p:cNvSpPr>
          <p:nvPr>
            <p:ph sz="quarter" idx="13"/>
          </p:nvPr>
        </p:nvSpPr>
        <p:spPr>
          <a:xfrm>
            <a:off x="2429350" y="1874608"/>
            <a:ext cx="9150319" cy="405945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sv-SE"/>
          </a:p>
        </p:txBody>
      </p:sp>
      <p:sp>
        <p:nvSpPr>
          <p:cNvPr id="4" name="Platshållare för datum 13"/>
          <p:cNvSpPr>
            <a:spLocks noGrp="1"/>
          </p:cNvSpPr>
          <p:nvPr>
            <p:ph type="dt" sz="half" idx="14"/>
          </p:nvPr>
        </p:nvSpPr>
        <p:spPr/>
        <p:txBody>
          <a:bodyPr/>
          <a:lstStyle>
            <a:lvl1pPr>
              <a:defRPr>
                <a:solidFill>
                  <a:srgbClr val="000000"/>
                </a:solidFill>
              </a:defRPr>
            </a:lvl1pPr>
          </a:lstStyle>
          <a:p>
            <a:pPr>
              <a:defRPr/>
            </a:pPr>
            <a:fld id="{1C67CD8C-0952-41BB-B348-78E817A8896D}" type="datetime1">
              <a:rPr lang="tr-TR"/>
              <a:pPr>
                <a:defRPr/>
              </a:pPr>
              <a:t>13.05.2024</a:t>
            </a:fld>
            <a:endParaRPr lang="sv-SE"/>
          </a:p>
        </p:txBody>
      </p:sp>
      <p:sp>
        <p:nvSpPr>
          <p:cNvPr id="5" name="Platshållare för sidfot 14"/>
          <p:cNvSpPr>
            <a:spLocks noGrp="1"/>
          </p:cNvSpPr>
          <p:nvPr>
            <p:ph type="ftr" sz="quarter" idx="15"/>
          </p:nvPr>
        </p:nvSpPr>
        <p:spPr/>
        <p:txBody>
          <a:bodyPr/>
          <a:lstStyle>
            <a:lvl1pPr>
              <a:defRPr>
                <a:solidFill>
                  <a:srgbClr val="000000"/>
                </a:solidFill>
              </a:defRPr>
            </a:lvl1pPr>
          </a:lstStyle>
          <a:p>
            <a:pPr>
              <a:defRPr/>
            </a:pPr>
            <a:endParaRPr lang="sv-SE"/>
          </a:p>
        </p:txBody>
      </p:sp>
      <p:sp>
        <p:nvSpPr>
          <p:cNvPr id="6" name="Platshållare för bildnummer 15"/>
          <p:cNvSpPr>
            <a:spLocks noGrp="1"/>
          </p:cNvSpPr>
          <p:nvPr>
            <p:ph type="sldNum" sz="quarter" idx="16"/>
          </p:nvPr>
        </p:nvSpPr>
        <p:spPr/>
        <p:txBody>
          <a:bodyPr/>
          <a:lstStyle>
            <a:lvl1pPr>
              <a:defRPr>
                <a:solidFill>
                  <a:srgbClr val="000000"/>
                </a:solidFill>
              </a:defRPr>
            </a:lvl1pPr>
          </a:lstStyle>
          <a:p>
            <a:pPr>
              <a:defRPr/>
            </a:pPr>
            <a:fld id="{32D631B8-73ED-4253-A5A0-4685902E9038}" type="slidenum">
              <a:rPr lang="sv-SE"/>
              <a:pPr>
                <a:defRPr/>
              </a:pPr>
              <a:t>‹#›</a:t>
            </a:fld>
            <a:endParaRPr lang="sv-SE"/>
          </a:p>
        </p:txBody>
      </p:sp>
    </p:spTree>
    <p:extLst>
      <p:ext uri="{BB962C8B-B14F-4D97-AF65-F5344CB8AC3E}">
        <p14:creationId xmlns:p14="http://schemas.microsoft.com/office/powerpoint/2010/main" val="2874839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691062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tr-TR" dirty="0"/>
          </a:p>
        </p:txBody>
      </p:sp>
    </p:spTree>
    <p:extLst>
      <p:ext uri="{BB962C8B-B14F-4D97-AF65-F5344CB8AC3E}">
        <p14:creationId xmlns:p14="http://schemas.microsoft.com/office/powerpoint/2010/main" val="2502339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tr-TR"/>
              <a:t>Asıl başlık stili için tıklatın</a:t>
            </a:r>
            <a:endParaRPr lang="sv-SE"/>
          </a:p>
        </p:txBody>
      </p:sp>
      <p:sp>
        <p:nvSpPr>
          <p:cNvPr id="7" name="Platshållare för innehåll 6"/>
          <p:cNvSpPr>
            <a:spLocks noGrp="1"/>
          </p:cNvSpPr>
          <p:nvPr>
            <p:ph sz="quarter" idx="13"/>
          </p:nvPr>
        </p:nvSpPr>
        <p:spPr>
          <a:xfrm>
            <a:off x="2429351" y="1874607"/>
            <a:ext cx="9150318" cy="405945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sv-SE"/>
          </a:p>
        </p:txBody>
      </p:sp>
      <p:sp>
        <p:nvSpPr>
          <p:cNvPr id="4" name="Platshållare för datum 13"/>
          <p:cNvSpPr>
            <a:spLocks noGrp="1"/>
          </p:cNvSpPr>
          <p:nvPr>
            <p:ph type="dt" sz="half" idx="14"/>
          </p:nvPr>
        </p:nvSpPr>
        <p:spPr/>
        <p:txBody>
          <a:bodyPr/>
          <a:lstStyle>
            <a:lvl1pPr>
              <a:defRPr>
                <a:solidFill>
                  <a:srgbClr val="000000"/>
                </a:solidFill>
              </a:defRPr>
            </a:lvl1pPr>
          </a:lstStyle>
          <a:p>
            <a:pPr>
              <a:defRPr/>
            </a:pPr>
            <a:fld id="{99104049-917C-4547-BDB5-482177EFA1F6}" type="datetime1">
              <a:rPr lang="tr-TR"/>
              <a:pPr>
                <a:defRPr/>
              </a:pPr>
              <a:t>13.05.2024</a:t>
            </a:fld>
            <a:endParaRPr lang="sv-SE"/>
          </a:p>
        </p:txBody>
      </p:sp>
      <p:sp>
        <p:nvSpPr>
          <p:cNvPr id="5" name="Platshållare för sidfot 14"/>
          <p:cNvSpPr>
            <a:spLocks noGrp="1"/>
          </p:cNvSpPr>
          <p:nvPr>
            <p:ph type="ftr" sz="quarter" idx="15"/>
          </p:nvPr>
        </p:nvSpPr>
        <p:spPr/>
        <p:txBody>
          <a:bodyPr/>
          <a:lstStyle>
            <a:lvl1pPr>
              <a:defRPr>
                <a:solidFill>
                  <a:srgbClr val="000000"/>
                </a:solidFill>
              </a:defRPr>
            </a:lvl1pPr>
          </a:lstStyle>
          <a:p>
            <a:pPr>
              <a:defRPr/>
            </a:pPr>
            <a:endParaRPr lang="sv-SE"/>
          </a:p>
        </p:txBody>
      </p:sp>
      <p:sp>
        <p:nvSpPr>
          <p:cNvPr id="6" name="Platshållare för bildnummer 15"/>
          <p:cNvSpPr>
            <a:spLocks noGrp="1"/>
          </p:cNvSpPr>
          <p:nvPr>
            <p:ph type="sldNum" sz="quarter" idx="16"/>
          </p:nvPr>
        </p:nvSpPr>
        <p:spPr/>
        <p:txBody>
          <a:bodyPr/>
          <a:lstStyle>
            <a:lvl1pPr>
              <a:defRPr>
                <a:solidFill>
                  <a:srgbClr val="000000"/>
                </a:solidFill>
              </a:defRPr>
            </a:lvl1pPr>
          </a:lstStyle>
          <a:p>
            <a:pPr>
              <a:defRPr/>
            </a:pPr>
            <a:fld id="{2F58A4EB-45CE-46ED-85D6-978BD014A4A4}" type="slidenum">
              <a:rPr lang="sv-SE"/>
              <a:pPr>
                <a:defRPr/>
              </a:pPr>
              <a:t>‹#›</a:t>
            </a:fld>
            <a:endParaRPr lang="sv-SE"/>
          </a:p>
        </p:txBody>
      </p:sp>
    </p:spTree>
    <p:extLst>
      <p:ext uri="{BB962C8B-B14F-4D97-AF65-F5344CB8AC3E}">
        <p14:creationId xmlns:p14="http://schemas.microsoft.com/office/powerpoint/2010/main" val="309447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032419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1" y="1122365"/>
            <a:ext cx="9144000" cy="2387600"/>
          </a:xfrm>
        </p:spPr>
        <p:txBody>
          <a:bodyPr anchor="b"/>
          <a:lstStyle>
            <a:lvl1pPr algn="ctr">
              <a:defRPr sz="4599"/>
            </a:lvl1pPr>
          </a:lstStyle>
          <a:p>
            <a:r>
              <a:rPr lang="tr-TR"/>
              <a:t>Asıl başlık stili için tıklatın</a:t>
            </a:r>
          </a:p>
        </p:txBody>
      </p:sp>
      <p:sp>
        <p:nvSpPr>
          <p:cNvPr id="3" name="Alt Başlık 2"/>
          <p:cNvSpPr>
            <a:spLocks noGrp="1"/>
          </p:cNvSpPr>
          <p:nvPr>
            <p:ph type="subTitle" idx="1"/>
          </p:nvPr>
        </p:nvSpPr>
        <p:spPr>
          <a:xfrm>
            <a:off x="1524001" y="3602039"/>
            <a:ext cx="9144000" cy="1655763"/>
          </a:xfrm>
        </p:spPr>
        <p:txBody>
          <a:bodyPr/>
          <a:lstStyle>
            <a:lvl1pPr marL="0" indent="0" algn="ctr">
              <a:buNone/>
              <a:defRPr sz="1800"/>
            </a:lvl1pPr>
            <a:lvl2pPr marL="348809" indent="0" algn="ctr">
              <a:buNone/>
              <a:defRPr sz="1500"/>
            </a:lvl2pPr>
            <a:lvl3pPr marL="697618" indent="0" algn="ctr">
              <a:buNone/>
              <a:defRPr sz="1400"/>
            </a:lvl3pPr>
            <a:lvl4pPr marL="1046426" indent="0" algn="ctr">
              <a:buNone/>
              <a:defRPr sz="1200"/>
            </a:lvl4pPr>
            <a:lvl5pPr marL="1395235" indent="0" algn="ctr">
              <a:buNone/>
              <a:defRPr sz="1200"/>
            </a:lvl5pPr>
            <a:lvl6pPr marL="1744043" indent="0" algn="ctr">
              <a:buNone/>
              <a:defRPr sz="1200"/>
            </a:lvl6pPr>
            <a:lvl7pPr marL="2092852" indent="0" algn="ctr">
              <a:buNone/>
              <a:defRPr sz="1200"/>
            </a:lvl7pPr>
            <a:lvl8pPr marL="2441660" indent="0" algn="ctr">
              <a:buNone/>
              <a:defRPr sz="1200"/>
            </a:lvl8pPr>
            <a:lvl9pPr marL="2790469"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9E02D85-69C7-4159-80D3-E42694BAED7B}" type="slidenum">
              <a:rPr lang="tr-TR"/>
              <a:pPr>
                <a:defRPr/>
              </a:pPr>
              <a:t>‹#›</a:t>
            </a:fld>
            <a:endParaRPr lang="tr-TR"/>
          </a:p>
        </p:txBody>
      </p:sp>
    </p:spTree>
    <p:extLst>
      <p:ext uri="{BB962C8B-B14F-4D97-AF65-F5344CB8AC3E}">
        <p14:creationId xmlns:p14="http://schemas.microsoft.com/office/powerpoint/2010/main" val="135015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B4F7C0E4-E40D-493E-A7F2-4154294BC6AF}" type="datetimeFigureOut">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194ED9F-E2D9-48E1-BB24-C0F550F443F9}" type="slidenum">
              <a:rPr lang="tr-TR"/>
              <a:pPr>
                <a:defRPr/>
              </a:pPr>
              <a:t>‹#›</a:t>
            </a:fld>
            <a:endParaRPr lang="tr-TR"/>
          </a:p>
        </p:txBody>
      </p:sp>
    </p:spTree>
    <p:extLst>
      <p:ext uri="{BB962C8B-B14F-4D97-AF65-F5344CB8AC3E}">
        <p14:creationId xmlns:p14="http://schemas.microsoft.com/office/powerpoint/2010/main" val="3715156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33B8996-9E3B-45F4-AAB3-F70798D233F4}" type="slidenum">
              <a:rPr lang="tr-TR"/>
              <a:pPr>
                <a:defRPr/>
              </a:pPr>
              <a:t>‹#›</a:t>
            </a:fld>
            <a:endParaRPr lang="tr-TR"/>
          </a:p>
        </p:txBody>
      </p:sp>
    </p:spTree>
    <p:extLst>
      <p:ext uri="{BB962C8B-B14F-4D97-AF65-F5344CB8AC3E}">
        <p14:creationId xmlns:p14="http://schemas.microsoft.com/office/powerpoint/2010/main" val="3606952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3" y="1709744"/>
            <a:ext cx="10515600" cy="2852736"/>
          </a:xfrm>
        </p:spPr>
        <p:txBody>
          <a:bodyPr anchor="b"/>
          <a:lstStyle>
            <a:lvl1pPr>
              <a:defRPr sz="4599"/>
            </a:lvl1pPr>
          </a:lstStyle>
          <a:p>
            <a:r>
              <a:rPr lang="tr-TR"/>
              <a:t>Asıl başlık stili için tıklatın</a:t>
            </a:r>
          </a:p>
        </p:txBody>
      </p:sp>
      <p:sp>
        <p:nvSpPr>
          <p:cNvPr id="3" name="Metin Yer Tutucusu 2"/>
          <p:cNvSpPr>
            <a:spLocks noGrp="1"/>
          </p:cNvSpPr>
          <p:nvPr>
            <p:ph type="body" idx="1"/>
          </p:nvPr>
        </p:nvSpPr>
        <p:spPr>
          <a:xfrm>
            <a:off x="831853" y="4589466"/>
            <a:ext cx="10515600" cy="1500187"/>
          </a:xfrm>
        </p:spPr>
        <p:txBody>
          <a:bodyPr/>
          <a:lstStyle>
            <a:lvl1pPr marL="0" indent="0">
              <a:buNone/>
              <a:defRPr sz="1800">
                <a:solidFill>
                  <a:schemeClr val="tx1">
                    <a:tint val="75000"/>
                  </a:schemeClr>
                </a:solidFill>
              </a:defRPr>
            </a:lvl1pPr>
            <a:lvl2pPr marL="348809" indent="0">
              <a:buNone/>
              <a:defRPr sz="1500">
                <a:solidFill>
                  <a:schemeClr val="tx1">
                    <a:tint val="75000"/>
                  </a:schemeClr>
                </a:solidFill>
              </a:defRPr>
            </a:lvl2pPr>
            <a:lvl3pPr marL="697618" indent="0">
              <a:buNone/>
              <a:defRPr sz="1400">
                <a:solidFill>
                  <a:schemeClr val="tx1">
                    <a:tint val="75000"/>
                  </a:schemeClr>
                </a:solidFill>
              </a:defRPr>
            </a:lvl3pPr>
            <a:lvl4pPr marL="1046426" indent="0">
              <a:buNone/>
              <a:defRPr sz="1200">
                <a:solidFill>
                  <a:schemeClr val="tx1">
                    <a:tint val="75000"/>
                  </a:schemeClr>
                </a:solidFill>
              </a:defRPr>
            </a:lvl4pPr>
            <a:lvl5pPr marL="1395235" indent="0">
              <a:buNone/>
              <a:defRPr sz="1200">
                <a:solidFill>
                  <a:schemeClr val="tx1">
                    <a:tint val="75000"/>
                  </a:schemeClr>
                </a:solidFill>
              </a:defRPr>
            </a:lvl5pPr>
            <a:lvl6pPr marL="1744043" indent="0">
              <a:buNone/>
              <a:defRPr sz="1200">
                <a:solidFill>
                  <a:schemeClr val="tx1">
                    <a:tint val="75000"/>
                  </a:schemeClr>
                </a:solidFill>
              </a:defRPr>
            </a:lvl6pPr>
            <a:lvl7pPr marL="2092852" indent="0">
              <a:buNone/>
              <a:defRPr sz="1200">
                <a:solidFill>
                  <a:schemeClr val="tx1">
                    <a:tint val="75000"/>
                  </a:schemeClr>
                </a:solidFill>
              </a:defRPr>
            </a:lvl7pPr>
            <a:lvl8pPr marL="2441660" indent="0">
              <a:buNone/>
              <a:defRPr sz="1200">
                <a:solidFill>
                  <a:schemeClr val="tx1">
                    <a:tint val="75000"/>
                  </a:schemeClr>
                </a:solidFill>
              </a:defRPr>
            </a:lvl8pPr>
            <a:lvl9pPr marL="2790469"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8A079AD-9BF7-4595-BAC6-988D1EEA555B}" type="slidenum">
              <a:rPr lang="tr-TR"/>
              <a:pPr>
                <a:defRPr/>
              </a:pPr>
              <a:t>‹#›</a:t>
            </a:fld>
            <a:endParaRPr lang="tr-TR"/>
          </a:p>
        </p:txBody>
      </p:sp>
    </p:spTree>
    <p:extLst>
      <p:ext uri="{BB962C8B-B14F-4D97-AF65-F5344CB8AC3E}">
        <p14:creationId xmlns:p14="http://schemas.microsoft.com/office/powerpoint/2010/main" val="2560361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1" y="1825626"/>
            <a:ext cx="5181600" cy="435133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6"/>
            <a:ext cx="5181600" cy="435133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9647B56-CEF9-48F9-8E2F-03A0AE2DC771}" type="slidenum">
              <a:rPr lang="tr-TR"/>
              <a:pPr>
                <a:defRPr/>
              </a:pPr>
              <a:t>‹#›</a:t>
            </a:fld>
            <a:endParaRPr lang="tr-TR"/>
          </a:p>
        </p:txBody>
      </p:sp>
    </p:spTree>
    <p:extLst>
      <p:ext uri="{BB962C8B-B14F-4D97-AF65-F5344CB8AC3E}">
        <p14:creationId xmlns:p14="http://schemas.microsoft.com/office/powerpoint/2010/main" val="1947997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90"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90" y="1681163"/>
            <a:ext cx="5157788" cy="823912"/>
          </a:xfrm>
        </p:spPr>
        <p:txBody>
          <a:bodyPr anchor="b"/>
          <a:lstStyle>
            <a:lvl1pPr marL="0" indent="0">
              <a:buNone/>
              <a:defRPr sz="1800" b="1"/>
            </a:lvl1pPr>
            <a:lvl2pPr marL="348809" indent="0">
              <a:buNone/>
              <a:defRPr sz="1500" b="1"/>
            </a:lvl2pPr>
            <a:lvl3pPr marL="697618" indent="0">
              <a:buNone/>
              <a:defRPr sz="1400" b="1"/>
            </a:lvl3pPr>
            <a:lvl4pPr marL="1046426" indent="0">
              <a:buNone/>
              <a:defRPr sz="1200" b="1"/>
            </a:lvl4pPr>
            <a:lvl5pPr marL="1395235" indent="0">
              <a:buNone/>
              <a:defRPr sz="1200" b="1"/>
            </a:lvl5pPr>
            <a:lvl6pPr marL="1744043" indent="0">
              <a:buNone/>
              <a:defRPr sz="1200" b="1"/>
            </a:lvl6pPr>
            <a:lvl7pPr marL="2092852" indent="0">
              <a:buNone/>
              <a:defRPr sz="1200" b="1"/>
            </a:lvl7pPr>
            <a:lvl8pPr marL="2441660" indent="0">
              <a:buNone/>
              <a:defRPr sz="1200" b="1"/>
            </a:lvl8pPr>
            <a:lvl9pPr marL="2790469"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839790" y="2505076"/>
            <a:ext cx="515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3" y="1681163"/>
            <a:ext cx="5183190" cy="823912"/>
          </a:xfrm>
        </p:spPr>
        <p:txBody>
          <a:bodyPr anchor="b"/>
          <a:lstStyle>
            <a:lvl1pPr marL="0" indent="0">
              <a:buNone/>
              <a:defRPr sz="1800" b="1"/>
            </a:lvl1pPr>
            <a:lvl2pPr marL="348809" indent="0">
              <a:buNone/>
              <a:defRPr sz="1500" b="1"/>
            </a:lvl2pPr>
            <a:lvl3pPr marL="697618" indent="0">
              <a:buNone/>
              <a:defRPr sz="1400" b="1"/>
            </a:lvl3pPr>
            <a:lvl4pPr marL="1046426" indent="0">
              <a:buNone/>
              <a:defRPr sz="1200" b="1"/>
            </a:lvl4pPr>
            <a:lvl5pPr marL="1395235" indent="0">
              <a:buNone/>
              <a:defRPr sz="1200" b="1"/>
            </a:lvl5pPr>
            <a:lvl6pPr marL="1744043" indent="0">
              <a:buNone/>
              <a:defRPr sz="1200" b="1"/>
            </a:lvl6pPr>
            <a:lvl7pPr marL="2092852" indent="0">
              <a:buNone/>
              <a:defRPr sz="1200" b="1"/>
            </a:lvl7pPr>
            <a:lvl8pPr marL="2441660" indent="0">
              <a:buNone/>
              <a:defRPr sz="1200" b="1"/>
            </a:lvl8pPr>
            <a:lvl9pPr marL="2790469"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6172203" y="2505076"/>
            <a:ext cx="518319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917913A7-E476-4989-A23F-765D433A39A5}" type="slidenum">
              <a:rPr lang="tr-TR"/>
              <a:pPr>
                <a:defRPr/>
              </a:pPr>
              <a:t>‹#›</a:t>
            </a:fld>
            <a:endParaRPr lang="tr-TR"/>
          </a:p>
        </p:txBody>
      </p:sp>
    </p:spTree>
    <p:extLst>
      <p:ext uri="{BB962C8B-B14F-4D97-AF65-F5344CB8AC3E}">
        <p14:creationId xmlns:p14="http://schemas.microsoft.com/office/powerpoint/2010/main" val="929817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EDDD8CF-1437-494F-BF21-F354FCA177A2}" type="slidenum">
              <a:rPr lang="tr-TR"/>
              <a:pPr>
                <a:defRPr/>
              </a:pPr>
              <a:t>‹#›</a:t>
            </a:fld>
            <a:endParaRPr lang="tr-TR"/>
          </a:p>
        </p:txBody>
      </p:sp>
    </p:spTree>
    <p:extLst>
      <p:ext uri="{BB962C8B-B14F-4D97-AF65-F5344CB8AC3E}">
        <p14:creationId xmlns:p14="http://schemas.microsoft.com/office/powerpoint/2010/main" val="2551651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E6F7C29C-071E-40C5-9CE9-C5D5EFAC1E38}" type="slidenum">
              <a:rPr lang="tr-TR"/>
              <a:pPr>
                <a:defRPr/>
              </a:pPr>
              <a:t>‹#›</a:t>
            </a:fld>
            <a:endParaRPr lang="tr-TR"/>
          </a:p>
        </p:txBody>
      </p:sp>
    </p:spTree>
    <p:extLst>
      <p:ext uri="{BB962C8B-B14F-4D97-AF65-F5344CB8AC3E}">
        <p14:creationId xmlns:p14="http://schemas.microsoft.com/office/powerpoint/2010/main" val="1644830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9" y="457202"/>
            <a:ext cx="3932237"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9" y="2057401"/>
            <a:ext cx="3932237" cy="3811588"/>
          </a:xfrm>
        </p:spPr>
        <p:txBody>
          <a:bodyPr/>
          <a:lstStyle>
            <a:lvl1pPr marL="0" indent="0">
              <a:buNone/>
              <a:defRPr sz="1200"/>
            </a:lvl1pPr>
            <a:lvl2pPr marL="348809" indent="0">
              <a:buNone/>
              <a:defRPr sz="1100"/>
            </a:lvl2pPr>
            <a:lvl3pPr marL="697618" indent="0">
              <a:buNone/>
              <a:defRPr sz="1000"/>
            </a:lvl3pPr>
            <a:lvl4pPr marL="1046426" indent="0">
              <a:buNone/>
              <a:defRPr sz="800"/>
            </a:lvl4pPr>
            <a:lvl5pPr marL="1395235" indent="0">
              <a:buNone/>
              <a:defRPr sz="800"/>
            </a:lvl5pPr>
            <a:lvl6pPr marL="1744043" indent="0">
              <a:buNone/>
              <a:defRPr sz="800"/>
            </a:lvl6pPr>
            <a:lvl7pPr marL="2092852" indent="0">
              <a:buNone/>
              <a:defRPr sz="800"/>
            </a:lvl7pPr>
            <a:lvl8pPr marL="2441660" indent="0">
              <a:buNone/>
              <a:defRPr sz="800"/>
            </a:lvl8pPr>
            <a:lvl9pPr marL="2790469" indent="0">
              <a:buNone/>
              <a:defRPr sz="8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98DCD340-FD5B-4A82-86C5-239636DC512F}" type="slidenum">
              <a:rPr lang="tr-TR"/>
              <a:pPr>
                <a:defRPr/>
              </a:pPr>
              <a:t>‹#›</a:t>
            </a:fld>
            <a:endParaRPr lang="tr-TR"/>
          </a:p>
        </p:txBody>
      </p:sp>
    </p:spTree>
    <p:extLst>
      <p:ext uri="{BB962C8B-B14F-4D97-AF65-F5344CB8AC3E}">
        <p14:creationId xmlns:p14="http://schemas.microsoft.com/office/powerpoint/2010/main" val="631513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9" y="457202"/>
            <a:ext cx="3932237"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5183188" y="987429"/>
            <a:ext cx="6172200" cy="4873625"/>
          </a:xfrm>
        </p:spPr>
        <p:txBody>
          <a:bodyPr rtlCol="0">
            <a:normAutofit/>
          </a:bodyPr>
          <a:lstStyle>
            <a:lvl1pPr marL="0" indent="0">
              <a:buNone/>
              <a:defRPr sz="2400"/>
            </a:lvl1pPr>
            <a:lvl2pPr marL="348809" indent="0">
              <a:buNone/>
              <a:defRPr sz="2100"/>
            </a:lvl2pPr>
            <a:lvl3pPr marL="697618" indent="0">
              <a:buNone/>
              <a:defRPr sz="1800"/>
            </a:lvl3pPr>
            <a:lvl4pPr marL="1046426" indent="0">
              <a:buNone/>
              <a:defRPr sz="1500"/>
            </a:lvl4pPr>
            <a:lvl5pPr marL="1395235" indent="0">
              <a:buNone/>
              <a:defRPr sz="1500"/>
            </a:lvl5pPr>
            <a:lvl6pPr marL="1744043" indent="0">
              <a:buNone/>
              <a:defRPr sz="1500"/>
            </a:lvl6pPr>
            <a:lvl7pPr marL="2092852" indent="0">
              <a:buNone/>
              <a:defRPr sz="1500"/>
            </a:lvl7pPr>
            <a:lvl8pPr marL="2441660" indent="0">
              <a:buNone/>
              <a:defRPr sz="1500"/>
            </a:lvl8pPr>
            <a:lvl9pPr marL="2790469" indent="0">
              <a:buNone/>
              <a:defRPr sz="1500"/>
            </a:lvl9pPr>
          </a:lstStyle>
          <a:p>
            <a:pPr lvl="0"/>
            <a:endParaRPr lang="tr-TR" noProof="0"/>
          </a:p>
        </p:txBody>
      </p:sp>
      <p:sp>
        <p:nvSpPr>
          <p:cNvPr id="4" name="Metin Yer Tutucusu 3"/>
          <p:cNvSpPr>
            <a:spLocks noGrp="1"/>
          </p:cNvSpPr>
          <p:nvPr>
            <p:ph type="body" sz="half" idx="2"/>
          </p:nvPr>
        </p:nvSpPr>
        <p:spPr>
          <a:xfrm>
            <a:off x="839789" y="2057401"/>
            <a:ext cx="3932237" cy="3811588"/>
          </a:xfrm>
        </p:spPr>
        <p:txBody>
          <a:bodyPr/>
          <a:lstStyle>
            <a:lvl1pPr marL="0" indent="0">
              <a:buNone/>
              <a:defRPr sz="1200"/>
            </a:lvl1pPr>
            <a:lvl2pPr marL="348809" indent="0">
              <a:buNone/>
              <a:defRPr sz="1100"/>
            </a:lvl2pPr>
            <a:lvl3pPr marL="697618" indent="0">
              <a:buNone/>
              <a:defRPr sz="1000"/>
            </a:lvl3pPr>
            <a:lvl4pPr marL="1046426" indent="0">
              <a:buNone/>
              <a:defRPr sz="800"/>
            </a:lvl4pPr>
            <a:lvl5pPr marL="1395235" indent="0">
              <a:buNone/>
              <a:defRPr sz="800"/>
            </a:lvl5pPr>
            <a:lvl6pPr marL="1744043" indent="0">
              <a:buNone/>
              <a:defRPr sz="800"/>
            </a:lvl6pPr>
            <a:lvl7pPr marL="2092852" indent="0">
              <a:buNone/>
              <a:defRPr sz="800"/>
            </a:lvl7pPr>
            <a:lvl8pPr marL="2441660" indent="0">
              <a:buNone/>
              <a:defRPr sz="800"/>
            </a:lvl8pPr>
            <a:lvl9pPr marL="2790469" indent="0">
              <a:buNone/>
              <a:defRPr sz="8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754159BB-8207-45E5-A85D-DCFFFDD2FC6F}" type="slidenum">
              <a:rPr lang="tr-TR"/>
              <a:pPr>
                <a:defRPr/>
              </a:pPr>
              <a:t>‹#›</a:t>
            </a:fld>
            <a:endParaRPr lang="tr-TR"/>
          </a:p>
        </p:txBody>
      </p:sp>
    </p:spTree>
    <p:extLst>
      <p:ext uri="{BB962C8B-B14F-4D97-AF65-F5344CB8AC3E}">
        <p14:creationId xmlns:p14="http://schemas.microsoft.com/office/powerpoint/2010/main" val="1651511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5FBAA993-D112-4525-8363-AB28ED201EAA}" type="slidenum">
              <a:rPr lang="tr-TR"/>
              <a:pPr>
                <a:defRPr/>
              </a:pPr>
              <a:t>‹#›</a:t>
            </a:fld>
            <a:endParaRPr lang="tr-TR"/>
          </a:p>
        </p:txBody>
      </p:sp>
    </p:spTree>
    <p:extLst>
      <p:ext uri="{BB962C8B-B14F-4D97-AF65-F5344CB8AC3E}">
        <p14:creationId xmlns:p14="http://schemas.microsoft.com/office/powerpoint/2010/main" val="1628024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7"/>
            <a:ext cx="2628900" cy="5811839"/>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5" y="365127"/>
            <a:ext cx="7734300" cy="581183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58A2918D-EBCE-4354-B5E4-883C822D958A}" type="datetime1">
              <a:rPr lang="tr-TR"/>
              <a:pPr>
                <a:defRPr/>
              </a:pPr>
              <a:t>13.05.2024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2D4438E-C7D7-4C75-B17A-B6B71422194A}" type="slidenum">
              <a:rPr lang="tr-TR"/>
              <a:pPr>
                <a:defRPr/>
              </a:pPr>
              <a:t>‹#›</a:t>
            </a:fld>
            <a:endParaRPr lang="tr-TR"/>
          </a:p>
        </p:txBody>
      </p:sp>
    </p:spTree>
    <p:extLst>
      <p:ext uri="{BB962C8B-B14F-4D97-AF65-F5344CB8AC3E}">
        <p14:creationId xmlns:p14="http://schemas.microsoft.com/office/powerpoint/2010/main" val="237959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072E9D5F-14C6-46B8-B5C1-8FA360A9D1AA}" type="datetimeFigureOut">
              <a:rPr lang="tr-TR"/>
              <a:pPr>
                <a:defRPr/>
              </a:pPr>
              <a:t>13.05.2024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E8918AF-8C69-4D8A-956F-81256A198F1B}" type="slidenum">
              <a:rPr lang="tr-TR"/>
              <a:pPr>
                <a:defRPr/>
              </a:pPr>
              <a:t>‹#›</a:t>
            </a:fld>
            <a:endParaRPr lang="tr-TR"/>
          </a:p>
        </p:txBody>
      </p:sp>
    </p:spTree>
    <p:extLst>
      <p:ext uri="{BB962C8B-B14F-4D97-AF65-F5344CB8AC3E}">
        <p14:creationId xmlns:p14="http://schemas.microsoft.com/office/powerpoint/2010/main" val="2993994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7" name="Platshållare för innehåll 6"/>
          <p:cNvSpPr>
            <a:spLocks noGrp="1"/>
          </p:cNvSpPr>
          <p:nvPr>
            <p:ph sz="quarter" idx="13"/>
          </p:nvPr>
        </p:nvSpPr>
        <p:spPr>
          <a:xfrm>
            <a:off x="2429350" y="1874607"/>
            <a:ext cx="9150319" cy="40594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13"/>
          <p:cNvSpPr>
            <a:spLocks noGrp="1"/>
          </p:cNvSpPr>
          <p:nvPr>
            <p:ph type="dt" sz="half" idx="14"/>
          </p:nvPr>
        </p:nvSpPr>
        <p:spPr/>
        <p:txBody>
          <a:bodyPr/>
          <a:lstStyle>
            <a:lvl1pPr>
              <a:defRPr>
                <a:solidFill>
                  <a:srgbClr val="000000"/>
                </a:solidFill>
              </a:defRPr>
            </a:lvl1pPr>
          </a:lstStyle>
          <a:p>
            <a:pPr>
              <a:defRPr/>
            </a:pPr>
            <a:fld id="{64A9532B-E264-4616-9BDF-6DBB8A71BB0A}" type="datetime1">
              <a:rPr lang="tr-TR"/>
              <a:pPr>
                <a:defRPr/>
              </a:pPr>
              <a:t>13.05.2024</a:t>
            </a:fld>
            <a:endParaRPr lang="sv-SE"/>
          </a:p>
        </p:txBody>
      </p:sp>
      <p:sp>
        <p:nvSpPr>
          <p:cNvPr id="5" name="Platshållare för sidfot 14"/>
          <p:cNvSpPr>
            <a:spLocks noGrp="1"/>
          </p:cNvSpPr>
          <p:nvPr>
            <p:ph type="ftr" sz="quarter" idx="15"/>
          </p:nvPr>
        </p:nvSpPr>
        <p:spPr/>
        <p:txBody>
          <a:bodyPr/>
          <a:lstStyle>
            <a:lvl1pPr>
              <a:defRPr>
                <a:solidFill>
                  <a:srgbClr val="000000"/>
                </a:solidFill>
              </a:defRPr>
            </a:lvl1pPr>
          </a:lstStyle>
          <a:p>
            <a:pPr>
              <a:defRPr/>
            </a:pPr>
            <a:endParaRPr lang="sv-SE"/>
          </a:p>
        </p:txBody>
      </p:sp>
      <p:sp>
        <p:nvSpPr>
          <p:cNvPr id="6" name="Platshållare för bildnummer 15"/>
          <p:cNvSpPr>
            <a:spLocks noGrp="1"/>
          </p:cNvSpPr>
          <p:nvPr>
            <p:ph type="sldNum" sz="quarter" idx="16"/>
          </p:nvPr>
        </p:nvSpPr>
        <p:spPr/>
        <p:txBody>
          <a:bodyPr/>
          <a:lstStyle>
            <a:lvl1pPr>
              <a:defRPr>
                <a:solidFill>
                  <a:srgbClr val="000000"/>
                </a:solidFill>
              </a:defRPr>
            </a:lvl1pPr>
          </a:lstStyle>
          <a:p>
            <a:pPr>
              <a:defRPr/>
            </a:pPr>
            <a:fld id="{395CA6DE-F0C5-4785-B032-783EEC206C01}" type="slidenum">
              <a:rPr lang="sv-SE"/>
              <a:pPr>
                <a:defRPr/>
              </a:pPr>
              <a:t>‹#›</a:t>
            </a:fld>
            <a:endParaRPr lang="sv-SE"/>
          </a:p>
        </p:txBody>
      </p:sp>
    </p:spTree>
    <p:extLst>
      <p:ext uri="{BB962C8B-B14F-4D97-AF65-F5344CB8AC3E}">
        <p14:creationId xmlns:p14="http://schemas.microsoft.com/office/powerpoint/2010/main" val="2105475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Tree>
    <p:extLst>
      <p:ext uri="{BB962C8B-B14F-4D97-AF65-F5344CB8AC3E}">
        <p14:creationId xmlns:p14="http://schemas.microsoft.com/office/powerpoint/2010/main" val="104112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C45042B7-1714-47F3-AB0C-7009FA9A0493}" type="datetimeFigureOut">
              <a:rPr lang="tr-TR"/>
              <a:pPr>
                <a:defRPr/>
              </a:pPr>
              <a:t>13.05.2024</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FEEE3799-AF47-40E8-AB7B-F3D9652EC6EF}" type="slidenum">
              <a:rPr lang="tr-TR"/>
              <a:pPr>
                <a:defRPr/>
              </a:pPr>
              <a:t>‹#›</a:t>
            </a:fld>
            <a:endParaRPr lang="tr-TR"/>
          </a:p>
        </p:txBody>
      </p:sp>
    </p:spTree>
    <p:extLst>
      <p:ext uri="{BB962C8B-B14F-4D97-AF65-F5344CB8AC3E}">
        <p14:creationId xmlns:p14="http://schemas.microsoft.com/office/powerpoint/2010/main" val="30805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E262FE39-71D6-4A8A-8E86-4AFB18FEAC10}" type="datetimeFigureOut">
              <a:rPr lang="tr-TR"/>
              <a:pPr>
                <a:defRPr/>
              </a:pPr>
              <a:t>13.05.2024</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1BD913DA-39DB-4B80-84DF-125168734291}" type="slidenum">
              <a:rPr lang="tr-TR"/>
              <a:pPr>
                <a:defRPr/>
              </a:pPr>
              <a:t>‹#›</a:t>
            </a:fld>
            <a:endParaRPr lang="tr-TR"/>
          </a:p>
        </p:txBody>
      </p:sp>
    </p:spTree>
    <p:extLst>
      <p:ext uri="{BB962C8B-B14F-4D97-AF65-F5344CB8AC3E}">
        <p14:creationId xmlns:p14="http://schemas.microsoft.com/office/powerpoint/2010/main" val="3302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92A136B1-9598-419F-BA26-C31F7243E8C3}" type="datetimeFigureOut">
              <a:rPr lang="tr-TR"/>
              <a:pPr>
                <a:defRPr/>
              </a:pPr>
              <a:t>13.05.2024</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8D2DB13B-AB0A-4B1C-90A7-5800FDFC8D8A}" type="slidenum">
              <a:rPr lang="tr-TR"/>
              <a:pPr>
                <a:defRPr/>
              </a:pPr>
              <a:t>‹#›</a:t>
            </a:fld>
            <a:endParaRPr lang="tr-TR"/>
          </a:p>
        </p:txBody>
      </p:sp>
    </p:spTree>
    <p:extLst>
      <p:ext uri="{BB962C8B-B14F-4D97-AF65-F5344CB8AC3E}">
        <p14:creationId xmlns:p14="http://schemas.microsoft.com/office/powerpoint/2010/main" val="251207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83CB799B-E49A-4152-8F40-321E7FE98AFD}" type="datetimeFigureOut">
              <a:rPr lang="tr-TR"/>
              <a:pPr>
                <a:defRPr/>
              </a:pPr>
              <a:t>13.05.2024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803BDD0-C37F-4885-A941-3726A06F6E39}" type="slidenum">
              <a:rPr lang="tr-TR"/>
              <a:pPr>
                <a:defRPr/>
              </a:pPr>
              <a:t>‹#›</a:t>
            </a:fld>
            <a:endParaRPr lang="tr-TR"/>
          </a:p>
        </p:txBody>
      </p:sp>
    </p:spTree>
    <p:extLst>
      <p:ext uri="{BB962C8B-B14F-4D97-AF65-F5344CB8AC3E}">
        <p14:creationId xmlns:p14="http://schemas.microsoft.com/office/powerpoint/2010/main" val="58462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8271F96-04B3-48C5-8B37-E7CD8786F25F}" type="datetimeFigureOut">
              <a:rPr lang="tr-TR"/>
              <a:pPr>
                <a:defRPr/>
              </a:pPr>
              <a:t>13.05.2024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BFA261B-A9D1-454A-9D79-C8E040B00C34}" type="slidenum">
              <a:rPr lang="tr-TR"/>
              <a:pPr>
                <a:defRPr/>
              </a:pPr>
              <a:t>‹#›</a:t>
            </a:fld>
            <a:endParaRPr lang="tr-TR"/>
          </a:p>
        </p:txBody>
      </p:sp>
    </p:spTree>
    <p:extLst>
      <p:ext uri="{BB962C8B-B14F-4D97-AF65-F5344CB8AC3E}">
        <p14:creationId xmlns:p14="http://schemas.microsoft.com/office/powerpoint/2010/main" val="21982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4CE5C309-DFA5-497C-AE29-AC175F541DB6}" type="datetimeFigureOut">
              <a:rPr lang="tr-TR"/>
              <a:pPr>
                <a:defRPr/>
              </a:pPr>
              <a:t>13.05.2024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4F234A7C-10DC-4781-8CEC-FB35D364C00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41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23" tIns="46511" rIns="93023" bIns="46511" numCol="1" anchor="ctr" anchorCtr="0" compatLnSpc="1">
            <a:prstTxWarp prst="textNoShape">
              <a:avLst/>
            </a:prstTxWarp>
          </a:bodyPr>
          <a:lstStyle/>
          <a:p>
            <a:pPr lvl="0"/>
            <a:r>
              <a:rPr lang="tr-TR" altLang="tr-TR" smtClean="0"/>
              <a:t>Asıl başlık stili için tıklatın</a:t>
            </a:r>
          </a:p>
        </p:txBody>
      </p:sp>
      <p:sp>
        <p:nvSpPr>
          <p:cNvPr id="2051" name="Metin Yer Tutucus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23" tIns="46511" rIns="93023" bIns="46511"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3023" tIns="46511" rIns="93023" bIns="46511"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fld id="{C0220889-66AE-4D1F-91F3-D0592F0AD685}" type="datetime1">
              <a:rPr lang="tr-TR"/>
              <a:pPr>
                <a:defRPr/>
              </a:pPr>
              <a:t>13.05.2024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3023" tIns="46511" rIns="93023" bIns="46511" rtlCol="0" anchor="ctr"/>
          <a:lstStyle>
            <a:lvl1pPr algn="ctr" eaLnBrk="1" fontAlgn="auto" hangingPunct="1">
              <a:spcBef>
                <a:spcPts val="0"/>
              </a:spcBef>
              <a:spcAft>
                <a:spcPts val="0"/>
              </a:spcAft>
              <a:defRPr sz="10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3023" tIns="46511" rIns="93023" bIns="46511"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9FF3E1FE-C90F-48E6-9AE2-5D2B3FA4C04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404" r:id="rId12"/>
    <p:sldLayoutId id="2147484405" r:id="rId13"/>
    <p:sldLayoutId id="2147484406" r:id="rId14"/>
    <p:sldLayoutId id="2147484407" r:id="rId15"/>
    <p:sldLayoutId id="2147484408" r:id="rId16"/>
  </p:sldLayoutIdLst>
  <p:hf hdr="0" ftr="0" dt="0"/>
  <p:txStyles>
    <p:titleStyle>
      <a:lvl1pPr algn="l" defTabSz="696913"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696913" rtl="0" eaLnBrk="0" fontAlgn="base" hangingPunct="0">
        <a:lnSpc>
          <a:spcPct val="90000"/>
        </a:lnSpc>
        <a:spcBef>
          <a:spcPct val="0"/>
        </a:spcBef>
        <a:spcAft>
          <a:spcPct val="0"/>
        </a:spcAft>
        <a:defRPr sz="3400">
          <a:solidFill>
            <a:schemeClr val="tx1"/>
          </a:solidFill>
          <a:latin typeface="Calibri Light" panose="020F0302020204030204" pitchFamily="34" charset="0"/>
        </a:defRPr>
      </a:lvl2pPr>
      <a:lvl3pPr algn="l" defTabSz="696913" rtl="0" eaLnBrk="0" fontAlgn="base" hangingPunct="0">
        <a:lnSpc>
          <a:spcPct val="90000"/>
        </a:lnSpc>
        <a:spcBef>
          <a:spcPct val="0"/>
        </a:spcBef>
        <a:spcAft>
          <a:spcPct val="0"/>
        </a:spcAft>
        <a:defRPr sz="3400">
          <a:solidFill>
            <a:schemeClr val="tx1"/>
          </a:solidFill>
          <a:latin typeface="Calibri Light" panose="020F0302020204030204" pitchFamily="34" charset="0"/>
        </a:defRPr>
      </a:lvl3pPr>
      <a:lvl4pPr algn="l" defTabSz="696913" rtl="0" eaLnBrk="0" fontAlgn="base" hangingPunct="0">
        <a:lnSpc>
          <a:spcPct val="90000"/>
        </a:lnSpc>
        <a:spcBef>
          <a:spcPct val="0"/>
        </a:spcBef>
        <a:spcAft>
          <a:spcPct val="0"/>
        </a:spcAft>
        <a:defRPr sz="3400">
          <a:solidFill>
            <a:schemeClr val="tx1"/>
          </a:solidFill>
          <a:latin typeface="Calibri Light" panose="020F0302020204030204" pitchFamily="34" charset="0"/>
        </a:defRPr>
      </a:lvl4pPr>
      <a:lvl5pPr algn="l" defTabSz="696913" rtl="0" eaLnBrk="0" fontAlgn="base" hangingPunct="0">
        <a:lnSpc>
          <a:spcPct val="90000"/>
        </a:lnSpc>
        <a:spcBef>
          <a:spcPct val="0"/>
        </a:spcBef>
        <a:spcAft>
          <a:spcPct val="0"/>
        </a:spcAft>
        <a:defRPr sz="3400">
          <a:solidFill>
            <a:schemeClr val="tx1"/>
          </a:solidFill>
          <a:latin typeface="Calibri Light" panose="020F0302020204030204" pitchFamily="34" charset="0"/>
        </a:defRPr>
      </a:lvl5pPr>
      <a:lvl6pPr marL="457200" algn="l" defTabSz="696913" rtl="0" fontAlgn="base">
        <a:lnSpc>
          <a:spcPct val="90000"/>
        </a:lnSpc>
        <a:spcBef>
          <a:spcPct val="0"/>
        </a:spcBef>
        <a:spcAft>
          <a:spcPct val="0"/>
        </a:spcAft>
        <a:defRPr sz="3400">
          <a:solidFill>
            <a:schemeClr val="tx1"/>
          </a:solidFill>
          <a:latin typeface="Calibri Light" panose="020F0302020204030204" pitchFamily="34" charset="0"/>
        </a:defRPr>
      </a:lvl6pPr>
      <a:lvl7pPr marL="914400" algn="l" defTabSz="696913" rtl="0" fontAlgn="base">
        <a:lnSpc>
          <a:spcPct val="90000"/>
        </a:lnSpc>
        <a:spcBef>
          <a:spcPct val="0"/>
        </a:spcBef>
        <a:spcAft>
          <a:spcPct val="0"/>
        </a:spcAft>
        <a:defRPr sz="3400">
          <a:solidFill>
            <a:schemeClr val="tx1"/>
          </a:solidFill>
          <a:latin typeface="Calibri Light" panose="020F0302020204030204" pitchFamily="34" charset="0"/>
        </a:defRPr>
      </a:lvl7pPr>
      <a:lvl8pPr marL="1371600" algn="l" defTabSz="696913" rtl="0" fontAlgn="base">
        <a:lnSpc>
          <a:spcPct val="90000"/>
        </a:lnSpc>
        <a:spcBef>
          <a:spcPct val="0"/>
        </a:spcBef>
        <a:spcAft>
          <a:spcPct val="0"/>
        </a:spcAft>
        <a:defRPr sz="3400">
          <a:solidFill>
            <a:schemeClr val="tx1"/>
          </a:solidFill>
          <a:latin typeface="Calibri Light" panose="020F0302020204030204" pitchFamily="34" charset="0"/>
        </a:defRPr>
      </a:lvl8pPr>
      <a:lvl9pPr marL="1828800" algn="l" defTabSz="696913" rtl="0" fontAlgn="base">
        <a:lnSpc>
          <a:spcPct val="90000"/>
        </a:lnSpc>
        <a:spcBef>
          <a:spcPct val="0"/>
        </a:spcBef>
        <a:spcAft>
          <a:spcPct val="0"/>
        </a:spcAft>
        <a:defRPr sz="3400">
          <a:solidFill>
            <a:schemeClr val="tx1"/>
          </a:solidFill>
          <a:latin typeface="Calibri Light" panose="020F0302020204030204" pitchFamily="34" charset="0"/>
        </a:defRPr>
      </a:lvl9pPr>
    </p:titleStyle>
    <p:bodyStyle>
      <a:lvl1pPr marL="173038" indent="-173038" algn="l" defTabSz="696913" rtl="0" eaLnBrk="0" fontAlgn="base" hangingPunct="0">
        <a:lnSpc>
          <a:spcPct val="90000"/>
        </a:lnSpc>
        <a:spcBef>
          <a:spcPts val="763"/>
        </a:spcBef>
        <a:spcAft>
          <a:spcPct val="0"/>
        </a:spcAft>
        <a:buFont typeface="Arial" panose="020B0604020202020204" pitchFamily="34" charset="0"/>
        <a:buChar char="•"/>
        <a:defRPr sz="2100" kern="1200">
          <a:solidFill>
            <a:schemeClr val="tx1"/>
          </a:solidFill>
          <a:latin typeface="+mn-lt"/>
          <a:ea typeface="+mn-ea"/>
          <a:cs typeface="+mn-cs"/>
        </a:defRPr>
      </a:lvl1pPr>
      <a:lvl2pPr marL="522288" indent="-173038" algn="l" defTabSz="696913" rtl="0" eaLnBrk="0" fontAlgn="base" hangingPunct="0">
        <a:lnSpc>
          <a:spcPct val="90000"/>
        </a:lnSpc>
        <a:spcBef>
          <a:spcPts val="388"/>
        </a:spcBef>
        <a:spcAft>
          <a:spcPct val="0"/>
        </a:spcAft>
        <a:buFont typeface="Arial" panose="020B0604020202020204" pitchFamily="34" charset="0"/>
        <a:buChar char="•"/>
        <a:defRPr kern="1200">
          <a:solidFill>
            <a:schemeClr val="tx1"/>
          </a:solidFill>
          <a:latin typeface="+mn-lt"/>
          <a:ea typeface="+mn-ea"/>
          <a:cs typeface="+mn-cs"/>
        </a:defRPr>
      </a:lvl2pPr>
      <a:lvl3pPr marL="871538" indent="-173038" algn="l" defTabSz="696913" rtl="0" eaLnBrk="0" fontAlgn="base" hangingPunct="0">
        <a:lnSpc>
          <a:spcPct val="90000"/>
        </a:lnSpc>
        <a:spcBef>
          <a:spcPts val="388"/>
        </a:spcBef>
        <a:spcAft>
          <a:spcPct val="0"/>
        </a:spcAft>
        <a:buFont typeface="Arial" panose="020B0604020202020204" pitchFamily="34" charset="0"/>
        <a:buChar char="•"/>
        <a:defRPr sz="1500" kern="1200">
          <a:solidFill>
            <a:schemeClr val="tx1"/>
          </a:solidFill>
          <a:latin typeface="+mn-lt"/>
          <a:ea typeface="+mn-ea"/>
          <a:cs typeface="+mn-cs"/>
        </a:defRPr>
      </a:lvl3pPr>
      <a:lvl4pPr marL="1219200" indent="-173038" algn="l" defTabSz="696913" rtl="0" eaLnBrk="0" fontAlgn="base" hangingPunct="0">
        <a:lnSpc>
          <a:spcPct val="90000"/>
        </a:lnSpc>
        <a:spcBef>
          <a:spcPts val="388"/>
        </a:spcBef>
        <a:spcAft>
          <a:spcPct val="0"/>
        </a:spcAft>
        <a:buFont typeface="Arial" panose="020B0604020202020204" pitchFamily="34" charset="0"/>
        <a:buChar char="•"/>
        <a:defRPr sz="1400" kern="1200">
          <a:solidFill>
            <a:schemeClr val="tx1"/>
          </a:solidFill>
          <a:latin typeface="+mn-lt"/>
          <a:ea typeface="+mn-ea"/>
          <a:cs typeface="+mn-cs"/>
        </a:defRPr>
      </a:lvl4pPr>
      <a:lvl5pPr marL="1568450" indent="-173038" algn="l" defTabSz="696913" rtl="0" eaLnBrk="0" fontAlgn="base" hangingPunct="0">
        <a:lnSpc>
          <a:spcPct val="90000"/>
        </a:lnSpc>
        <a:spcBef>
          <a:spcPts val="388"/>
        </a:spcBef>
        <a:spcAft>
          <a:spcPct val="0"/>
        </a:spcAft>
        <a:buFont typeface="Arial" panose="020B0604020202020204" pitchFamily="34" charset="0"/>
        <a:buChar char="•"/>
        <a:defRPr sz="1400" kern="1200">
          <a:solidFill>
            <a:schemeClr val="tx1"/>
          </a:solidFill>
          <a:latin typeface="+mn-lt"/>
          <a:ea typeface="+mn-ea"/>
          <a:cs typeface="+mn-cs"/>
        </a:defRPr>
      </a:lvl5pPr>
      <a:lvl6pPr marL="1917871" indent="-174352" algn="l" defTabSz="697408" rtl="0" eaLnBrk="1" latinLnBrk="0" hangingPunct="1">
        <a:lnSpc>
          <a:spcPct val="90000"/>
        </a:lnSpc>
        <a:spcBef>
          <a:spcPts val="382"/>
        </a:spcBef>
        <a:buFont typeface="Arial" panose="020B0604020202020204" pitchFamily="34" charset="0"/>
        <a:buChar char="•"/>
        <a:defRPr sz="1400" kern="1200">
          <a:solidFill>
            <a:schemeClr val="tx1"/>
          </a:solidFill>
          <a:latin typeface="+mn-lt"/>
          <a:ea typeface="+mn-ea"/>
          <a:cs typeface="+mn-cs"/>
        </a:defRPr>
      </a:lvl6pPr>
      <a:lvl7pPr marL="2266576" indent="-174352" algn="l" defTabSz="697408" rtl="0" eaLnBrk="1" latinLnBrk="0" hangingPunct="1">
        <a:lnSpc>
          <a:spcPct val="90000"/>
        </a:lnSpc>
        <a:spcBef>
          <a:spcPts val="382"/>
        </a:spcBef>
        <a:buFont typeface="Arial" panose="020B0604020202020204" pitchFamily="34" charset="0"/>
        <a:buChar char="•"/>
        <a:defRPr sz="1400" kern="1200">
          <a:solidFill>
            <a:schemeClr val="tx1"/>
          </a:solidFill>
          <a:latin typeface="+mn-lt"/>
          <a:ea typeface="+mn-ea"/>
          <a:cs typeface="+mn-cs"/>
        </a:defRPr>
      </a:lvl7pPr>
      <a:lvl8pPr marL="2615280" indent="-174352" algn="l" defTabSz="697408" rtl="0" eaLnBrk="1" latinLnBrk="0" hangingPunct="1">
        <a:lnSpc>
          <a:spcPct val="90000"/>
        </a:lnSpc>
        <a:spcBef>
          <a:spcPts val="382"/>
        </a:spcBef>
        <a:buFont typeface="Arial" panose="020B0604020202020204" pitchFamily="34" charset="0"/>
        <a:buChar char="•"/>
        <a:defRPr sz="1400" kern="1200">
          <a:solidFill>
            <a:schemeClr val="tx1"/>
          </a:solidFill>
          <a:latin typeface="+mn-lt"/>
          <a:ea typeface="+mn-ea"/>
          <a:cs typeface="+mn-cs"/>
        </a:defRPr>
      </a:lvl8pPr>
      <a:lvl9pPr marL="2963984" indent="-174352" algn="l" defTabSz="697408" rtl="0" eaLnBrk="1" latinLnBrk="0" hangingPunct="1">
        <a:lnSpc>
          <a:spcPct val="90000"/>
        </a:lnSpc>
        <a:spcBef>
          <a:spcPts val="382"/>
        </a:spcBef>
        <a:buFont typeface="Arial" panose="020B0604020202020204" pitchFamily="34" charset="0"/>
        <a:buChar char="•"/>
        <a:defRPr sz="1400" kern="1200">
          <a:solidFill>
            <a:schemeClr val="tx1"/>
          </a:solidFill>
          <a:latin typeface="+mn-lt"/>
          <a:ea typeface="+mn-ea"/>
          <a:cs typeface="+mn-cs"/>
        </a:defRPr>
      </a:lvl9pPr>
    </p:bodyStyle>
    <p:otherStyle>
      <a:defPPr>
        <a:defRPr lang="tr-TR"/>
      </a:defPPr>
      <a:lvl1pPr marL="0" algn="l" defTabSz="697408" rtl="0" eaLnBrk="1" latinLnBrk="0" hangingPunct="1">
        <a:defRPr sz="1400" kern="1200">
          <a:solidFill>
            <a:schemeClr val="tx1"/>
          </a:solidFill>
          <a:latin typeface="+mn-lt"/>
          <a:ea typeface="+mn-ea"/>
          <a:cs typeface="+mn-cs"/>
        </a:defRPr>
      </a:lvl1pPr>
      <a:lvl2pPr marL="348704" algn="l" defTabSz="697408" rtl="0" eaLnBrk="1" latinLnBrk="0" hangingPunct="1">
        <a:defRPr sz="1400" kern="1200">
          <a:solidFill>
            <a:schemeClr val="tx1"/>
          </a:solidFill>
          <a:latin typeface="+mn-lt"/>
          <a:ea typeface="+mn-ea"/>
          <a:cs typeface="+mn-cs"/>
        </a:defRPr>
      </a:lvl2pPr>
      <a:lvl3pPr marL="697408" algn="l" defTabSz="697408" rtl="0" eaLnBrk="1" latinLnBrk="0" hangingPunct="1">
        <a:defRPr sz="1400" kern="1200">
          <a:solidFill>
            <a:schemeClr val="tx1"/>
          </a:solidFill>
          <a:latin typeface="+mn-lt"/>
          <a:ea typeface="+mn-ea"/>
          <a:cs typeface="+mn-cs"/>
        </a:defRPr>
      </a:lvl3pPr>
      <a:lvl4pPr marL="1046112" algn="l" defTabSz="697408" rtl="0" eaLnBrk="1" latinLnBrk="0" hangingPunct="1">
        <a:defRPr sz="1400" kern="1200">
          <a:solidFill>
            <a:schemeClr val="tx1"/>
          </a:solidFill>
          <a:latin typeface="+mn-lt"/>
          <a:ea typeface="+mn-ea"/>
          <a:cs typeface="+mn-cs"/>
        </a:defRPr>
      </a:lvl4pPr>
      <a:lvl5pPr marL="1394816" algn="l" defTabSz="697408" rtl="0" eaLnBrk="1" latinLnBrk="0" hangingPunct="1">
        <a:defRPr sz="1400" kern="1200">
          <a:solidFill>
            <a:schemeClr val="tx1"/>
          </a:solidFill>
          <a:latin typeface="+mn-lt"/>
          <a:ea typeface="+mn-ea"/>
          <a:cs typeface="+mn-cs"/>
        </a:defRPr>
      </a:lvl5pPr>
      <a:lvl6pPr marL="1743520" algn="l" defTabSz="697408" rtl="0" eaLnBrk="1" latinLnBrk="0" hangingPunct="1">
        <a:defRPr sz="1400" kern="1200">
          <a:solidFill>
            <a:schemeClr val="tx1"/>
          </a:solidFill>
          <a:latin typeface="+mn-lt"/>
          <a:ea typeface="+mn-ea"/>
          <a:cs typeface="+mn-cs"/>
        </a:defRPr>
      </a:lvl6pPr>
      <a:lvl7pPr marL="2092224" algn="l" defTabSz="697408" rtl="0" eaLnBrk="1" latinLnBrk="0" hangingPunct="1">
        <a:defRPr sz="1400" kern="1200">
          <a:solidFill>
            <a:schemeClr val="tx1"/>
          </a:solidFill>
          <a:latin typeface="+mn-lt"/>
          <a:ea typeface="+mn-ea"/>
          <a:cs typeface="+mn-cs"/>
        </a:defRPr>
      </a:lvl7pPr>
      <a:lvl8pPr marL="2440928" algn="l" defTabSz="697408" rtl="0" eaLnBrk="1" latinLnBrk="0" hangingPunct="1">
        <a:defRPr sz="1400" kern="1200">
          <a:solidFill>
            <a:schemeClr val="tx1"/>
          </a:solidFill>
          <a:latin typeface="+mn-lt"/>
          <a:ea typeface="+mn-ea"/>
          <a:cs typeface="+mn-cs"/>
        </a:defRPr>
      </a:lvl8pPr>
      <a:lvl9pPr marL="2789632" algn="l" defTabSz="697408"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Başlık Yer Tutucusu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23" tIns="46511" rIns="93023" bIns="46511" numCol="1" anchor="ctr" anchorCtr="0" compatLnSpc="1">
            <a:prstTxWarp prst="textNoShape">
              <a:avLst/>
            </a:prstTxWarp>
          </a:bodyPr>
          <a:lstStyle/>
          <a:p>
            <a:pPr lvl="0"/>
            <a:r>
              <a:rPr lang="tr-TR" altLang="tr-TR" smtClean="0"/>
              <a:t>Asıl başlık stili için tıklatın</a:t>
            </a:r>
          </a:p>
        </p:txBody>
      </p:sp>
      <p:sp>
        <p:nvSpPr>
          <p:cNvPr id="3075" name="Metin Yer Tutucus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23" tIns="46511" rIns="93023" bIns="46511"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3023" tIns="46511" rIns="93023" bIns="46511"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fld id="{58A2918D-EBCE-4354-B5E4-883C822D958A}" type="datetime1">
              <a:rPr lang="tr-TR"/>
              <a:pPr>
                <a:defRPr/>
              </a:pPr>
              <a:t>13.05.2024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3023" tIns="46511" rIns="93023" bIns="46511" rtlCol="0" anchor="ctr"/>
          <a:lstStyle>
            <a:lvl1pPr algn="ctr" eaLnBrk="1" fontAlgn="auto" hangingPunct="1">
              <a:spcBef>
                <a:spcPts val="0"/>
              </a:spcBef>
              <a:spcAft>
                <a:spcPts val="0"/>
              </a:spcAft>
              <a:defRPr sz="10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3023" tIns="46511" rIns="93023" bIns="46511"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D4B5E14D-3EF5-4CE6-9C00-7FF8F2D3DF1C}"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9" r:id="rId12"/>
    <p:sldLayoutId id="2147484410" r:id="rId13"/>
  </p:sldLayoutIdLst>
  <p:hf hdr="0" ftr="0" dt="0"/>
  <p:txStyles>
    <p:titleStyle>
      <a:lvl1pPr algn="l" defTabSz="696913"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696913" rtl="0" eaLnBrk="0" fontAlgn="base" hangingPunct="0">
        <a:lnSpc>
          <a:spcPct val="90000"/>
        </a:lnSpc>
        <a:spcBef>
          <a:spcPct val="0"/>
        </a:spcBef>
        <a:spcAft>
          <a:spcPct val="0"/>
        </a:spcAft>
        <a:defRPr sz="3400">
          <a:solidFill>
            <a:schemeClr val="tx1"/>
          </a:solidFill>
          <a:latin typeface="Calibri Light" panose="020F0302020204030204" pitchFamily="34" charset="0"/>
        </a:defRPr>
      </a:lvl2pPr>
      <a:lvl3pPr algn="l" defTabSz="696913" rtl="0" eaLnBrk="0" fontAlgn="base" hangingPunct="0">
        <a:lnSpc>
          <a:spcPct val="90000"/>
        </a:lnSpc>
        <a:spcBef>
          <a:spcPct val="0"/>
        </a:spcBef>
        <a:spcAft>
          <a:spcPct val="0"/>
        </a:spcAft>
        <a:defRPr sz="3400">
          <a:solidFill>
            <a:schemeClr val="tx1"/>
          </a:solidFill>
          <a:latin typeface="Calibri Light" panose="020F0302020204030204" pitchFamily="34" charset="0"/>
        </a:defRPr>
      </a:lvl3pPr>
      <a:lvl4pPr algn="l" defTabSz="696913" rtl="0" eaLnBrk="0" fontAlgn="base" hangingPunct="0">
        <a:lnSpc>
          <a:spcPct val="90000"/>
        </a:lnSpc>
        <a:spcBef>
          <a:spcPct val="0"/>
        </a:spcBef>
        <a:spcAft>
          <a:spcPct val="0"/>
        </a:spcAft>
        <a:defRPr sz="3400">
          <a:solidFill>
            <a:schemeClr val="tx1"/>
          </a:solidFill>
          <a:latin typeface="Calibri Light" panose="020F0302020204030204" pitchFamily="34" charset="0"/>
        </a:defRPr>
      </a:lvl4pPr>
      <a:lvl5pPr algn="l" defTabSz="696913" rtl="0" eaLnBrk="0" fontAlgn="base" hangingPunct="0">
        <a:lnSpc>
          <a:spcPct val="90000"/>
        </a:lnSpc>
        <a:spcBef>
          <a:spcPct val="0"/>
        </a:spcBef>
        <a:spcAft>
          <a:spcPct val="0"/>
        </a:spcAft>
        <a:defRPr sz="3400">
          <a:solidFill>
            <a:schemeClr val="tx1"/>
          </a:solidFill>
          <a:latin typeface="Calibri Light" panose="020F0302020204030204" pitchFamily="34" charset="0"/>
        </a:defRPr>
      </a:lvl5pPr>
      <a:lvl6pPr marL="457200" algn="l" defTabSz="696913" rtl="0" fontAlgn="base">
        <a:lnSpc>
          <a:spcPct val="90000"/>
        </a:lnSpc>
        <a:spcBef>
          <a:spcPct val="0"/>
        </a:spcBef>
        <a:spcAft>
          <a:spcPct val="0"/>
        </a:spcAft>
        <a:defRPr sz="3400">
          <a:solidFill>
            <a:schemeClr val="tx1"/>
          </a:solidFill>
          <a:latin typeface="Calibri Light" panose="020F0302020204030204" pitchFamily="34" charset="0"/>
        </a:defRPr>
      </a:lvl6pPr>
      <a:lvl7pPr marL="914400" algn="l" defTabSz="696913" rtl="0" fontAlgn="base">
        <a:lnSpc>
          <a:spcPct val="90000"/>
        </a:lnSpc>
        <a:spcBef>
          <a:spcPct val="0"/>
        </a:spcBef>
        <a:spcAft>
          <a:spcPct val="0"/>
        </a:spcAft>
        <a:defRPr sz="3400">
          <a:solidFill>
            <a:schemeClr val="tx1"/>
          </a:solidFill>
          <a:latin typeface="Calibri Light" panose="020F0302020204030204" pitchFamily="34" charset="0"/>
        </a:defRPr>
      </a:lvl7pPr>
      <a:lvl8pPr marL="1371600" algn="l" defTabSz="696913" rtl="0" fontAlgn="base">
        <a:lnSpc>
          <a:spcPct val="90000"/>
        </a:lnSpc>
        <a:spcBef>
          <a:spcPct val="0"/>
        </a:spcBef>
        <a:spcAft>
          <a:spcPct val="0"/>
        </a:spcAft>
        <a:defRPr sz="3400">
          <a:solidFill>
            <a:schemeClr val="tx1"/>
          </a:solidFill>
          <a:latin typeface="Calibri Light" panose="020F0302020204030204" pitchFamily="34" charset="0"/>
        </a:defRPr>
      </a:lvl8pPr>
      <a:lvl9pPr marL="1828800" algn="l" defTabSz="696913" rtl="0" fontAlgn="base">
        <a:lnSpc>
          <a:spcPct val="90000"/>
        </a:lnSpc>
        <a:spcBef>
          <a:spcPct val="0"/>
        </a:spcBef>
        <a:spcAft>
          <a:spcPct val="0"/>
        </a:spcAft>
        <a:defRPr sz="3400">
          <a:solidFill>
            <a:schemeClr val="tx1"/>
          </a:solidFill>
          <a:latin typeface="Calibri Light" panose="020F0302020204030204" pitchFamily="34" charset="0"/>
        </a:defRPr>
      </a:lvl9pPr>
    </p:titleStyle>
    <p:bodyStyle>
      <a:lvl1pPr marL="173038" indent="-173038" algn="l" defTabSz="696913" rtl="0" eaLnBrk="0" fontAlgn="base" hangingPunct="0">
        <a:lnSpc>
          <a:spcPct val="90000"/>
        </a:lnSpc>
        <a:spcBef>
          <a:spcPts val="763"/>
        </a:spcBef>
        <a:spcAft>
          <a:spcPct val="0"/>
        </a:spcAft>
        <a:buFont typeface="Arial" panose="020B0604020202020204" pitchFamily="34" charset="0"/>
        <a:buChar char="•"/>
        <a:defRPr sz="2100" kern="1200">
          <a:solidFill>
            <a:schemeClr val="tx1"/>
          </a:solidFill>
          <a:latin typeface="+mn-lt"/>
          <a:ea typeface="+mn-ea"/>
          <a:cs typeface="+mn-cs"/>
        </a:defRPr>
      </a:lvl1pPr>
      <a:lvl2pPr marL="522288" indent="-173038" algn="l" defTabSz="696913" rtl="0" eaLnBrk="0" fontAlgn="base" hangingPunct="0">
        <a:lnSpc>
          <a:spcPct val="90000"/>
        </a:lnSpc>
        <a:spcBef>
          <a:spcPts val="388"/>
        </a:spcBef>
        <a:spcAft>
          <a:spcPct val="0"/>
        </a:spcAft>
        <a:buFont typeface="Arial" panose="020B0604020202020204" pitchFamily="34" charset="0"/>
        <a:buChar char="•"/>
        <a:defRPr kern="1200">
          <a:solidFill>
            <a:schemeClr val="tx1"/>
          </a:solidFill>
          <a:latin typeface="+mn-lt"/>
          <a:ea typeface="+mn-ea"/>
          <a:cs typeface="+mn-cs"/>
        </a:defRPr>
      </a:lvl2pPr>
      <a:lvl3pPr marL="871538" indent="-173038" algn="l" defTabSz="696913" rtl="0" eaLnBrk="0" fontAlgn="base" hangingPunct="0">
        <a:lnSpc>
          <a:spcPct val="90000"/>
        </a:lnSpc>
        <a:spcBef>
          <a:spcPts val="388"/>
        </a:spcBef>
        <a:spcAft>
          <a:spcPct val="0"/>
        </a:spcAft>
        <a:buFont typeface="Arial" panose="020B0604020202020204" pitchFamily="34" charset="0"/>
        <a:buChar char="•"/>
        <a:defRPr sz="1500" kern="1200">
          <a:solidFill>
            <a:schemeClr val="tx1"/>
          </a:solidFill>
          <a:latin typeface="+mn-lt"/>
          <a:ea typeface="+mn-ea"/>
          <a:cs typeface="+mn-cs"/>
        </a:defRPr>
      </a:lvl3pPr>
      <a:lvl4pPr marL="1220788" indent="-173038" algn="l" defTabSz="696913" rtl="0" eaLnBrk="0" fontAlgn="base" hangingPunct="0">
        <a:lnSpc>
          <a:spcPct val="90000"/>
        </a:lnSpc>
        <a:spcBef>
          <a:spcPts val="388"/>
        </a:spcBef>
        <a:spcAft>
          <a:spcPct val="0"/>
        </a:spcAft>
        <a:buFont typeface="Arial" panose="020B0604020202020204" pitchFamily="34" charset="0"/>
        <a:buChar char="•"/>
        <a:defRPr sz="1400" kern="1200">
          <a:solidFill>
            <a:schemeClr val="tx1"/>
          </a:solidFill>
          <a:latin typeface="+mn-lt"/>
          <a:ea typeface="+mn-ea"/>
          <a:cs typeface="+mn-cs"/>
        </a:defRPr>
      </a:lvl4pPr>
      <a:lvl5pPr marL="1568450" indent="-173038" algn="l" defTabSz="696913" rtl="0" eaLnBrk="0" fontAlgn="base" hangingPunct="0">
        <a:lnSpc>
          <a:spcPct val="90000"/>
        </a:lnSpc>
        <a:spcBef>
          <a:spcPts val="388"/>
        </a:spcBef>
        <a:spcAft>
          <a:spcPct val="0"/>
        </a:spcAft>
        <a:buFont typeface="Arial" panose="020B0604020202020204" pitchFamily="34" charset="0"/>
        <a:buChar char="•"/>
        <a:defRPr sz="1400" kern="1200">
          <a:solidFill>
            <a:schemeClr val="tx1"/>
          </a:solidFill>
          <a:latin typeface="+mn-lt"/>
          <a:ea typeface="+mn-ea"/>
          <a:cs typeface="+mn-cs"/>
        </a:defRPr>
      </a:lvl5pPr>
      <a:lvl6pPr marL="1918447" indent="-174404" algn="l" defTabSz="697618" rtl="0" eaLnBrk="1" latinLnBrk="0" hangingPunct="1">
        <a:lnSpc>
          <a:spcPct val="90000"/>
        </a:lnSpc>
        <a:spcBef>
          <a:spcPts val="382"/>
        </a:spcBef>
        <a:buFont typeface="Arial" panose="020B0604020202020204" pitchFamily="34" charset="0"/>
        <a:buChar char="•"/>
        <a:defRPr sz="1400" kern="1200">
          <a:solidFill>
            <a:schemeClr val="tx1"/>
          </a:solidFill>
          <a:latin typeface="+mn-lt"/>
          <a:ea typeface="+mn-ea"/>
          <a:cs typeface="+mn-cs"/>
        </a:defRPr>
      </a:lvl6pPr>
      <a:lvl7pPr marL="2267256" indent="-174404" algn="l" defTabSz="697618" rtl="0" eaLnBrk="1" latinLnBrk="0" hangingPunct="1">
        <a:lnSpc>
          <a:spcPct val="90000"/>
        </a:lnSpc>
        <a:spcBef>
          <a:spcPts val="382"/>
        </a:spcBef>
        <a:buFont typeface="Arial" panose="020B0604020202020204" pitchFamily="34" charset="0"/>
        <a:buChar char="•"/>
        <a:defRPr sz="1400" kern="1200">
          <a:solidFill>
            <a:schemeClr val="tx1"/>
          </a:solidFill>
          <a:latin typeface="+mn-lt"/>
          <a:ea typeface="+mn-ea"/>
          <a:cs typeface="+mn-cs"/>
        </a:defRPr>
      </a:lvl7pPr>
      <a:lvl8pPr marL="2616065" indent="-174404" algn="l" defTabSz="697618" rtl="0" eaLnBrk="1" latinLnBrk="0" hangingPunct="1">
        <a:lnSpc>
          <a:spcPct val="90000"/>
        </a:lnSpc>
        <a:spcBef>
          <a:spcPts val="382"/>
        </a:spcBef>
        <a:buFont typeface="Arial" panose="020B0604020202020204" pitchFamily="34" charset="0"/>
        <a:buChar char="•"/>
        <a:defRPr sz="1400" kern="1200">
          <a:solidFill>
            <a:schemeClr val="tx1"/>
          </a:solidFill>
          <a:latin typeface="+mn-lt"/>
          <a:ea typeface="+mn-ea"/>
          <a:cs typeface="+mn-cs"/>
        </a:defRPr>
      </a:lvl8pPr>
      <a:lvl9pPr marL="2964873" indent="-174404" algn="l" defTabSz="697618" rtl="0" eaLnBrk="1" latinLnBrk="0" hangingPunct="1">
        <a:lnSpc>
          <a:spcPct val="90000"/>
        </a:lnSpc>
        <a:spcBef>
          <a:spcPts val="382"/>
        </a:spcBef>
        <a:buFont typeface="Arial" panose="020B0604020202020204" pitchFamily="34" charset="0"/>
        <a:buChar char="•"/>
        <a:defRPr sz="1400" kern="1200">
          <a:solidFill>
            <a:schemeClr val="tx1"/>
          </a:solidFill>
          <a:latin typeface="+mn-lt"/>
          <a:ea typeface="+mn-ea"/>
          <a:cs typeface="+mn-cs"/>
        </a:defRPr>
      </a:lvl9pPr>
    </p:bodyStyle>
    <p:otherStyle>
      <a:defPPr>
        <a:defRPr lang="tr-TR"/>
      </a:defPPr>
      <a:lvl1pPr marL="0" algn="l" defTabSz="697618" rtl="0" eaLnBrk="1" latinLnBrk="0" hangingPunct="1">
        <a:defRPr sz="1400" kern="1200">
          <a:solidFill>
            <a:schemeClr val="tx1"/>
          </a:solidFill>
          <a:latin typeface="+mn-lt"/>
          <a:ea typeface="+mn-ea"/>
          <a:cs typeface="+mn-cs"/>
        </a:defRPr>
      </a:lvl1pPr>
      <a:lvl2pPr marL="348809" algn="l" defTabSz="697618" rtl="0" eaLnBrk="1" latinLnBrk="0" hangingPunct="1">
        <a:defRPr sz="1400" kern="1200">
          <a:solidFill>
            <a:schemeClr val="tx1"/>
          </a:solidFill>
          <a:latin typeface="+mn-lt"/>
          <a:ea typeface="+mn-ea"/>
          <a:cs typeface="+mn-cs"/>
        </a:defRPr>
      </a:lvl2pPr>
      <a:lvl3pPr marL="697618" algn="l" defTabSz="697618" rtl="0" eaLnBrk="1" latinLnBrk="0" hangingPunct="1">
        <a:defRPr sz="1400" kern="1200">
          <a:solidFill>
            <a:schemeClr val="tx1"/>
          </a:solidFill>
          <a:latin typeface="+mn-lt"/>
          <a:ea typeface="+mn-ea"/>
          <a:cs typeface="+mn-cs"/>
        </a:defRPr>
      </a:lvl3pPr>
      <a:lvl4pPr marL="1046426" algn="l" defTabSz="697618" rtl="0" eaLnBrk="1" latinLnBrk="0" hangingPunct="1">
        <a:defRPr sz="1400" kern="1200">
          <a:solidFill>
            <a:schemeClr val="tx1"/>
          </a:solidFill>
          <a:latin typeface="+mn-lt"/>
          <a:ea typeface="+mn-ea"/>
          <a:cs typeface="+mn-cs"/>
        </a:defRPr>
      </a:lvl4pPr>
      <a:lvl5pPr marL="1395235" algn="l" defTabSz="697618" rtl="0" eaLnBrk="1" latinLnBrk="0" hangingPunct="1">
        <a:defRPr sz="1400" kern="1200">
          <a:solidFill>
            <a:schemeClr val="tx1"/>
          </a:solidFill>
          <a:latin typeface="+mn-lt"/>
          <a:ea typeface="+mn-ea"/>
          <a:cs typeface="+mn-cs"/>
        </a:defRPr>
      </a:lvl5pPr>
      <a:lvl6pPr marL="1744043" algn="l" defTabSz="697618" rtl="0" eaLnBrk="1" latinLnBrk="0" hangingPunct="1">
        <a:defRPr sz="1400" kern="1200">
          <a:solidFill>
            <a:schemeClr val="tx1"/>
          </a:solidFill>
          <a:latin typeface="+mn-lt"/>
          <a:ea typeface="+mn-ea"/>
          <a:cs typeface="+mn-cs"/>
        </a:defRPr>
      </a:lvl6pPr>
      <a:lvl7pPr marL="2092852" algn="l" defTabSz="697618" rtl="0" eaLnBrk="1" latinLnBrk="0" hangingPunct="1">
        <a:defRPr sz="1400" kern="1200">
          <a:solidFill>
            <a:schemeClr val="tx1"/>
          </a:solidFill>
          <a:latin typeface="+mn-lt"/>
          <a:ea typeface="+mn-ea"/>
          <a:cs typeface="+mn-cs"/>
        </a:defRPr>
      </a:lvl7pPr>
      <a:lvl8pPr marL="2441660" algn="l" defTabSz="697618" rtl="0" eaLnBrk="1" latinLnBrk="0" hangingPunct="1">
        <a:defRPr sz="1400" kern="1200">
          <a:solidFill>
            <a:schemeClr val="tx1"/>
          </a:solidFill>
          <a:latin typeface="+mn-lt"/>
          <a:ea typeface="+mn-ea"/>
          <a:cs typeface="+mn-cs"/>
        </a:defRPr>
      </a:lvl8pPr>
      <a:lvl9pPr marL="2790469" algn="l" defTabSz="6976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jpeg"/><Relationship Id="rId7"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7.xml"/><Relationship Id="rId1" Type="http://schemas.openxmlformats.org/officeDocument/2006/relationships/slideLayout" Target="../slideLayouts/slideLayout30.xml"/><Relationship Id="rId5" Type="http://schemas.openxmlformats.org/officeDocument/2006/relationships/image" Target="../media/image71.png"/><Relationship Id="rId4" Type="http://schemas.openxmlformats.org/officeDocument/2006/relationships/image" Target="../media/image70.jpeg"/></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8.xml"/><Relationship Id="rId1" Type="http://schemas.openxmlformats.org/officeDocument/2006/relationships/slideLayout" Target="../slideLayouts/slideLayout30.xml"/><Relationship Id="rId5" Type="http://schemas.openxmlformats.org/officeDocument/2006/relationships/image" Target="../media/image74.png"/><Relationship Id="rId4" Type="http://schemas.openxmlformats.org/officeDocument/2006/relationships/image" Target="../media/image73.jpeg"/></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30.xml"/><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30.xml"/><Relationship Id="rId4" Type="http://schemas.openxmlformats.org/officeDocument/2006/relationships/image" Target="../media/image80.jpeg"/></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30.xml"/><Relationship Id="rId5" Type="http://schemas.openxmlformats.org/officeDocument/2006/relationships/image" Target="../media/image83.jpeg"/><Relationship Id="rId4" Type="http://schemas.openxmlformats.org/officeDocument/2006/relationships/image" Target="../media/image82.jpeg"/></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73.xml.rels><?xml version="1.0" encoding="UTF-8" standalone="yes"?>
<Relationships xmlns="http://schemas.openxmlformats.org/package/2006/relationships"><Relationship Id="rId2" Type="http://schemas.openxmlformats.org/officeDocument/2006/relationships/hyperlink" Target="https://tubimer.tubitak.gov.tr/"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2.png"/><Relationship Id="rId7" Type="http://schemas.openxmlformats.org/officeDocument/2006/relationships/image" Target="../media/image94.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93.png"/><Relationship Id="rId4" Type="http://schemas.microsoft.com/office/2007/relationships/hdphoto" Target="../media/hdphoto1.wdp"/><Relationship Id="rId9" Type="http://schemas.openxmlformats.org/officeDocument/2006/relationships/hyperlink" Target="https://www.tubitak.gov.tr/tr/haber-arsivi/sanayi"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tubitak.gov.tr/tr/haber-arsivi/sanayi"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hyperlink" Target="https://www.tubitak.gov.tr/tr/haber-arsivi/sanayi"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tubitak.gov.tr/tr/haber-arsivi/sanayi" TargetMode="Externa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1.xml"/><Relationship Id="rId1" Type="http://schemas.openxmlformats.org/officeDocument/2006/relationships/slideLayout" Target="../slideLayouts/slideLayout6.xml"/><Relationship Id="rId5" Type="http://schemas.openxmlformats.org/officeDocument/2006/relationships/image" Target="../media/image98.jpeg"/><Relationship Id="rId4" Type="http://schemas.openxmlformats.org/officeDocument/2006/relationships/image" Target="../media/image97.jpeg"/></Relationships>
</file>

<file path=ppt/slides/_rels/slide8.xml.rels><?xml version="1.0" encoding="UTF-8" standalone="yes"?>
<Relationships xmlns="http://schemas.openxmlformats.org/package/2006/relationships"><Relationship Id="rId3" Type="http://schemas.openxmlformats.org/officeDocument/2006/relationships/hyperlink" Target="https://tubitak.gov.tr/sites/default/files/21566/teknoloji_hazirlik_seviyeleri_ve_oncelikli_teknoloji_alanlari_ar-ge_ve_yenilik_konulari.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99.png"/></Relationships>
</file>

<file path=ppt/slides/_rels/slide81.xml.rels><?xml version="1.0" encoding="UTF-8" standalone="yes"?>
<Relationships xmlns="http://schemas.openxmlformats.org/package/2006/relationships"><Relationship Id="rId3" Type="http://schemas.openxmlformats.org/officeDocument/2006/relationships/hyperlink" Target="https://eteydeb.tubitak.gov.tr/teydebanasayfa.htm"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8" Type="http://schemas.openxmlformats.org/officeDocument/2006/relationships/hyperlink" Target="mailto:1509@tubitak.gov.tr" TargetMode="External"/><Relationship Id="rId13" Type="http://schemas.openxmlformats.org/officeDocument/2006/relationships/hyperlink" Target="mailto:1602@tubitak.gov.tr" TargetMode="External"/><Relationship Id="rId18" Type="http://schemas.openxmlformats.org/officeDocument/2006/relationships/hyperlink" Target="mailto:bigg@tubitak.gov.tr" TargetMode="External"/><Relationship Id="rId3" Type="http://schemas.openxmlformats.org/officeDocument/2006/relationships/hyperlink" Target="mailto:teydeb.etap@tubitak.gov.tr" TargetMode="External"/><Relationship Id="rId21" Type="http://schemas.openxmlformats.org/officeDocument/2006/relationships/hyperlink" Target="mailto:yesilsanayi.basvuru@tubitak.gov.tr" TargetMode="External"/><Relationship Id="rId7" Type="http://schemas.openxmlformats.org/officeDocument/2006/relationships/hyperlink" Target="mailto:1507@tubitak.gov.tr" TargetMode="External"/><Relationship Id="rId12" Type="http://schemas.openxmlformats.org/officeDocument/2006/relationships/hyperlink" Target="mailto:1515@tubitak.gov.tr" TargetMode="External"/><Relationship Id="rId17" Type="http://schemas.openxmlformats.org/officeDocument/2006/relationships/hyperlink" Target="mailto:1711@tubitak.gov.tr" TargetMode="External"/><Relationship Id="rId2" Type="http://schemas.openxmlformats.org/officeDocument/2006/relationships/notesSlide" Target="../notesSlides/notesSlide75.xml"/><Relationship Id="rId16" Type="http://schemas.openxmlformats.org/officeDocument/2006/relationships/hyperlink" Target="mailto:1709@tubitak.gov.tr" TargetMode="External"/><Relationship Id="rId20" Type="http://schemas.openxmlformats.org/officeDocument/2006/relationships/hyperlink" Target="mailto:tech-investr@tubitak.gov.tr" TargetMode="External"/><Relationship Id="rId1" Type="http://schemas.openxmlformats.org/officeDocument/2006/relationships/slideLayout" Target="../slideLayouts/slideLayout6.xml"/><Relationship Id="rId6" Type="http://schemas.openxmlformats.org/officeDocument/2006/relationships/hyperlink" Target="mailto:1505@tubitak.gov.tr" TargetMode="External"/><Relationship Id="rId11" Type="http://schemas.openxmlformats.org/officeDocument/2006/relationships/hyperlink" Target="mailto:1513@tubitak.gov.tr" TargetMode="External"/><Relationship Id="rId5" Type="http://schemas.openxmlformats.org/officeDocument/2006/relationships/hyperlink" Target="mailto:1503@tubitak.gov.tr" TargetMode="External"/><Relationship Id="rId15" Type="http://schemas.openxmlformats.org/officeDocument/2006/relationships/hyperlink" Target="mailto:1707@tubitak.gov.tr" TargetMode="External"/><Relationship Id="rId10" Type="http://schemas.openxmlformats.org/officeDocument/2006/relationships/hyperlink" Target="mailto:hamle@sanayi.gov.tr" TargetMode="External"/><Relationship Id="rId19" Type="http://schemas.openxmlformats.org/officeDocument/2006/relationships/hyperlink" Target="mailto:sayem.basvuru@tubitak.gov.tr" TargetMode="External"/><Relationship Id="rId4" Type="http://schemas.openxmlformats.org/officeDocument/2006/relationships/hyperlink" Target="mailto:1501@tubitak.gov.tr" TargetMode="External"/><Relationship Id="rId9" Type="http://schemas.openxmlformats.org/officeDocument/2006/relationships/hyperlink" Target="mailto:1511@tubitak.gov.tr" TargetMode="External"/><Relationship Id="rId14" Type="http://schemas.openxmlformats.org/officeDocument/2006/relationships/hyperlink" Target="mailto:1702@tubitak.gov.tr" TargetMode="External"/><Relationship Id="rId22" Type="http://schemas.openxmlformats.org/officeDocument/2006/relationships/hyperlink" Target="mailto:yesilsanayi.mentor@tubitak.gov.tr"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abahat.yazici\Desktop\Sanayi ve Teknoloji Bakanlığı Yeni Logo Versiyon 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01613"/>
            <a:ext cx="8969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 descr="tubitak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4925" y="198438"/>
            <a:ext cx="6477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p:cNvSpPr>
            <a:spLocks noChangeArrowheads="1"/>
          </p:cNvSpPr>
          <p:nvPr/>
        </p:nvSpPr>
        <p:spPr bwMode="auto">
          <a:xfrm>
            <a:off x="355600" y="1081088"/>
            <a:ext cx="83915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tr-TR" sz="5400" dirty="0">
                <a:latin typeface="Arial" panose="020B0604020202020204" pitchFamily="34" charset="0"/>
                <a:cs typeface="Arial" panose="020B0604020202020204" pitchFamily="34" charset="0"/>
              </a:rPr>
              <a:t>TEYDEB</a:t>
            </a:r>
          </a:p>
          <a:p>
            <a:pPr algn="ctr" eaLnBrk="1" hangingPunct="1">
              <a:lnSpc>
                <a:spcPct val="50000"/>
              </a:lnSpc>
              <a:spcBef>
                <a:spcPct val="0"/>
              </a:spcBef>
              <a:buFontTx/>
              <a:buNone/>
            </a:pPr>
            <a:endParaRPr lang="en-US" altLang="tr-TR" sz="44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n-US" altLang="tr-TR" sz="4400" dirty="0" err="1">
                <a:latin typeface="Arial" panose="020B0604020202020204" pitchFamily="34" charset="0"/>
                <a:cs typeface="Arial" panose="020B0604020202020204" pitchFamily="34" charset="0"/>
              </a:rPr>
              <a:t>Teknoloji</a:t>
            </a:r>
            <a:r>
              <a:rPr lang="en-US" altLang="tr-TR" sz="4400" dirty="0">
                <a:latin typeface="Arial" panose="020B0604020202020204" pitchFamily="34" charset="0"/>
                <a:cs typeface="Arial" panose="020B0604020202020204" pitchFamily="34" charset="0"/>
              </a:rPr>
              <a:t> </a:t>
            </a:r>
            <a:r>
              <a:rPr lang="en-US" altLang="tr-TR" sz="4400" dirty="0" err="1">
                <a:latin typeface="Arial" panose="020B0604020202020204" pitchFamily="34" charset="0"/>
                <a:cs typeface="Arial" panose="020B0604020202020204" pitchFamily="34" charset="0"/>
              </a:rPr>
              <a:t>ve</a:t>
            </a:r>
            <a:r>
              <a:rPr lang="en-US" altLang="tr-TR" sz="4400" dirty="0">
                <a:latin typeface="Arial" panose="020B0604020202020204" pitchFamily="34" charset="0"/>
                <a:cs typeface="Arial" panose="020B0604020202020204" pitchFamily="34" charset="0"/>
              </a:rPr>
              <a:t> </a:t>
            </a:r>
            <a:r>
              <a:rPr lang="en-US" altLang="tr-TR" sz="4400" dirty="0" err="1">
                <a:latin typeface="Arial" panose="020B0604020202020204" pitchFamily="34" charset="0"/>
                <a:cs typeface="Arial" panose="020B0604020202020204" pitchFamily="34" charset="0"/>
              </a:rPr>
              <a:t>Yenilik</a:t>
            </a:r>
            <a:r>
              <a:rPr lang="en-US" altLang="tr-TR" sz="4400" dirty="0">
                <a:latin typeface="Arial" panose="020B0604020202020204" pitchFamily="34" charset="0"/>
                <a:cs typeface="Arial" panose="020B0604020202020204" pitchFamily="34" charset="0"/>
              </a:rPr>
              <a:t> </a:t>
            </a:r>
            <a:r>
              <a:rPr lang="en-US" altLang="tr-TR" sz="4400" dirty="0" err="1">
                <a:latin typeface="Arial" panose="020B0604020202020204" pitchFamily="34" charset="0"/>
                <a:cs typeface="Arial" panose="020B0604020202020204" pitchFamily="34" charset="0"/>
              </a:rPr>
              <a:t>Destek</a:t>
            </a:r>
            <a:r>
              <a:rPr lang="en-US" altLang="tr-TR" sz="4400" dirty="0">
                <a:latin typeface="Arial" panose="020B0604020202020204" pitchFamily="34" charset="0"/>
                <a:cs typeface="Arial" panose="020B0604020202020204" pitchFamily="34" charset="0"/>
              </a:rPr>
              <a:t> </a:t>
            </a:r>
            <a:r>
              <a:rPr lang="en-US" altLang="tr-TR" sz="4400" dirty="0" err="1">
                <a:latin typeface="Arial" panose="020B0604020202020204" pitchFamily="34" charset="0"/>
                <a:cs typeface="Arial" panose="020B0604020202020204" pitchFamily="34" charset="0"/>
              </a:rPr>
              <a:t>Programları</a:t>
            </a:r>
            <a:r>
              <a:rPr lang="en-US" altLang="tr-TR" sz="4400" dirty="0">
                <a:latin typeface="Arial" panose="020B0604020202020204" pitchFamily="34" charset="0"/>
                <a:cs typeface="Arial" panose="020B0604020202020204" pitchFamily="34" charset="0"/>
              </a:rPr>
              <a:t> </a:t>
            </a:r>
            <a:r>
              <a:rPr lang="en-US" altLang="tr-TR" sz="4400" dirty="0" err="1">
                <a:latin typeface="Arial" panose="020B0604020202020204" pitchFamily="34" charset="0"/>
                <a:cs typeface="Arial" panose="020B0604020202020204" pitchFamily="34" charset="0"/>
              </a:rPr>
              <a:t>Başkanlığı</a:t>
            </a:r>
            <a:endParaRPr lang="tr-TR" altLang="tr-TR" sz="44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endParaRPr lang="tr-TR" altLang="tr-TR" sz="40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tr-TR" altLang="tr-TR" b="1" dirty="0">
                <a:latin typeface="Arial" panose="020B0604020202020204" pitchFamily="34" charset="0"/>
                <a:cs typeface="Arial" panose="020B0604020202020204" pitchFamily="34" charset="0"/>
              </a:rPr>
              <a:t>Proje Önerisi Hazırlamada Dikkat Edilecek Hususlar</a:t>
            </a:r>
          </a:p>
          <a:p>
            <a:pPr algn="ctr" eaLnBrk="1" hangingPunct="1">
              <a:lnSpc>
                <a:spcPct val="100000"/>
              </a:lnSpc>
              <a:spcBef>
                <a:spcPct val="0"/>
              </a:spcBef>
              <a:buFontTx/>
              <a:buNone/>
            </a:pPr>
            <a:endParaRPr lang="tr-TR" altLang="tr-TR" dirty="0">
              <a:latin typeface="Arial" panose="020B0604020202020204" pitchFamily="34" charset="0"/>
              <a:cs typeface="Arial" panose="020B0604020202020204" pitchFamily="34" charset="0"/>
            </a:endParaRPr>
          </a:p>
        </p:txBody>
      </p:sp>
      <p:sp>
        <p:nvSpPr>
          <p:cNvPr id="13317" name="Dikdörtgen 2"/>
          <p:cNvSpPr>
            <a:spLocks noChangeArrowheads="1"/>
          </p:cNvSpPr>
          <p:nvPr/>
        </p:nvSpPr>
        <p:spPr bwMode="auto">
          <a:xfrm>
            <a:off x="6045200" y="5773738"/>
            <a:ext cx="609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600" b="1" dirty="0">
                <a:solidFill>
                  <a:srgbClr val="FF0000"/>
                </a:solidFill>
              </a:rPr>
              <a:t>TEYDEB süreçleri dinamik olduğu için</a:t>
            </a:r>
            <a:r>
              <a:rPr lang="tr-TR" altLang="tr-TR" sz="1600" b="1" dirty="0"/>
              <a:t> </a:t>
            </a:r>
            <a:r>
              <a:rPr lang="tr-TR" altLang="tr-TR" sz="1600" dirty="0"/>
              <a:t>bilgiler değişebilmektedir</a:t>
            </a:r>
            <a:r>
              <a:rPr lang="tr-TR" altLang="tr-TR" sz="1600" b="1" dirty="0"/>
              <a:t>. </a:t>
            </a:r>
          </a:p>
          <a:p>
            <a:pPr eaLnBrk="1" hangingPunct="1">
              <a:lnSpc>
                <a:spcPct val="100000"/>
              </a:lnSpc>
              <a:spcBef>
                <a:spcPct val="0"/>
              </a:spcBef>
              <a:buFontTx/>
              <a:buNone/>
            </a:pPr>
            <a:r>
              <a:rPr lang="tr-TR" altLang="tr-TR" sz="1600" dirty="0"/>
              <a:t>Bu bilgiler </a:t>
            </a:r>
            <a:r>
              <a:rPr lang="tr-TR" altLang="tr-TR" sz="1600" b="1" dirty="0" smtClean="0"/>
              <a:t>13.05.2024 </a:t>
            </a:r>
            <a:r>
              <a:rPr lang="tr-TR" altLang="tr-TR" sz="1600" b="1" dirty="0"/>
              <a:t>tarihi itibariyle günceldir</a:t>
            </a:r>
            <a:r>
              <a:rPr lang="tr-TR" altLang="tr-TR" sz="1600" dirty="0"/>
              <a:t>. </a:t>
            </a:r>
          </a:p>
          <a:p>
            <a:pPr eaLnBrk="1" hangingPunct="1">
              <a:lnSpc>
                <a:spcPct val="100000"/>
              </a:lnSpc>
              <a:spcBef>
                <a:spcPct val="0"/>
              </a:spcBef>
              <a:buFontTx/>
              <a:buNone/>
            </a:pPr>
            <a:r>
              <a:rPr lang="tr-TR" altLang="tr-TR" sz="1600" b="1" dirty="0">
                <a:solidFill>
                  <a:srgbClr val="00B0F0"/>
                </a:solidFill>
              </a:rPr>
              <a:t>Bizi sosyal medya hesaplarımızdan güncel hali ile takip ediniz</a:t>
            </a:r>
            <a:r>
              <a:rPr lang="tr-TR" altLang="tr-TR" sz="1600" dirty="0"/>
              <a:t>.</a:t>
            </a:r>
            <a:endParaRPr lang="tr-TR" altLang="tr-TR"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advTm="141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2"/>
          <p:cNvSpPr>
            <a:spLocks noGrp="1"/>
          </p:cNvSpPr>
          <p:nvPr>
            <p:ph idx="1"/>
          </p:nvPr>
        </p:nvSpPr>
        <p:spPr>
          <a:xfrm>
            <a:off x="1147763" y="855663"/>
            <a:ext cx="9553575" cy="4556125"/>
          </a:xfrm>
        </p:spPr>
        <p:txBody>
          <a:bodyPr/>
          <a:lstStyle/>
          <a:p>
            <a:pPr marL="909638" lvl="3" indent="-358775" algn="just" eaLnBrk="1" hangingPunct="1">
              <a:lnSpc>
                <a:spcPct val="100000"/>
              </a:lnSpc>
              <a:spcBef>
                <a:spcPts val="600"/>
              </a:spcBef>
              <a:spcAft>
                <a:spcPts val="600"/>
              </a:spcAft>
              <a:buClr>
                <a:srgbClr val="D34817"/>
              </a:buClr>
              <a:buFont typeface="Wingdings" panose="05000000000000000000" pitchFamily="2" charset="2"/>
              <a:buChar char="§"/>
            </a:pPr>
            <a:r>
              <a:rPr lang="tr-TR" altLang="tr-TR" sz="1600" smtClean="0"/>
              <a:t>Projedeki tüm Ar-Ge faaliyetleri proje başvurusundan önce kuruluş tarafından tamamlanmış olup, kuruluşun çözmesi gereken teknik/teknolojik bir problem bulunmamaktadır. </a:t>
            </a:r>
          </a:p>
          <a:p>
            <a:pPr marL="909638" lvl="3" indent="-358775" algn="just" eaLnBrk="1" hangingPunct="1">
              <a:lnSpc>
                <a:spcPct val="100000"/>
              </a:lnSpc>
              <a:spcBef>
                <a:spcPts val="600"/>
              </a:spcBef>
              <a:spcAft>
                <a:spcPts val="600"/>
              </a:spcAft>
              <a:buClr>
                <a:srgbClr val="D34817"/>
              </a:buClr>
              <a:buFont typeface="Wingdings" panose="05000000000000000000" pitchFamily="2" charset="2"/>
              <a:buChar char="§"/>
            </a:pPr>
            <a:r>
              <a:rPr lang="tr-TR" altLang="tr-TR" sz="1600" smtClean="0"/>
              <a:t>Kuruluşun Ar-Ge çalışmalarına katkısı yoktur. Projedeki Ar-Ge çalışmaları hizmet alınan kurum/kuruluş tarafından yapılacaktır.</a:t>
            </a:r>
          </a:p>
          <a:p>
            <a:pPr marL="909638" lvl="3" indent="-358775" algn="just" eaLnBrk="1" hangingPunct="1">
              <a:lnSpc>
                <a:spcPct val="100000"/>
              </a:lnSpc>
              <a:spcBef>
                <a:spcPts val="600"/>
              </a:spcBef>
              <a:spcAft>
                <a:spcPts val="600"/>
              </a:spcAft>
              <a:buClr>
                <a:srgbClr val="D34817"/>
              </a:buClr>
              <a:buFont typeface="Wingdings" panose="05000000000000000000" pitchFamily="2" charset="2"/>
              <a:buChar char="§"/>
            </a:pPr>
            <a:r>
              <a:rPr lang="tr-TR" altLang="tr-TR" sz="1600" smtClean="0"/>
              <a:t>Proje çıktısının, teknik/teknolojik/yasal/hukuki açıdan yapılabilme, kullanılabilme veya endüstriyel uygulamaya dönüşme olasılığı yoktur.</a:t>
            </a:r>
          </a:p>
          <a:p>
            <a:pPr marL="909638" lvl="3" indent="-358775" algn="just" eaLnBrk="1" hangingPunct="1">
              <a:lnSpc>
                <a:spcPct val="100000"/>
              </a:lnSpc>
              <a:spcBef>
                <a:spcPts val="600"/>
              </a:spcBef>
              <a:spcAft>
                <a:spcPts val="600"/>
              </a:spcAft>
              <a:buClr>
                <a:srgbClr val="D34817"/>
              </a:buClr>
              <a:buFont typeface="Wingdings" panose="05000000000000000000" pitchFamily="2" charset="2"/>
              <a:buChar char="§"/>
            </a:pPr>
            <a:r>
              <a:rPr lang="tr-TR" altLang="tr-TR" sz="1600" smtClean="0"/>
              <a:t>Proje üretim altyapısı oluşturmaya yönelik yatırım ağırlıklı bir projedir.</a:t>
            </a:r>
          </a:p>
          <a:p>
            <a:pPr marL="909638" lvl="3" indent="-358775" algn="just" eaLnBrk="1" hangingPunct="1">
              <a:lnSpc>
                <a:spcPct val="100000"/>
              </a:lnSpc>
              <a:spcBef>
                <a:spcPts val="600"/>
              </a:spcBef>
              <a:spcAft>
                <a:spcPts val="600"/>
              </a:spcAft>
              <a:buClr>
                <a:srgbClr val="D34817"/>
              </a:buClr>
              <a:buFont typeface="Wingdings" panose="05000000000000000000" pitchFamily="2" charset="2"/>
              <a:buChar char="§"/>
            </a:pPr>
            <a:r>
              <a:rPr lang="tr-TR" altLang="tr-TR" sz="1600" smtClean="0"/>
              <a:t>Proje başvuru tarihi itibariyle proje ekibinde, proje konusu ile ilgili en az lisans derecesine sahip firma çalışanı bir proje personeli yoktur.</a:t>
            </a:r>
          </a:p>
          <a:p>
            <a:pPr marL="1366838" lvl="4" indent="-358775" algn="just" eaLnBrk="1" hangingPunct="1">
              <a:lnSpc>
                <a:spcPct val="100000"/>
              </a:lnSpc>
              <a:spcBef>
                <a:spcPts val="600"/>
              </a:spcBef>
              <a:spcAft>
                <a:spcPts val="600"/>
              </a:spcAft>
              <a:buClr>
                <a:srgbClr val="D34817"/>
              </a:buClr>
              <a:buFont typeface="Courier New" panose="02070309020205020404" pitchFamily="49" charset="0"/>
              <a:buChar char="o"/>
            </a:pPr>
            <a:r>
              <a:rPr lang="tr-TR" altLang="tr-TR" sz="1600" smtClean="0"/>
              <a:t>  Proje konusundan farklı bir alanda lisans eğitimi olan çalışanların özgeçmişlerinde proje konusu ile deneyimlerini sunmaları durumunda deneyimlerinin yeterliliği de dikkate alınacaktır</a:t>
            </a:r>
          </a:p>
          <a:p>
            <a:pPr marL="1366838" lvl="4" indent="-358775" algn="just" eaLnBrk="1" hangingPunct="1">
              <a:lnSpc>
                <a:spcPct val="100000"/>
              </a:lnSpc>
              <a:spcBef>
                <a:spcPts val="600"/>
              </a:spcBef>
              <a:spcAft>
                <a:spcPts val="600"/>
              </a:spcAft>
              <a:buClr>
                <a:srgbClr val="D34817"/>
              </a:buClr>
              <a:buFont typeface="Courier New" panose="02070309020205020404" pitchFamily="49" charset="0"/>
              <a:buChar char="o"/>
            </a:pPr>
            <a:r>
              <a:rPr lang="tr-TR" altLang="tr-TR" sz="1600" smtClean="0"/>
              <a:t>Firmada çalışıyor olmasına rağmen mevcut proje ekibinde sunulmamış personel bulunması veya TÜBİTAK tarafından gerekli görülmesi halinde proje personellerine ilişkin revizyon açılabilir. Revizyonun TÜBİTAK’ın belirlediği tarihe kadar tamamlanması gerekir. TÜBİTAK tarafından belirlenen süreler içerisinde başvuru sahibi tarafından revizyonları tamamlanmayan proje önerileri, doğrudan ret önerisiyle GYK değerlendirmesine sunulur. Kuruluş tarafından gerekçeli olarak revizyonda süre uzatımı talep edilmesi durumu ayrıca değerlendirilerek kuruluşa değerlendirme sonucu iletilir</a:t>
            </a:r>
            <a:r>
              <a:rPr lang="tr-TR" altLang="tr-TR" sz="1600" smtClean="0">
                <a:solidFill>
                  <a:srgbClr val="FF0000"/>
                </a:solidFill>
              </a:rPr>
              <a:t> (1507 Programı çağrılarına sunulan proje başvuruları için geçerlidir)</a:t>
            </a:r>
            <a:endParaRPr lang="tr-TR" altLang="tr-TR" sz="1600" smtClean="0"/>
          </a:p>
        </p:txBody>
      </p:sp>
      <p:pic>
        <p:nvPicPr>
          <p:cNvPr id="4096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1147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van 4"/>
          <p:cNvSpPr>
            <a:spLocks noGrp="1"/>
          </p:cNvSpPr>
          <p:nvPr>
            <p:ph type="title"/>
          </p:nvPr>
        </p:nvSpPr>
        <p:spPr>
          <a:xfrm>
            <a:off x="820738" y="93663"/>
            <a:ext cx="10515600" cy="466725"/>
          </a:xfrm>
        </p:spPr>
        <p:txBody>
          <a:bodyPr rtlCol="0">
            <a:spAutoFit/>
          </a:bodyPr>
          <a:lstStyle/>
          <a:p>
            <a:pPr algn="ctr" defTabSz="697408" eaLnBrk="1" fontAlgn="auto" hangingPunct="1">
              <a:spcAft>
                <a:spcPts val="0"/>
              </a:spcAft>
              <a:defRPr/>
            </a:pPr>
            <a:r>
              <a:rPr lang="tr-TR" sz="2699" dirty="0">
                <a:solidFill>
                  <a:srgbClr val="FF0000"/>
                </a:solidFill>
                <a:latin typeface="+mn-lt"/>
                <a:ea typeface="+mn-ea"/>
                <a:cs typeface="+mn-cs"/>
              </a:rPr>
              <a:t>Çağrılı 1501/1507 Değerlendirme Sistematiği - Kritik Tespitler - 1</a:t>
            </a:r>
          </a:p>
        </p:txBody>
      </p:sp>
      <p:sp>
        <p:nvSpPr>
          <p:cNvPr id="6" name="Dikdörtgen 5"/>
          <p:cNvSpPr/>
          <p:nvPr/>
        </p:nvSpPr>
        <p:spPr>
          <a:xfrm>
            <a:off x="1651000" y="560388"/>
            <a:ext cx="883920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075" y="912813"/>
            <a:ext cx="10609263" cy="4832350"/>
          </a:xfrm>
        </p:spPr>
        <p:txBody>
          <a:bodyPr rtlCol="0">
            <a:noAutofit/>
          </a:bodyPr>
          <a:lstStyle/>
          <a:p>
            <a:pPr marL="909828" lvl="3" indent="-342900" algn="just" defTabSz="697408" eaLnBrk="1" fontAlgn="auto" hangingPunct="1">
              <a:lnSpc>
                <a:spcPct val="110000"/>
              </a:lnSpc>
              <a:spcBef>
                <a:spcPts val="200"/>
              </a:spcBef>
              <a:spcAft>
                <a:spcPts val="400"/>
              </a:spcAft>
              <a:buClr>
                <a:srgbClr val="D34817"/>
              </a:buClr>
              <a:buFont typeface="Wingdings" panose="05000000000000000000" pitchFamily="2" charset="2"/>
              <a:buChar char="§"/>
              <a:defRPr/>
            </a:pPr>
            <a:r>
              <a:rPr lang="tr-TR" sz="2000" dirty="0"/>
              <a:t>Proje önerisi daha önce TÜBİTAK Destek Programlarına sunulmuş ve reddedilmiştir. Daha önce sunulmuş projenin ret gerekçelerine yönelik değişiklik yapılmamıştır. </a:t>
            </a:r>
          </a:p>
          <a:p>
            <a:pPr marL="909828" lvl="3" indent="-342900" algn="just" defTabSz="697408" eaLnBrk="1" fontAlgn="auto" hangingPunct="1">
              <a:lnSpc>
                <a:spcPct val="110000"/>
              </a:lnSpc>
              <a:spcBef>
                <a:spcPts val="200"/>
              </a:spcBef>
              <a:spcAft>
                <a:spcPts val="400"/>
              </a:spcAft>
              <a:buClr>
                <a:srgbClr val="D34817"/>
              </a:buClr>
              <a:buFont typeface="Wingdings" panose="05000000000000000000" pitchFamily="2" charset="2"/>
              <a:buChar char="§"/>
              <a:defRPr/>
            </a:pPr>
            <a:r>
              <a:rPr lang="tr-TR" sz="2000" dirty="0"/>
              <a:t>Proje önerisinde sunulan bilgiler projenin değerlendirilebilmesi için yetersizdir, kısıtlı düzeyde bilgi sunulmuştur. </a:t>
            </a:r>
          </a:p>
          <a:p>
            <a:pPr marL="909828" lvl="3" indent="-342900" algn="just" defTabSz="697408" eaLnBrk="1" fontAlgn="auto" hangingPunct="1">
              <a:lnSpc>
                <a:spcPct val="110000"/>
              </a:lnSpc>
              <a:spcBef>
                <a:spcPts val="200"/>
              </a:spcBef>
              <a:spcAft>
                <a:spcPts val="400"/>
              </a:spcAft>
              <a:buClr>
                <a:srgbClr val="D34817"/>
              </a:buClr>
              <a:buFont typeface="Wingdings" panose="05000000000000000000" pitchFamily="2" charset="2"/>
              <a:buChar char="§"/>
              <a:defRPr/>
            </a:pPr>
            <a:r>
              <a:rPr lang="tr-TR" sz="2000" dirty="0"/>
              <a:t>Projede gerçekleştirilecek Ar-Ge faaliyetleri ile sunulan gider kalemleri nitelik ve nicelik olarak uyumlu değildir, gerçekçi bir bütçe planlaması yapılmamıştır. Bütçe kalemlerinin büyük çoğunluğu Ar-Ge çalışmalarına katkısı olmayan gereksiz ve fazla taleplerden oluşmaktadır. </a:t>
            </a:r>
          </a:p>
          <a:p>
            <a:pPr marL="909828" lvl="3" indent="-342900" algn="just" defTabSz="697408" eaLnBrk="1" fontAlgn="auto" hangingPunct="1">
              <a:lnSpc>
                <a:spcPct val="110000"/>
              </a:lnSpc>
              <a:spcBef>
                <a:spcPts val="200"/>
              </a:spcBef>
              <a:spcAft>
                <a:spcPts val="400"/>
              </a:spcAft>
              <a:buClr>
                <a:srgbClr val="D34817"/>
              </a:buClr>
              <a:buFont typeface="Wingdings" panose="05000000000000000000" pitchFamily="2" charset="2"/>
              <a:buChar char="§"/>
              <a:defRPr/>
            </a:pPr>
            <a:r>
              <a:rPr lang="tr-TR" sz="2000" dirty="0"/>
              <a:t>Proje destek kapsamına alınan bütçe proje önerilen bütçesinin </a:t>
            </a:r>
          </a:p>
          <a:p>
            <a:pPr marL="1367028" lvl="4" indent="-342900" algn="just" defTabSz="697408" eaLnBrk="1" fontAlgn="auto" hangingPunct="1">
              <a:lnSpc>
                <a:spcPct val="110000"/>
              </a:lnSpc>
              <a:spcBef>
                <a:spcPts val="200"/>
              </a:spcBef>
              <a:spcAft>
                <a:spcPts val="400"/>
              </a:spcAft>
              <a:buClr>
                <a:srgbClr val="D34817"/>
              </a:buClr>
              <a:buFont typeface="Wingdings" panose="05000000000000000000" pitchFamily="2" charset="2"/>
              <a:buChar char="§"/>
              <a:defRPr/>
            </a:pPr>
            <a:r>
              <a:rPr lang="tr-TR" sz="2000" dirty="0"/>
              <a:t>1507 programı için %50 den az olması</a:t>
            </a:r>
          </a:p>
          <a:p>
            <a:pPr marL="1367028" lvl="4" indent="-342900" algn="just" defTabSz="697408" eaLnBrk="1" fontAlgn="auto" hangingPunct="1">
              <a:lnSpc>
                <a:spcPct val="110000"/>
              </a:lnSpc>
              <a:spcBef>
                <a:spcPts val="200"/>
              </a:spcBef>
              <a:spcAft>
                <a:spcPts val="400"/>
              </a:spcAft>
              <a:buClr>
                <a:srgbClr val="D34817"/>
              </a:buClr>
              <a:buFont typeface="Wingdings" panose="05000000000000000000" pitchFamily="2" charset="2"/>
              <a:buChar char="§"/>
              <a:defRPr/>
            </a:pPr>
            <a:r>
              <a:rPr lang="tr-TR" sz="2000" dirty="0"/>
              <a:t>1501 programı için %45 den az olması</a:t>
            </a:r>
          </a:p>
          <a:p>
            <a:pPr marL="566928" lvl="3" indent="0" algn="just" defTabSz="697408" eaLnBrk="1" fontAlgn="auto" hangingPunct="1">
              <a:lnSpc>
                <a:spcPct val="110000"/>
              </a:lnSpc>
              <a:spcBef>
                <a:spcPts val="200"/>
              </a:spcBef>
              <a:spcAft>
                <a:spcPts val="400"/>
              </a:spcAft>
              <a:buClr>
                <a:srgbClr val="D34817"/>
              </a:buClr>
              <a:buFont typeface="Arial" panose="020B0604020202020204" pitchFamily="34" charset="0"/>
              <a:buNone/>
              <a:defRPr/>
            </a:pPr>
            <a:r>
              <a:rPr lang="tr-TR" sz="2000" dirty="0"/>
              <a:t>durumlarında projeler aşırı yüksek bütçe nedeni ile kritik tespitle reddedilmektedir.</a:t>
            </a:r>
          </a:p>
          <a:p>
            <a:pPr marL="174352" indent="-174352" defTabSz="697408" eaLnBrk="1" fontAlgn="auto" hangingPunct="1">
              <a:spcAft>
                <a:spcPts val="0"/>
              </a:spcAft>
              <a:defRPr/>
            </a:pPr>
            <a:endParaRPr lang="en-US" sz="3600" dirty="0"/>
          </a:p>
        </p:txBody>
      </p:sp>
      <p:sp>
        <p:nvSpPr>
          <p:cNvPr id="4" name="Unvan 4"/>
          <p:cNvSpPr>
            <a:spLocks noGrp="1"/>
          </p:cNvSpPr>
          <p:nvPr>
            <p:ph type="title"/>
          </p:nvPr>
        </p:nvSpPr>
        <p:spPr>
          <a:xfrm>
            <a:off x="820738" y="93663"/>
            <a:ext cx="10515600" cy="466725"/>
          </a:xfrm>
        </p:spPr>
        <p:txBody>
          <a:bodyPr rtlCol="0">
            <a:spAutoFit/>
          </a:bodyPr>
          <a:lstStyle/>
          <a:p>
            <a:pPr algn="ctr" defTabSz="697408" eaLnBrk="1" fontAlgn="auto" hangingPunct="1">
              <a:spcAft>
                <a:spcPts val="0"/>
              </a:spcAft>
              <a:defRPr/>
            </a:pPr>
            <a:r>
              <a:rPr lang="tr-TR" sz="2699" dirty="0">
                <a:solidFill>
                  <a:srgbClr val="FF0000"/>
                </a:solidFill>
                <a:latin typeface="+mn-lt"/>
                <a:ea typeface="+mn-ea"/>
                <a:cs typeface="+mn-cs"/>
              </a:rPr>
              <a:t>Çağrılı 1501/1507 Değerlendirme Sistematiği - Kritik Tespitler - 2</a:t>
            </a:r>
          </a:p>
        </p:txBody>
      </p:sp>
      <p:sp>
        <p:nvSpPr>
          <p:cNvPr id="5" name="Dikdörtgen 4"/>
          <p:cNvSpPr/>
          <p:nvPr/>
        </p:nvSpPr>
        <p:spPr>
          <a:xfrm>
            <a:off x="1651000" y="560388"/>
            <a:ext cx="883920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İçerik Yer Tutucusu 2"/>
          <p:cNvSpPr>
            <a:spLocks noGrp="1"/>
          </p:cNvSpPr>
          <p:nvPr>
            <p:ph idx="1"/>
          </p:nvPr>
        </p:nvSpPr>
        <p:spPr>
          <a:xfrm>
            <a:off x="447675" y="1763713"/>
            <a:ext cx="11104563" cy="2344737"/>
          </a:xfrm>
        </p:spPr>
        <p:txBody>
          <a:bodyPr/>
          <a:lstStyle/>
          <a:p>
            <a:pPr marL="200025" lvl="1" indent="0" algn="just" eaLnBrk="1" hangingPunct="1">
              <a:spcBef>
                <a:spcPts val="200"/>
              </a:spcBef>
              <a:spcAft>
                <a:spcPts val="400"/>
              </a:spcAft>
              <a:buClr>
                <a:srgbClr val="D34817"/>
              </a:buClr>
              <a:buFont typeface="Arial" panose="020B0604020202020204" pitchFamily="34" charset="0"/>
              <a:buNone/>
            </a:pPr>
            <a:r>
              <a:rPr lang="tr-TR" altLang="tr-TR" sz="2200" b="1" dirty="0" smtClean="0">
                <a:solidFill>
                  <a:srgbClr val="404040"/>
                </a:solidFill>
              </a:rPr>
              <a:t>Kabul Eşik Değeri: </a:t>
            </a:r>
            <a:r>
              <a:rPr lang="tr-TR" altLang="tr-TR" sz="2200" dirty="0" smtClean="0">
                <a:solidFill>
                  <a:srgbClr val="404040"/>
                </a:solidFill>
              </a:rPr>
              <a:t>Bu puan ve üzerindeki projeler desteklenebilir projelerdir. ( Genellikle: 1501= 70, 1507= 65) </a:t>
            </a:r>
          </a:p>
          <a:p>
            <a:pPr marL="200025" lvl="1" indent="0" algn="just" eaLnBrk="1" hangingPunct="1">
              <a:spcBef>
                <a:spcPts val="200"/>
              </a:spcBef>
              <a:spcAft>
                <a:spcPts val="400"/>
              </a:spcAft>
              <a:buClr>
                <a:srgbClr val="D34817"/>
              </a:buClr>
              <a:buFont typeface="Arial" panose="020B0604020202020204" pitchFamily="34" charset="0"/>
              <a:buNone/>
            </a:pPr>
            <a:endParaRPr lang="tr-TR" altLang="tr-TR" sz="2200" dirty="0" smtClean="0">
              <a:solidFill>
                <a:srgbClr val="404040"/>
              </a:solidFill>
            </a:endParaRPr>
          </a:p>
          <a:p>
            <a:pPr marL="200025" lvl="1" indent="0" algn="just" eaLnBrk="1" hangingPunct="1">
              <a:spcBef>
                <a:spcPts val="200"/>
              </a:spcBef>
              <a:spcAft>
                <a:spcPts val="400"/>
              </a:spcAft>
              <a:buClr>
                <a:srgbClr val="D34817"/>
              </a:buClr>
              <a:buFont typeface="Arial" panose="020B0604020202020204" pitchFamily="34" charset="0"/>
              <a:buNone/>
            </a:pPr>
            <a:r>
              <a:rPr lang="tr-TR" altLang="tr-TR" sz="2200" b="1" dirty="0" smtClean="0">
                <a:solidFill>
                  <a:srgbClr val="404040"/>
                </a:solidFill>
              </a:rPr>
              <a:t>Bütçe Eşik Değeri: </a:t>
            </a:r>
            <a:r>
              <a:rPr lang="tr-TR" altLang="tr-TR" sz="2200" dirty="0" smtClean="0">
                <a:solidFill>
                  <a:srgbClr val="404040"/>
                </a:solidFill>
              </a:rPr>
              <a:t>Çağrıya ayrılan bütçenin, KABUL eşik değerini geçen projeler için yetersiz kalması durumunda, bütçe imkanları çerçevesinde yeni bir eşik değer belirlenir. Bu yeni değerin  üzerindeki projeler desteklenir.</a:t>
            </a:r>
          </a:p>
        </p:txBody>
      </p:sp>
      <p:sp>
        <p:nvSpPr>
          <p:cNvPr id="44035" name="Dikdörtgen 10"/>
          <p:cNvSpPr>
            <a:spLocks noChangeArrowheads="1"/>
          </p:cNvSpPr>
          <p:nvPr/>
        </p:nvSpPr>
        <p:spPr bwMode="auto">
          <a:xfrm>
            <a:off x="0" y="53975"/>
            <a:ext cx="1219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altLang="tr-TR" sz="3000">
                <a:solidFill>
                  <a:srgbClr val="E20613"/>
                </a:solidFill>
                <a:latin typeface="Arial" panose="020B0604020202020204" pitchFamily="34" charset="0"/>
                <a:cs typeface="Arial" panose="020B0604020202020204" pitchFamily="34" charset="0"/>
              </a:rPr>
              <a:t>Kabul Eşik Değeri &amp; Bütçe Eşik Değeri</a:t>
            </a:r>
          </a:p>
        </p:txBody>
      </p:sp>
      <p:pic>
        <p:nvPicPr>
          <p:cNvPr id="44036" name="Picture 4" descr="Yiğiter Yelkovan | Computer Engineer &amp; Sprinter: Sırıkla Atlama'da Yeni Bir  Çağ - Renaud Ravilleni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238" y="3786188"/>
            <a:ext cx="39052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4391025" y="563563"/>
            <a:ext cx="338772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198438" y="4873625"/>
            <a:ext cx="11755437" cy="22510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tr-TR" sz="4000" dirty="0" smtClean="0">
                <a:solidFill>
                  <a:srgbClr val="E20613"/>
                </a:solidFill>
                <a:latin typeface="Arial" panose="020B0604020202020204" pitchFamily="34" charset="0"/>
                <a:ea typeface="+mn-ea"/>
                <a:cs typeface="Arial" panose="020B0604020202020204" pitchFamily="34" charset="0"/>
              </a:rPr>
              <a:t>AR-GE </a:t>
            </a:r>
            <a:r>
              <a:rPr lang="tr-TR" sz="4000" dirty="0">
                <a:solidFill>
                  <a:srgbClr val="E20613"/>
                </a:solidFill>
                <a:latin typeface="Arial" panose="020B0604020202020204" pitchFamily="34" charset="0"/>
                <a:ea typeface="+mn-ea"/>
                <a:cs typeface="Arial" panose="020B0604020202020204" pitchFamily="34" charset="0"/>
              </a:rPr>
              <a:t>ve </a:t>
            </a:r>
            <a:r>
              <a:rPr lang="tr-TR" sz="4000" dirty="0" smtClean="0">
                <a:solidFill>
                  <a:srgbClr val="E20613"/>
                </a:solidFill>
                <a:latin typeface="Arial" panose="020B0604020202020204" pitchFamily="34" charset="0"/>
                <a:ea typeface="+mn-ea"/>
                <a:cs typeface="Arial" panose="020B0604020202020204" pitchFamily="34" charset="0"/>
              </a:rPr>
              <a:t>YENİLİK</a:t>
            </a:r>
            <a:endParaRPr lang="tr-TR" sz="4000" dirty="0">
              <a:solidFill>
                <a:srgbClr val="E20613"/>
              </a:solidFill>
              <a:latin typeface="Arial" panose="020B0604020202020204" pitchFamily="34" charset="0"/>
              <a:ea typeface="+mn-ea"/>
              <a:cs typeface="Arial" panose="020B0604020202020204" pitchFamily="34" charset="0"/>
            </a:endParaRPr>
          </a:p>
          <a:p>
            <a:pPr algn="ctr" fontAlgn="auto">
              <a:lnSpc>
                <a:spcPct val="100000"/>
              </a:lnSpc>
              <a:spcAft>
                <a:spcPts val="0"/>
              </a:spcAft>
              <a:defRPr/>
            </a:pPr>
            <a:endParaRPr lang="tr-TR" sz="4000" dirty="0">
              <a:solidFill>
                <a:srgbClr val="E20613"/>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idx="4294967295"/>
          </p:nvPr>
        </p:nvSpPr>
        <p:spPr>
          <a:xfrm>
            <a:off x="960438" y="917575"/>
            <a:ext cx="10415587" cy="3275013"/>
          </a:xfrm>
        </p:spPr>
        <p:txBody>
          <a:bodyPr rtlCol="0">
            <a:noAutofit/>
          </a:bodyPr>
          <a:lstStyle/>
          <a:p>
            <a:pPr algn="just" eaLnBrk="1" fontAlgn="auto" hangingPunct="1">
              <a:spcAft>
                <a:spcPts val="0"/>
              </a:spcAft>
              <a:defRPr/>
            </a:pPr>
            <a:r>
              <a:rPr lang="tr-TR" sz="2300" dirty="0"/>
              <a:t>Ar-Ge, bilimsel ve teknik bilgi birikimini artırmak amacıyla, sistematik bir temelde yürütülen yenilikçi faaliyetler ve oluşan bilgi birikiminin yeni uygulamalarda (ürün, süreç) kullanımıdır.</a:t>
            </a:r>
          </a:p>
          <a:p>
            <a:pPr algn="just" eaLnBrk="1" fontAlgn="auto" hangingPunct="1">
              <a:spcAft>
                <a:spcPts val="0"/>
              </a:spcAft>
              <a:defRPr/>
            </a:pPr>
            <a:r>
              <a:rPr lang="tr-TR" sz="2300" dirty="0"/>
              <a:t>Yenilik, bir fikri, geliştirilmiş, iyileştirilmiş ya da yeni ve satılabilir bir ürüne veya sürece dönüştürmeye yönelik bir dizi bilimsel, teknolojik, mali ve ticari faaliyeti ifade eder.</a:t>
            </a:r>
            <a:endParaRPr lang="tr-TR" altLang="tr-TR" sz="2300" dirty="0"/>
          </a:p>
          <a:p>
            <a:pPr lvl="1" algn="just" eaLnBrk="1" fontAlgn="auto" hangingPunct="1">
              <a:lnSpc>
                <a:spcPct val="120000"/>
              </a:lnSpc>
              <a:spcAft>
                <a:spcPts val="0"/>
              </a:spcAft>
              <a:buSzPct val="125000"/>
              <a:buFontTx/>
              <a:buNone/>
              <a:defRPr/>
            </a:pPr>
            <a:endParaRPr lang="tr-TR" altLang="tr-TR" sz="2300" dirty="0">
              <a:solidFill>
                <a:srgbClr val="F00000"/>
              </a:solidFill>
            </a:endParaRPr>
          </a:p>
          <a:p>
            <a:pPr marL="0" indent="0" algn="just" eaLnBrk="1" fontAlgn="auto" hangingPunct="1">
              <a:lnSpc>
                <a:spcPct val="120000"/>
              </a:lnSpc>
              <a:spcAft>
                <a:spcPts val="0"/>
              </a:spcAft>
              <a:buSzPct val="150000"/>
              <a:buFontTx/>
              <a:buNone/>
              <a:defRPr/>
            </a:pPr>
            <a:r>
              <a:rPr lang="tr-TR" altLang="tr-TR" sz="2300" dirty="0"/>
              <a:t>	</a:t>
            </a:r>
          </a:p>
        </p:txBody>
      </p:sp>
      <p:sp>
        <p:nvSpPr>
          <p:cNvPr id="48131" name="Dikdörtgen 6"/>
          <p:cNvSpPr>
            <a:spLocks noChangeArrowheads="1"/>
          </p:cNvSpPr>
          <p:nvPr/>
        </p:nvSpPr>
        <p:spPr bwMode="auto">
          <a:xfrm>
            <a:off x="4381500" y="212725"/>
            <a:ext cx="3467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Ar-Ge ve Yenilik</a:t>
            </a:r>
          </a:p>
        </p:txBody>
      </p:sp>
      <p:sp>
        <p:nvSpPr>
          <p:cNvPr id="8" name="Dikdörtgen 7"/>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pic>
        <p:nvPicPr>
          <p:cNvPr id="48133"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3317875"/>
            <a:ext cx="9617075"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8831263" y="6237288"/>
            <a:ext cx="2743200" cy="365125"/>
          </a:xfrm>
        </p:spPr>
        <p:txBody>
          <a:bodyPr/>
          <a:lstStyle/>
          <a:p>
            <a:pPr defTabSz="930157">
              <a:defRPr/>
            </a:pPr>
            <a:fld id="{CC21BD59-4810-4BF1-A15E-EA49D20FFAAB}" type="slidenum">
              <a:rPr lang="tr-TR">
                <a:solidFill>
                  <a:schemeClr val="tx1">
                    <a:tint val="75000"/>
                  </a:schemeClr>
                </a:solidFill>
              </a:rPr>
              <a:pPr defTabSz="930157">
                <a:defRPr/>
              </a:pPr>
              <a:t>15</a:t>
            </a:fld>
            <a:endParaRPr lang="tr-TR" dirty="0">
              <a:solidFill>
                <a:schemeClr val="tx1">
                  <a:tint val="75000"/>
                </a:schemeClr>
              </a:solidFill>
            </a:endParaRPr>
          </a:p>
        </p:txBody>
      </p:sp>
      <p:sp>
        <p:nvSpPr>
          <p:cNvPr id="50179" name="Rectangle 10"/>
          <p:cNvSpPr>
            <a:spLocks noChangeArrowheads="1"/>
          </p:cNvSpPr>
          <p:nvPr/>
        </p:nvSpPr>
        <p:spPr bwMode="auto">
          <a:xfrm flipV="1">
            <a:off x="1296988" y="2046288"/>
            <a:ext cx="151923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001" tIns="46500" rIns="93001" bIns="46500" anchor="ctr">
            <a:spAutoFit/>
          </a:bodyPr>
          <a:lstStyle>
            <a:lvl1pPr defTabSz="9286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286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286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286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286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altLang="tr-TR" sz="1800">
              <a:solidFill>
                <a:srgbClr val="000000"/>
              </a:solidFill>
            </a:endParaRPr>
          </a:p>
        </p:txBody>
      </p:sp>
      <p:sp>
        <p:nvSpPr>
          <p:cNvPr id="50180" name="TextBox 2"/>
          <p:cNvSpPr txBox="1">
            <a:spLocks noChangeArrowheads="1"/>
          </p:cNvSpPr>
          <p:nvPr/>
        </p:nvSpPr>
        <p:spPr bwMode="auto">
          <a:xfrm>
            <a:off x="1588" y="0"/>
            <a:ext cx="12188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01" tIns="46500" rIns="93001" bIns="46500">
            <a:spAutoFit/>
          </a:bodyPr>
          <a:lstStyle>
            <a:lvl1pPr defTabSz="9286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286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286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286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286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a:solidFill>
                  <a:srgbClr val="FF0000"/>
                </a:solidFill>
              </a:rPr>
              <a:t>Ar-Ge Kapsamı</a:t>
            </a:r>
            <a:endParaRPr lang="tr-TR" altLang="tr-TR" sz="3600">
              <a:solidFill>
                <a:srgbClr val="FF0000"/>
              </a:solidFill>
              <a:latin typeface="Futura Lt BT"/>
            </a:endParaRPr>
          </a:p>
        </p:txBody>
      </p:sp>
      <p:sp>
        <p:nvSpPr>
          <p:cNvPr id="7" name="Dikdörtgen 6"/>
          <p:cNvSpPr/>
          <p:nvPr/>
        </p:nvSpPr>
        <p:spPr>
          <a:xfrm>
            <a:off x="4392613" y="563563"/>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pic>
        <p:nvPicPr>
          <p:cNvPr id="50182"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2325" y="663575"/>
            <a:ext cx="7966075"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idx="4294967295"/>
          </p:nvPr>
        </p:nvSpPr>
        <p:spPr>
          <a:xfrm>
            <a:off x="242888" y="1019175"/>
            <a:ext cx="8113712" cy="1982788"/>
          </a:xfrm>
        </p:spPr>
        <p:txBody>
          <a:bodyPr rtlCol="0">
            <a:noAutofit/>
          </a:bodyPr>
          <a:lstStyle/>
          <a:p>
            <a:pPr algn="just" eaLnBrk="1" fontAlgn="auto" hangingPunct="1">
              <a:spcAft>
                <a:spcPts val="0"/>
              </a:spcAft>
              <a:defRPr/>
            </a:pPr>
            <a:r>
              <a:rPr lang="tr-TR" dirty="0"/>
              <a:t>Ürün yeniliği, kısaca, teknolojik açıdan tamamen yeni bir ürünü ya da malzemesi, bileşenleri veya işlevleri açısından önceki kuşağına göre teknolojik farklar  içeren bir ürünü tanımlar.</a:t>
            </a:r>
          </a:p>
          <a:p>
            <a:pPr algn="just" eaLnBrk="1" fontAlgn="auto" hangingPunct="1">
              <a:spcAft>
                <a:spcPts val="0"/>
              </a:spcAft>
              <a:defRPr/>
            </a:pPr>
            <a:endParaRPr lang="tr-TR" dirty="0"/>
          </a:p>
          <a:p>
            <a:pPr algn="just" eaLnBrk="1" fontAlgn="auto" hangingPunct="1">
              <a:spcAft>
                <a:spcPts val="0"/>
              </a:spcAft>
              <a:defRPr/>
            </a:pPr>
            <a:r>
              <a:rPr lang="tr-TR" dirty="0"/>
              <a:t>Süreç yeniliği (üretim yöntemlerinde yenilik) ise geleneksel üretim tesislerinde üretilemeyen, yeni ya da geliştirilmiş ürünlerin üretilmesinde veya halen üretilmekte olan ürünlerin yeni tekniklerle üretilmesinde kullanılan yöntemi ifade eder.</a:t>
            </a:r>
            <a:endParaRPr lang="tr-TR" altLang="tr-TR" dirty="0">
              <a:solidFill>
                <a:srgbClr val="F00000"/>
              </a:solidFill>
            </a:endParaRPr>
          </a:p>
          <a:p>
            <a:pPr lvl="1" algn="just" eaLnBrk="1" fontAlgn="auto" hangingPunct="1">
              <a:lnSpc>
                <a:spcPct val="120000"/>
              </a:lnSpc>
              <a:spcAft>
                <a:spcPts val="0"/>
              </a:spcAft>
              <a:buSzPct val="125000"/>
              <a:buFontTx/>
              <a:buNone/>
              <a:defRPr/>
            </a:pPr>
            <a:endParaRPr lang="tr-TR" altLang="tr-TR" dirty="0">
              <a:solidFill>
                <a:srgbClr val="F00000"/>
              </a:solidFill>
            </a:endParaRPr>
          </a:p>
          <a:p>
            <a:pPr marL="0" indent="0" algn="just" eaLnBrk="1" fontAlgn="auto" hangingPunct="1">
              <a:lnSpc>
                <a:spcPct val="120000"/>
              </a:lnSpc>
              <a:spcAft>
                <a:spcPts val="0"/>
              </a:spcAft>
              <a:buSzPct val="150000"/>
              <a:buFontTx/>
              <a:buNone/>
              <a:defRPr/>
            </a:pPr>
            <a:r>
              <a:rPr lang="tr-TR" altLang="tr-TR" dirty="0"/>
              <a:t>	</a:t>
            </a:r>
          </a:p>
        </p:txBody>
      </p:sp>
      <p:pic>
        <p:nvPicPr>
          <p:cNvPr id="5222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0625" y="1147763"/>
            <a:ext cx="2938463"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2"/>
          <p:cNvSpPr txBox="1">
            <a:spLocks noChangeArrowheads="1"/>
          </p:cNvSpPr>
          <p:nvPr/>
        </p:nvSpPr>
        <p:spPr bwMode="auto">
          <a:xfrm>
            <a:off x="52388" y="115888"/>
            <a:ext cx="121872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01" tIns="46500" rIns="93001" bIns="46500">
            <a:spAutoFit/>
          </a:bodyPr>
          <a:lstStyle>
            <a:lvl1pPr defTabSz="9286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286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286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286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286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286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a:solidFill>
                  <a:srgbClr val="FF0000"/>
                </a:solidFill>
              </a:rPr>
              <a:t>Yenilik Kapsamı</a:t>
            </a:r>
            <a:endParaRPr lang="tr-TR" altLang="tr-TR" sz="3600">
              <a:solidFill>
                <a:srgbClr val="FF0000"/>
              </a:solidFill>
              <a:latin typeface="Futura Lt BT"/>
            </a:endParaRPr>
          </a:p>
        </p:txBody>
      </p:sp>
      <p:sp>
        <p:nvSpPr>
          <p:cNvPr id="5" name="Dikdörtgen 4"/>
          <p:cNvSpPr/>
          <p:nvPr/>
        </p:nvSpPr>
        <p:spPr>
          <a:xfrm>
            <a:off x="4392613" y="730250"/>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1008063" y="1557338"/>
            <a:ext cx="10848975" cy="3184525"/>
          </a:xfrm>
        </p:spPr>
        <p:txBody>
          <a:bodyPr/>
          <a:lstStyle/>
          <a:p>
            <a:pPr marL="0" indent="0" eaLnBrk="1" hangingPunct="1">
              <a:lnSpc>
                <a:spcPct val="120000"/>
              </a:lnSpc>
              <a:buClr>
                <a:schemeClr val="tx1"/>
              </a:buClr>
              <a:buFont typeface="Arial" panose="020B0604020202020204" pitchFamily="34" charset="0"/>
              <a:buNone/>
            </a:pPr>
            <a:r>
              <a:rPr lang="tr-TR" altLang="tr-TR" smtClean="0"/>
              <a:t>Firmada mevcut bir ürünün yeni modellerinin geliştirilmesi</a:t>
            </a:r>
          </a:p>
          <a:p>
            <a:pPr marL="0" indent="0" eaLnBrk="1" hangingPunct="1">
              <a:lnSpc>
                <a:spcPct val="120000"/>
              </a:lnSpc>
              <a:buClr>
                <a:schemeClr val="tx1"/>
              </a:buClr>
              <a:buFont typeface="Arial" panose="020B0604020202020204" pitchFamily="34" charset="0"/>
              <a:buNone/>
            </a:pPr>
            <a:r>
              <a:rPr lang="tr-TR" altLang="tr-TR" smtClean="0"/>
              <a:t>Firma için yeni bir ürün geliştirilmesi</a:t>
            </a:r>
          </a:p>
          <a:p>
            <a:pPr marL="0" indent="0" eaLnBrk="1" hangingPunct="1">
              <a:lnSpc>
                <a:spcPct val="120000"/>
              </a:lnSpc>
              <a:buClr>
                <a:schemeClr val="tx1"/>
              </a:buClr>
              <a:buFont typeface="Arial" panose="020B0604020202020204" pitchFamily="34" charset="0"/>
              <a:buNone/>
            </a:pPr>
            <a:r>
              <a:rPr lang="tr-TR" altLang="tr-TR" smtClean="0"/>
              <a:t>Firma için yeni bir ürün platformu geliştirilmesi</a:t>
            </a:r>
          </a:p>
          <a:p>
            <a:pPr marL="0" indent="0" eaLnBrk="1" hangingPunct="1">
              <a:lnSpc>
                <a:spcPct val="120000"/>
              </a:lnSpc>
              <a:buClr>
                <a:schemeClr val="tx1"/>
              </a:buClr>
              <a:buFont typeface="Arial" panose="020B0604020202020204" pitchFamily="34" charset="0"/>
              <a:buNone/>
            </a:pPr>
            <a:r>
              <a:rPr lang="tr-TR" altLang="tr-TR" smtClean="0"/>
              <a:t>Ülke için yeni bir ürün geliştirilmesi</a:t>
            </a:r>
          </a:p>
          <a:p>
            <a:pPr marL="0" indent="0" eaLnBrk="1" hangingPunct="1">
              <a:lnSpc>
                <a:spcPct val="120000"/>
              </a:lnSpc>
              <a:buClr>
                <a:schemeClr val="tx1"/>
              </a:buClr>
              <a:buFont typeface="Arial" panose="020B0604020202020204" pitchFamily="34" charset="0"/>
              <a:buNone/>
            </a:pPr>
            <a:r>
              <a:rPr lang="tr-TR" altLang="tr-TR" smtClean="0"/>
              <a:t>Dünya için yeni bir ürün geliştirilmesi</a:t>
            </a:r>
            <a:endParaRPr lang="en-US" altLang="tr-TR" smtClean="0"/>
          </a:p>
        </p:txBody>
      </p:sp>
      <p:sp>
        <p:nvSpPr>
          <p:cNvPr id="54275" name="Dikdörtgen 4"/>
          <p:cNvSpPr>
            <a:spLocks noChangeArrowheads="1"/>
          </p:cNvSpPr>
          <p:nvPr/>
        </p:nvSpPr>
        <p:spPr bwMode="auto">
          <a:xfrm>
            <a:off x="3124200" y="212725"/>
            <a:ext cx="598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Ürün Yeniliği Sınıflandırması</a:t>
            </a:r>
          </a:p>
        </p:txBody>
      </p:sp>
      <p:sp>
        <p:nvSpPr>
          <p:cNvPr id="6" name="Dikdörtgen 5"/>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pic>
        <p:nvPicPr>
          <p:cNvPr id="54277"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3568700"/>
            <a:ext cx="469265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Resim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363" y="1641475"/>
            <a:ext cx="627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Resim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650" y="2257425"/>
            <a:ext cx="6270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Resim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650" y="2917825"/>
            <a:ext cx="627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Resim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775" y="3540125"/>
            <a:ext cx="6588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Resim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650" y="4183063"/>
            <a:ext cx="6556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1008063" y="1235075"/>
            <a:ext cx="10896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20000"/>
              </a:lnSpc>
              <a:spcBef>
                <a:spcPct val="20000"/>
              </a:spcBef>
              <a:buFontTx/>
              <a:buNone/>
            </a:pPr>
            <a:r>
              <a:rPr lang="tr-TR" altLang="tr-TR" sz="2400">
                <a:solidFill>
                  <a:srgbClr val="000000"/>
                </a:solidFill>
                <a:latin typeface="Arial" panose="020B0604020202020204" pitchFamily="34" charset="0"/>
              </a:rPr>
              <a:t>Maliyet düşürücü ve standart yükseltici yeni tekniklerin geliştirilmesi</a:t>
            </a:r>
          </a:p>
          <a:p>
            <a:pPr eaLnBrk="1" hangingPunct="1">
              <a:lnSpc>
                <a:spcPct val="120000"/>
              </a:lnSpc>
              <a:spcBef>
                <a:spcPct val="20000"/>
              </a:spcBef>
              <a:buFontTx/>
              <a:buNone/>
            </a:pPr>
            <a:endParaRPr lang="tr-TR" altLang="tr-TR" sz="2400">
              <a:solidFill>
                <a:srgbClr val="000000"/>
              </a:solidFill>
              <a:latin typeface="Arial" panose="020B0604020202020204" pitchFamily="34" charset="0"/>
            </a:endParaRPr>
          </a:p>
          <a:p>
            <a:pPr eaLnBrk="1" hangingPunct="1">
              <a:lnSpc>
                <a:spcPct val="150000"/>
              </a:lnSpc>
              <a:spcBef>
                <a:spcPct val="20000"/>
              </a:spcBef>
              <a:buFontTx/>
              <a:buNone/>
            </a:pPr>
            <a:r>
              <a:rPr lang="tr-TR" altLang="tr-TR" sz="2400">
                <a:solidFill>
                  <a:srgbClr val="000000"/>
                </a:solidFill>
                <a:latin typeface="Arial" panose="020B0604020202020204" pitchFamily="34" charset="0"/>
              </a:rPr>
              <a:t>Yeni üretim teknolojilerinin geliştirilmesi</a:t>
            </a:r>
          </a:p>
        </p:txBody>
      </p:sp>
      <p:sp>
        <p:nvSpPr>
          <p:cNvPr id="56323" name="Dikdörtgen 11"/>
          <p:cNvSpPr>
            <a:spLocks noChangeArrowheads="1"/>
          </p:cNvSpPr>
          <p:nvPr/>
        </p:nvSpPr>
        <p:spPr bwMode="auto">
          <a:xfrm>
            <a:off x="3021013" y="212725"/>
            <a:ext cx="618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Süreç Yeniliği Sınıflandırması</a:t>
            </a:r>
          </a:p>
        </p:txBody>
      </p:sp>
      <p:sp>
        <p:nvSpPr>
          <p:cNvPr id="13" name="Dikdörtgen 12"/>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
        <p:nvSpPr>
          <p:cNvPr id="56325" name="Rectangle 3"/>
          <p:cNvSpPr txBox="1">
            <a:spLocks noChangeArrowheads="1"/>
          </p:cNvSpPr>
          <p:nvPr/>
        </p:nvSpPr>
        <p:spPr bwMode="auto">
          <a:xfrm>
            <a:off x="1008063" y="836613"/>
            <a:ext cx="11183937"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0000"/>
              </a:lnSpc>
              <a:buFontTx/>
              <a:buNone/>
            </a:pPr>
            <a:endParaRPr lang="tr-TR" altLang="tr-TR">
              <a:solidFill>
                <a:srgbClr val="000099"/>
              </a:solidFill>
              <a:latin typeface="Verdana" panose="020B0604030504040204" pitchFamily="34" charset="0"/>
            </a:endParaRPr>
          </a:p>
        </p:txBody>
      </p:sp>
      <p:pic>
        <p:nvPicPr>
          <p:cNvPr id="56326"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 y="1306513"/>
            <a:ext cx="6270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Resim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63" y="2370138"/>
            <a:ext cx="6270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2" descr="What is a process - What are three types of process ro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1850" y="2892425"/>
            <a:ext cx="56753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20725" y="1866900"/>
            <a:ext cx="10852150" cy="3232150"/>
          </a:xfrm>
        </p:spPr>
      </p:pic>
      <p:sp>
        <p:nvSpPr>
          <p:cNvPr id="1425412" name="Line 4"/>
          <p:cNvSpPr>
            <a:spLocks noChangeShapeType="1"/>
          </p:cNvSpPr>
          <p:nvPr/>
        </p:nvSpPr>
        <p:spPr bwMode="auto">
          <a:xfrm>
            <a:off x="7791450" y="2212975"/>
            <a:ext cx="3649663" cy="2663825"/>
          </a:xfrm>
          <a:prstGeom prst="line">
            <a:avLst/>
          </a:prstGeom>
          <a:noFill/>
          <a:ln w="63500">
            <a:solidFill>
              <a:srgbClr val="9933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425413" name="Line 5"/>
          <p:cNvSpPr>
            <a:spLocks noChangeShapeType="1"/>
          </p:cNvSpPr>
          <p:nvPr/>
        </p:nvSpPr>
        <p:spPr bwMode="auto">
          <a:xfrm rot="5400000">
            <a:off x="8198644" y="1805781"/>
            <a:ext cx="2736850" cy="3551238"/>
          </a:xfrm>
          <a:prstGeom prst="line">
            <a:avLst/>
          </a:prstGeom>
          <a:noFill/>
          <a:ln w="63500">
            <a:solidFill>
              <a:srgbClr val="9933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8373" name="Dikdörtgen 6"/>
          <p:cNvSpPr>
            <a:spLocks noChangeArrowheads="1"/>
          </p:cNvSpPr>
          <p:nvPr/>
        </p:nvSpPr>
        <p:spPr bwMode="auto">
          <a:xfrm>
            <a:off x="1892300" y="212725"/>
            <a:ext cx="844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Desteklenen Ar-Ge ve Yenilik Aşamaları</a:t>
            </a:r>
          </a:p>
        </p:txBody>
      </p:sp>
      <p:sp>
        <p:nvSpPr>
          <p:cNvPr id="8" name="Dikdörtgen 7"/>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54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5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838200" y="-80963"/>
            <a:ext cx="10515600" cy="1325563"/>
          </a:xfrm>
        </p:spPr>
        <p:txBody>
          <a:bodyPr/>
          <a:lstStyle/>
          <a:p>
            <a:pPr algn="ctr" eaLnBrk="1" hangingPunct="1"/>
            <a:r>
              <a:rPr lang="tr-TR" altLang="tr-TR" sz="3600" smtClean="0">
                <a:solidFill>
                  <a:srgbClr val="FF0000"/>
                </a:solidFill>
                <a:latin typeface="Arial" panose="020B0604020202020204" pitchFamily="34" charset="0"/>
                <a:cs typeface="Arial" panose="020B0604020202020204" pitchFamily="34" charset="0"/>
              </a:rPr>
              <a:t>Sunum Planı</a:t>
            </a:r>
            <a:endParaRPr lang="en-US" altLang="tr-TR" sz="3600" smtClean="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773308" y="1171431"/>
            <a:ext cx="11007725" cy="4351338"/>
          </a:xfrm>
        </p:spPr>
        <p:txBody>
          <a:bodyPr rtlCol="0">
            <a:normAutofit lnSpcReduction="10000"/>
          </a:bodyPr>
          <a:lstStyle/>
          <a:p>
            <a:pPr eaLnBrk="1" fontAlgn="auto" hangingPunct="1">
              <a:spcAft>
                <a:spcPts val="0"/>
              </a:spcAft>
              <a:defRPr/>
            </a:pPr>
            <a:r>
              <a:rPr lang="tr-TR" dirty="0"/>
              <a:t>TEYDEB Hakkında</a:t>
            </a:r>
          </a:p>
          <a:p>
            <a:pPr eaLnBrk="1" fontAlgn="auto" hangingPunct="1">
              <a:spcAft>
                <a:spcPts val="0"/>
              </a:spcAft>
              <a:defRPr/>
            </a:pPr>
            <a:r>
              <a:rPr lang="tr-TR" dirty="0" smtClean="0"/>
              <a:t>Proje </a:t>
            </a:r>
            <a:r>
              <a:rPr lang="tr-TR" dirty="0"/>
              <a:t>Önerisi Hazırlama ve Değerlendirme </a:t>
            </a:r>
            <a:r>
              <a:rPr lang="tr-TR" dirty="0" smtClean="0"/>
              <a:t>Sistematiği</a:t>
            </a:r>
          </a:p>
          <a:p>
            <a:pPr eaLnBrk="1" fontAlgn="auto" hangingPunct="1">
              <a:spcAft>
                <a:spcPts val="0"/>
              </a:spcAft>
              <a:defRPr/>
            </a:pPr>
            <a:r>
              <a:rPr lang="tr-TR" dirty="0" smtClean="0"/>
              <a:t>Ar-Ge ve Yenilik</a:t>
            </a:r>
          </a:p>
          <a:p>
            <a:pPr eaLnBrk="1" fontAlgn="auto" hangingPunct="1">
              <a:spcAft>
                <a:spcPts val="0"/>
              </a:spcAft>
              <a:defRPr/>
            </a:pPr>
            <a:r>
              <a:rPr lang="tr-TR" dirty="0" smtClean="0"/>
              <a:t>Proje Önerisi </a:t>
            </a:r>
            <a:r>
              <a:rPr lang="tr-TR" sz="2900" dirty="0"/>
              <a:t>Hazırlanması</a:t>
            </a:r>
          </a:p>
          <a:p>
            <a:pPr eaLnBrk="1" fontAlgn="auto" hangingPunct="1">
              <a:spcAft>
                <a:spcPts val="0"/>
              </a:spcAft>
              <a:defRPr/>
            </a:pPr>
            <a:r>
              <a:rPr lang="tr-TR" sz="2900" dirty="0" smtClean="0"/>
              <a:t>Proje Önerisi Hazırlanması – </a:t>
            </a:r>
            <a:r>
              <a:rPr lang="tr-TR" sz="2900" dirty="0"/>
              <a:t>I. Boyut</a:t>
            </a:r>
          </a:p>
          <a:p>
            <a:pPr eaLnBrk="1" fontAlgn="auto" hangingPunct="1">
              <a:spcAft>
                <a:spcPts val="0"/>
              </a:spcAft>
              <a:defRPr/>
            </a:pPr>
            <a:r>
              <a:rPr lang="tr-TR" dirty="0"/>
              <a:t>Proje Önerisi Hazırlanması – </a:t>
            </a:r>
            <a:r>
              <a:rPr lang="tr-TR" dirty="0" smtClean="0"/>
              <a:t>II. </a:t>
            </a:r>
            <a:r>
              <a:rPr lang="tr-TR" dirty="0"/>
              <a:t>Boyut</a:t>
            </a:r>
          </a:p>
          <a:p>
            <a:pPr eaLnBrk="1" fontAlgn="auto" hangingPunct="1">
              <a:spcAft>
                <a:spcPts val="0"/>
              </a:spcAft>
              <a:defRPr/>
            </a:pPr>
            <a:r>
              <a:rPr lang="tr-TR" dirty="0"/>
              <a:t>Proje Önerisi Hazırlanması – </a:t>
            </a:r>
            <a:r>
              <a:rPr lang="tr-TR" dirty="0" smtClean="0"/>
              <a:t>III. Boyut</a:t>
            </a:r>
          </a:p>
          <a:p>
            <a:pPr eaLnBrk="1" fontAlgn="auto" hangingPunct="1">
              <a:spcAft>
                <a:spcPts val="0"/>
              </a:spcAft>
              <a:defRPr/>
            </a:pPr>
            <a:r>
              <a:rPr lang="tr-TR" dirty="0" smtClean="0"/>
              <a:t>Sonuç – Günün Özeti</a:t>
            </a:r>
          </a:p>
          <a:p>
            <a:pPr eaLnBrk="1" fontAlgn="auto" hangingPunct="1">
              <a:spcAft>
                <a:spcPts val="0"/>
              </a:spcAft>
              <a:defRPr/>
            </a:pPr>
            <a:r>
              <a:rPr lang="tr-TR" dirty="0" smtClean="0"/>
              <a:t>TEYDEB </a:t>
            </a:r>
            <a:r>
              <a:rPr lang="tr-TR" dirty="0"/>
              <a:t>İletişim Araçları</a:t>
            </a:r>
            <a:endParaRPr lang="en-US" dirty="0"/>
          </a:p>
        </p:txBody>
      </p:sp>
      <p:sp>
        <p:nvSpPr>
          <p:cNvPr id="4" name="Dikdörtgen 3"/>
          <p:cNvSpPr/>
          <p:nvPr/>
        </p:nvSpPr>
        <p:spPr>
          <a:xfrm>
            <a:off x="4402138" y="812800"/>
            <a:ext cx="338772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1287463" y="4449763"/>
            <a:ext cx="9617075" cy="21082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tr-TR" sz="4000" dirty="0" smtClean="0">
                <a:solidFill>
                  <a:srgbClr val="E20613"/>
                </a:solidFill>
                <a:latin typeface="Arial" panose="020B0604020202020204" pitchFamily="34" charset="0"/>
                <a:ea typeface="+mn-ea"/>
                <a:cs typeface="Arial" panose="020B0604020202020204" pitchFamily="34" charset="0"/>
              </a:rPr>
              <a:t>PROJE ÖNERİSİ HAZIRLANMASI</a:t>
            </a:r>
            <a:endParaRPr lang="tr-TR" sz="4000" dirty="0">
              <a:solidFill>
                <a:srgbClr val="E20613"/>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1533525" y="1298575"/>
            <a:ext cx="9705975" cy="1570038"/>
          </a:xfrm>
        </p:spPr>
        <p:txBody>
          <a:bodyPr/>
          <a:lstStyle/>
          <a:p>
            <a:pPr algn="just" eaLnBrk="1" hangingPunct="1"/>
            <a:r>
              <a:rPr lang="tr-TR" altLang="tr-TR" smtClean="0"/>
              <a:t>Projeye neden ihtiyaç duyulduğu, başlatılma gerekçesi, konu ve amaçları, somut ölçülebilir hedefleri belirlenerek, proje taslak olarak hazırlanmalıdır. </a:t>
            </a:r>
          </a:p>
          <a:p>
            <a:pPr eaLnBrk="1" hangingPunct="1"/>
            <a:endParaRPr lang="tr-TR" altLang="tr-TR" smtClean="0"/>
          </a:p>
        </p:txBody>
      </p:sp>
      <p:sp>
        <p:nvSpPr>
          <p:cNvPr id="62467" name="Dikdörtgen 4"/>
          <p:cNvSpPr>
            <a:spLocks noChangeArrowheads="1"/>
          </p:cNvSpPr>
          <p:nvPr/>
        </p:nvSpPr>
        <p:spPr bwMode="auto">
          <a:xfrm>
            <a:off x="3598863" y="212725"/>
            <a:ext cx="503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Proje Öncesi Hazırlıklar</a:t>
            </a:r>
          </a:p>
        </p:txBody>
      </p:sp>
      <p:sp>
        <p:nvSpPr>
          <p:cNvPr id="6" name="Dikdörtgen 5"/>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pic>
        <p:nvPicPr>
          <p:cNvPr id="62469"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400175"/>
            <a:ext cx="9540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Resi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0263" y="3103563"/>
            <a:ext cx="44323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1428750" y="1236663"/>
            <a:ext cx="9810750" cy="5072062"/>
          </a:xfrm>
        </p:spPr>
        <p:txBody>
          <a:bodyPr/>
          <a:lstStyle/>
          <a:p>
            <a:pPr algn="just" eaLnBrk="1" hangingPunct="1"/>
            <a:r>
              <a:rPr lang="tr-TR" altLang="tr-TR" smtClean="0"/>
              <a:t>Hazırlık aşamasında; öncelikle projenin teknik açıdan yapılabilirliği araştırılmalı yani ön fizibilite yapılmalı,  ayrıca ulusal ya da uluslararası standartlar ve şartnameler dikkate alınmalıdır. </a:t>
            </a:r>
          </a:p>
          <a:p>
            <a:pPr algn="just" eaLnBrk="1" hangingPunct="1"/>
            <a:endParaRPr lang="tr-TR" altLang="tr-TR" smtClean="0"/>
          </a:p>
          <a:p>
            <a:pPr algn="just" eaLnBrk="1" hangingPunct="1"/>
            <a:r>
              <a:rPr lang="tr-TR" altLang="tr-TR" smtClean="0"/>
              <a:t>Proje Ar-Ge çalışmaları ve proje çıktısıyla ilgili ulusal ve uluslararası ölçekte tekniğin veya teknolojinin bilinen durumu incelenmeli, varsa benzer ürünler ve teknolojilerden farklılıkları anlatılmalıdır.</a:t>
            </a:r>
          </a:p>
          <a:p>
            <a:pPr algn="just" eaLnBrk="1" hangingPunct="1"/>
            <a:endParaRPr lang="tr-TR" altLang="tr-TR" smtClean="0"/>
          </a:p>
        </p:txBody>
      </p:sp>
      <p:sp>
        <p:nvSpPr>
          <p:cNvPr id="64515" name="Dikdörtgen 5"/>
          <p:cNvSpPr>
            <a:spLocks noChangeArrowheads="1"/>
          </p:cNvSpPr>
          <p:nvPr/>
        </p:nvSpPr>
        <p:spPr bwMode="auto">
          <a:xfrm>
            <a:off x="3573463" y="212725"/>
            <a:ext cx="5083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Proje Öncesi Hazırlıklar</a:t>
            </a:r>
          </a:p>
        </p:txBody>
      </p:sp>
      <p:sp>
        <p:nvSpPr>
          <p:cNvPr id="7" name="Dikdörtgen 6"/>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pic>
        <p:nvPicPr>
          <p:cNvPr id="6451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400175"/>
            <a:ext cx="9540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Resim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21025"/>
            <a:ext cx="9540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a:xfrm>
            <a:off x="1009650" y="765175"/>
            <a:ext cx="11180763" cy="6092825"/>
          </a:xfrm>
        </p:spPr>
        <p:txBody>
          <a:bodyPr/>
          <a:lstStyle/>
          <a:p>
            <a:pPr eaLnBrk="1" hangingPunct="1">
              <a:spcBef>
                <a:spcPct val="0"/>
              </a:spcBef>
              <a:buClr>
                <a:schemeClr val="tx1"/>
              </a:buClr>
              <a:buFontTx/>
              <a:buNone/>
            </a:pPr>
            <a:endParaRPr lang="tr-TR" altLang="tr-TR" sz="1000" b="1" smtClean="0"/>
          </a:p>
          <a:p>
            <a:pPr eaLnBrk="1" hangingPunct="1">
              <a:lnSpc>
                <a:spcPct val="150000"/>
              </a:lnSpc>
              <a:buClr>
                <a:schemeClr val="tx1"/>
              </a:buClr>
            </a:pPr>
            <a:r>
              <a:rPr lang="tr-TR" altLang="tr-TR" sz="2400" b="1" smtClean="0"/>
              <a:t>Bölüm A</a:t>
            </a:r>
            <a:r>
              <a:rPr lang="tr-TR" altLang="tr-TR" sz="2400" smtClean="0"/>
              <a:t>  </a:t>
            </a:r>
            <a:r>
              <a:rPr lang="da-DK" altLang="tr-TR" sz="2400" smtClean="0"/>
              <a:t>Kuruluş Bilgileri ve Proje Özeti</a:t>
            </a:r>
          </a:p>
          <a:p>
            <a:pPr eaLnBrk="1" hangingPunct="1">
              <a:lnSpc>
                <a:spcPct val="150000"/>
              </a:lnSpc>
              <a:buClr>
                <a:schemeClr val="tx1"/>
              </a:buClr>
            </a:pPr>
            <a:r>
              <a:rPr lang="tr-TR" altLang="tr-TR" sz="2400" b="1" smtClean="0"/>
              <a:t>Bölüm B</a:t>
            </a:r>
            <a:r>
              <a:rPr lang="tr-TR" altLang="tr-TR" sz="2400" smtClean="0"/>
              <a:t>  Projenin Endüstriyel Ar-Ge İçeriği, Teknoloji  Düzeyi ve Yenilikçi Yönü</a:t>
            </a:r>
          </a:p>
          <a:p>
            <a:pPr eaLnBrk="1" hangingPunct="1">
              <a:lnSpc>
                <a:spcPct val="150000"/>
              </a:lnSpc>
              <a:buClr>
                <a:schemeClr val="tx1"/>
              </a:buClr>
            </a:pPr>
            <a:r>
              <a:rPr lang="tr-TR" altLang="tr-TR" sz="2400" b="1" smtClean="0"/>
              <a:t>Bölüm C</a:t>
            </a:r>
            <a:r>
              <a:rPr lang="tr-TR" altLang="tr-TR" sz="2400" smtClean="0"/>
              <a:t>  Proje Planı ve Kuruluşun Altyapısı</a:t>
            </a:r>
          </a:p>
          <a:p>
            <a:pPr eaLnBrk="1" hangingPunct="1">
              <a:lnSpc>
                <a:spcPct val="150000"/>
              </a:lnSpc>
              <a:buClr>
                <a:schemeClr val="tx1"/>
              </a:buClr>
            </a:pPr>
            <a:r>
              <a:rPr lang="tr-TR" altLang="tr-TR" sz="2400" b="1" smtClean="0"/>
              <a:t>Bölüm D</a:t>
            </a:r>
            <a:r>
              <a:rPr lang="tr-TR" altLang="tr-TR" sz="2400" smtClean="0"/>
              <a:t>  Projenin Ekonomik Yarara ve Ulusal Kazanıma Dönüşebilirliği</a:t>
            </a:r>
          </a:p>
          <a:p>
            <a:pPr eaLnBrk="1" hangingPunct="1">
              <a:lnSpc>
                <a:spcPct val="150000"/>
              </a:lnSpc>
              <a:buClr>
                <a:schemeClr val="tx1"/>
              </a:buClr>
            </a:pPr>
            <a:r>
              <a:rPr lang="tr-TR" altLang="tr-TR" sz="2400" b="1" smtClean="0"/>
              <a:t>Bölüm E</a:t>
            </a:r>
            <a:r>
              <a:rPr lang="tr-TR" altLang="tr-TR" sz="2400" smtClean="0"/>
              <a:t>  Risk ve Finansman Yapısı</a:t>
            </a:r>
          </a:p>
          <a:p>
            <a:pPr eaLnBrk="1" hangingPunct="1">
              <a:lnSpc>
                <a:spcPct val="150000"/>
              </a:lnSpc>
              <a:buClr>
                <a:schemeClr val="tx1"/>
              </a:buClr>
            </a:pPr>
            <a:r>
              <a:rPr lang="tr-TR" altLang="tr-TR" sz="2400" b="1" smtClean="0"/>
              <a:t>Bölüm F</a:t>
            </a:r>
            <a:r>
              <a:rPr lang="tr-TR" altLang="tr-TR" sz="2400" smtClean="0"/>
              <a:t>  Proje Bütçesi</a:t>
            </a:r>
          </a:p>
          <a:p>
            <a:pPr eaLnBrk="1" hangingPunct="1">
              <a:lnSpc>
                <a:spcPct val="150000"/>
              </a:lnSpc>
              <a:spcAft>
                <a:spcPts val="1225"/>
              </a:spcAft>
              <a:buClr>
                <a:schemeClr val="tx1"/>
              </a:buClr>
            </a:pPr>
            <a:r>
              <a:rPr lang="tr-TR" altLang="tr-TR" sz="2400" b="1" smtClean="0"/>
              <a:t>Bölüm G</a:t>
            </a:r>
            <a:r>
              <a:rPr lang="tr-TR" altLang="tr-TR" sz="2400" smtClean="0"/>
              <a:t>  Ekler</a:t>
            </a:r>
          </a:p>
          <a:p>
            <a:pPr eaLnBrk="1" hangingPunct="1">
              <a:lnSpc>
                <a:spcPct val="160000"/>
              </a:lnSpc>
              <a:buClr>
                <a:schemeClr val="tx1"/>
              </a:buClr>
              <a:buFontTx/>
              <a:buNone/>
            </a:pPr>
            <a:endParaRPr lang="tr-TR" altLang="tr-TR" sz="2400" b="1" i="1" smtClean="0">
              <a:latin typeface="Verdana" panose="020B0604030504040204" pitchFamily="34" charset="0"/>
            </a:endParaRPr>
          </a:p>
        </p:txBody>
      </p:sp>
      <p:sp>
        <p:nvSpPr>
          <p:cNvPr id="66563" name="3 Slayt Numarası Yer Tutucusu"/>
          <p:cNvSpPr>
            <a:spLocks noGrp="1"/>
          </p:cNvSpPr>
          <p:nvPr>
            <p:ph type="sldNum" sz="quarter" idx="12"/>
          </p:nvPr>
        </p:nvSpPr>
        <p:spPr bwMode="auto">
          <a:xfrm>
            <a:off x="8824913" y="62372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CEF325D-9515-465E-834B-0A3ED98AE842}" type="slidenum">
              <a:rPr lang="tr-TR" altLang="tr-TR" sz="1200" smtClean="0">
                <a:solidFill>
                  <a:srgbClr val="898989"/>
                </a:solidFill>
              </a:rPr>
              <a:pPr fontAlgn="base">
                <a:lnSpc>
                  <a:spcPct val="100000"/>
                </a:lnSpc>
                <a:spcBef>
                  <a:spcPct val="0"/>
                </a:spcBef>
                <a:spcAft>
                  <a:spcPct val="0"/>
                </a:spcAft>
                <a:buFontTx/>
                <a:buNone/>
              </a:pPr>
              <a:t>23</a:t>
            </a:fld>
            <a:endParaRPr lang="tr-TR" altLang="tr-TR" sz="1200" smtClean="0">
              <a:solidFill>
                <a:srgbClr val="898989"/>
              </a:solidFill>
            </a:endParaRPr>
          </a:p>
        </p:txBody>
      </p:sp>
      <p:sp>
        <p:nvSpPr>
          <p:cNvPr id="66564" name="Dikdörtgen 7"/>
          <p:cNvSpPr>
            <a:spLocks noChangeArrowheads="1"/>
          </p:cNvSpPr>
          <p:nvPr/>
        </p:nvSpPr>
        <p:spPr bwMode="auto">
          <a:xfrm>
            <a:off x="52388" y="71438"/>
            <a:ext cx="1218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0" rIns="91402" bIns="457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200">
                <a:solidFill>
                  <a:srgbClr val="FF0000"/>
                </a:solidFill>
              </a:rPr>
              <a:t>Proje Öneri Bilgileri Formu</a:t>
            </a:r>
            <a:endParaRPr lang="tr-TR" altLang="tr-TR" sz="3200">
              <a:solidFill>
                <a:srgbClr val="FF0000"/>
              </a:solidFill>
              <a:latin typeface="Arial" panose="020B0604020202020204" pitchFamily="34" charset="0"/>
              <a:cs typeface="Arial" panose="020B0604020202020204" pitchFamily="34" charset="0"/>
            </a:endParaRPr>
          </a:p>
        </p:txBody>
      </p:sp>
      <p:sp>
        <p:nvSpPr>
          <p:cNvPr id="6" name="Dikdörtgen 5"/>
          <p:cNvSpPr/>
          <p:nvPr/>
        </p:nvSpPr>
        <p:spPr>
          <a:xfrm>
            <a:off x="4392613" y="563563"/>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kdörtgen 5"/>
          <p:cNvSpPr>
            <a:spLocks noChangeArrowheads="1"/>
          </p:cNvSpPr>
          <p:nvPr/>
        </p:nvSpPr>
        <p:spPr bwMode="auto">
          <a:xfrm>
            <a:off x="2840038" y="130175"/>
            <a:ext cx="7519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b="1">
                <a:solidFill>
                  <a:srgbClr val="FF0000"/>
                </a:solidFill>
                <a:latin typeface="Arial" panose="020B0604020202020204" pitchFamily="34" charset="0"/>
                <a:cs typeface="Arial" panose="020B0604020202020204" pitchFamily="34" charset="0"/>
              </a:rPr>
              <a:t>A. </a:t>
            </a:r>
            <a:r>
              <a:rPr lang="da-DK" altLang="tr-TR" sz="3600" b="1">
                <a:solidFill>
                  <a:srgbClr val="FF0000"/>
                </a:solidFill>
                <a:latin typeface="Arial" panose="020B0604020202020204" pitchFamily="34" charset="0"/>
                <a:cs typeface="Arial" panose="020B0604020202020204" pitchFamily="34" charset="0"/>
              </a:rPr>
              <a:t>Kuruluş Bilgileri ve Proje Özeti</a:t>
            </a:r>
          </a:p>
        </p:txBody>
      </p:sp>
      <p:sp>
        <p:nvSpPr>
          <p:cNvPr id="7" name="Dikdörtgen 6"/>
          <p:cNvSpPr/>
          <p:nvPr/>
        </p:nvSpPr>
        <p:spPr>
          <a:xfrm>
            <a:off x="4883150" y="798513"/>
            <a:ext cx="3433763"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
        <p:nvSpPr>
          <p:cNvPr id="68612" name="Text Box 15"/>
          <p:cNvSpPr txBox="1">
            <a:spLocks noChangeArrowheads="1"/>
          </p:cNvSpPr>
          <p:nvPr/>
        </p:nvSpPr>
        <p:spPr bwMode="auto">
          <a:xfrm>
            <a:off x="558800" y="844550"/>
            <a:ext cx="11183938"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28650" indent="-1714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
              </a:spcBef>
              <a:spcAft>
                <a:spcPct val="5000"/>
              </a:spcAft>
              <a:buFont typeface="Wingdings" panose="05000000000000000000" pitchFamily="2" charset="2"/>
              <a:buChar char="Ø"/>
            </a:pPr>
            <a:r>
              <a:rPr lang="tr-TR" altLang="tr-TR" sz="2400" b="1">
                <a:solidFill>
                  <a:srgbClr val="000000"/>
                </a:solidFill>
                <a:latin typeface="Arial" panose="020B0604020202020204" pitchFamily="34" charset="0"/>
              </a:rPr>
              <a:t> </a:t>
            </a:r>
            <a:r>
              <a:rPr lang="tr-TR" altLang="tr-TR" sz="2400" b="1">
                <a:latin typeface="Arial" panose="020B0604020202020204" pitchFamily="34" charset="0"/>
              </a:rPr>
              <a:t>Proje Ön Bilgileri</a:t>
            </a:r>
          </a:p>
          <a:p>
            <a:pPr lvl="1" eaLnBrk="1" hangingPunct="1">
              <a:lnSpc>
                <a:spcPct val="150000"/>
              </a:lnSpc>
              <a:spcBef>
                <a:spcPct val="5000"/>
              </a:spcBef>
              <a:spcAft>
                <a:spcPct val="5000"/>
              </a:spcAft>
            </a:pPr>
            <a:r>
              <a:rPr lang="tr-TR" altLang="tr-TR">
                <a:solidFill>
                  <a:srgbClr val="000000"/>
                </a:solidFill>
                <a:latin typeface="Arial" panose="020B0604020202020204" pitchFamily="34" charset="0"/>
              </a:rPr>
              <a:t>Projenin adı</a:t>
            </a:r>
          </a:p>
          <a:p>
            <a:pPr lvl="1" eaLnBrk="1" hangingPunct="1">
              <a:lnSpc>
                <a:spcPct val="150000"/>
              </a:lnSpc>
              <a:spcBef>
                <a:spcPct val="5000"/>
              </a:spcBef>
              <a:spcAft>
                <a:spcPct val="5000"/>
              </a:spcAft>
            </a:pPr>
            <a:r>
              <a:rPr lang="tr-TR" altLang="tr-TR">
                <a:latin typeface="Arial" panose="020B0604020202020204" pitchFamily="34" charset="0"/>
              </a:rPr>
              <a:t>Bilimsel ve Teknolojik Alanlar </a:t>
            </a:r>
          </a:p>
          <a:p>
            <a:pPr lvl="1" eaLnBrk="1" hangingPunct="1">
              <a:lnSpc>
                <a:spcPct val="150000"/>
              </a:lnSpc>
              <a:spcBef>
                <a:spcPct val="5000"/>
              </a:spcBef>
              <a:spcAft>
                <a:spcPct val="5000"/>
              </a:spcAft>
            </a:pPr>
            <a:r>
              <a:rPr lang="tr-TR" altLang="tr-TR">
                <a:latin typeface="Arial" panose="020B0604020202020204" pitchFamily="34" charset="0"/>
              </a:rPr>
              <a:t>Ar-Ge Çalışmalarının Yürütüleceği Sektör</a:t>
            </a:r>
          </a:p>
          <a:p>
            <a:pPr lvl="1" eaLnBrk="1" hangingPunct="1">
              <a:lnSpc>
                <a:spcPct val="150000"/>
              </a:lnSpc>
              <a:spcBef>
                <a:spcPct val="5000"/>
              </a:spcBef>
              <a:spcAft>
                <a:spcPct val="5000"/>
              </a:spcAft>
            </a:pPr>
            <a:r>
              <a:rPr lang="tr-TR" altLang="tr-TR">
                <a:latin typeface="Arial" panose="020B0604020202020204" pitchFamily="34" charset="0"/>
              </a:rPr>
              <a:t>Proje Çıktılarının Kullanılacağı Sektör</a:t>
            </a:r>
          </a:p>
          <a:p>
            <a:pPr lvl="1" eaLnBrk="1" hangingPunct="1">
              <a:lnSpc>
                <a:spcPct val="150000"/>
              </a:lnSpc>
              <a:spcBef>
                <a:spcPct val="5000"/>
              </a:spcBef>
              <a:spcAft>
                <a:spcPct val="5000"/>
              </a:spcAft>
            </a:pPr>
            <a:r>
              <a:rPr lang="tr-TR" altLang="tr-TR">
                <a:latin typeface="Arial" panose="020B0604020202020204" pitchFamily="34" charset="0"/>
              </a:rPr>
              <a:t>Proje Çıktısının Ekonomik Faaliyet Sınıfı (NACE Kodu)</a:t>
            </a:r>
          </a:p>
          <a:p>
            <a:pPr lvl="1" eaLnBrk="1" hangingPunct="1">
              <a:lnSpc>
                <a:spcPct val="150000"/>
              </a:lnSpc>
              <a:spcBef>
                <a:spcPct val="5000"/>
              </a:spcBef>
              <a:spcAft>
                <a:spcPct val="5000"/>
              </a:spcAft>
            </a:pPr>
            <a:r>
              <a:rPr lang="tr-TR" altLang="tr-TR">
                <a:latin typeface="Arial" panose="020B0604020202020204" pitchFamily="34" charset="0"/>
              </a:rPr>
              <a:t>Proje Çıktısının GTİP KODU</a:t>
            </a:r>
          </a:p>
          <a:p>
            <a:pPr lvl="1" eaLnBrk="1" hangingPunct="1">
              <a:lnSpc>
                <a:spcPct val="150000"/>
              </a:lnSpc>
              <a:spcBef>
                <a:spcPct val="5000"/>
              </a:spcBef>
              <a:spcAft>
                <a:spcPct val="5000"/>
              </a:spcAft>
            </a:pPr>
            <a:r>
              <a:rPr lang="tr-TR" altLang="tr-TR">
                <a:latin typeface="Arial" panose="020B0604020202020204" pitchFamily="34" charset="0"/>
              </a:rPr>
              <a:t>Proje Başlangıç Tek. Hazırlık Seviyesi   </a:t>
            </a:r>
            <a:endParaRPr lang="tr-TR" altLang="tr-TR">
              <a:solidFill>
                <a:srgbClr val="000000"/>
              </a:solidFill>
              <a:latin typeface="Arial" panose="020B0604020202020204" pitchFamily="34" charset="0"/>
            </a:endParaRPr>
          </a:p>
          <a:p>
            <a:pPr lvl="1" eaLnBrk="1" hangingPunct="1">
              <a:lnSpc>
                <a:spcPct val="150000"/>
              </a:lnSpc>
              <a:spcBef>
                <a:spcPct val="5000"/>
              </a:spcBef>
              <a:spcAft>
                <a:spcPct val="5000"/>
              </a:spcAft>
            </a:pPr>
            <a:r>
              <a:rPr lang="tr-TR" altLang="tr-TR">
                <a:latin typeface="Arial" panose="020B0604020202020204" pitchFamily="34" charset="0"/>
              </a:rPr>
              <a:t>Proje Sonunda Ulaşılması Hedeflenen Tek. Hazırlık Seviyesi</a:t>
            </a:r>
            <a:endParaRPr lang="tr-TR" altLang="tr-TR">
              <a:solidFill>
                <a:srgbClr val="000000"/>
              </a:solidFill>
              <a:latin typeface="Arial" panose="020B0604020202020204" pitchFamily="34" charset="0"/>
            </a:endParaRPr>
          </a:p>
          <a:p>
            <a:pPr lvl="1" eaLnBrk="1" hangingPunct="1">
              <a:lnSpc>
                <a:spcPct val="150000"/>
              </a:lnSpc>
              <a:spcBef>
                <a:spcPct val="5000"/>
              </a:spcBef>
              <a:spcAft>
                <a:spcPct val="5000"/>
              </a:spcAft>
            </a:pPr>
            <a:r>
              <a:rPr lang="tr-TR" altLang="tr-TR">
                <a:solidFill>
                  <a:srgbClr val="000000"/>
                </a:solidFill>
                <a:latin typeface="Arial" panose="020B0604020202020204" pitchFamily="34" charset="0"/>
              </a:rPr>
              <a:t>Teknoloji grubu</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979863" y="711200"/>
            <a:ext cx="3433762" cy="444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
        <p:nvSpPr>
          <p:cNvPr id="10" name="Text Box 15"/>
          <p:cNvSpPr txBox="1">
            <a:spLocks noChangeArrowheads="1"/>
          </p:cNvSpPr>
          <p:nvPr/>
        </p:nvSpPr>
        <p:spPr bwMode="auto">
          <a:xfrm>
            <a:off x="603250" y="1241425"/>
            <a:ext cx="1118393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eaLnBrk="0" hangingPunct="0">
              <a:spcBef>
                <a:spcPct val="20000"/>
              </a:spcBef>
              <a:buChar char="•"/>
              <a:defRPr sz="3200">
                <a:solidFill>
                  <a:schemeClr val="tx1"/>
                </a:solidFill>
                <a:latin typeface="Arial" charset="0"/>
              </a:defRPr>
            </a:lvl1pPr>
            <a:lvl2pPr marL="628650" indent="-1714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5000"/>
              </a:spcBef>
              <a:spcAft>
                <a:spcPct val="5000"/>
              </a:spcAft>
              <a:buFont typeface="Wingdings" pitchFamily="2" charset="2"/>
              <a:buChar char="Ø"/>
              <a:defRPr/>
            </a:pPr>
            <a:r>
              <a:rPr lang="tr-TR" altLang="tr-TR" sz="2400" b="1" dirty="0">
                <a:solidFill>
                  <a:prstClr val="black"/>
                </a:solidFill>
              </a:rPr>
              <a:t> </a:t>
            </a:r>
            <a:r>
              <a:rPr lang="tr-TR" altLang="tr-TR" sz="2400" b="1" dirty="0"/>
              <a:t>Başvuru Yapan Kuruluş Bilgileri </a:t>
            </a:r>
          </a:p>
          <a:p>
            <a:pPr lvl="1" eaLnBrk="1" fontAlgn="auto" hangingPunct="1">
              <a:lnSpc>
                <a:spcPct val="150000"/>
              </a:lnSpc>
              <a:spcBef>
                <a:spcPct val="5000"/>
              </a:spcBef>
              <a:spcAft>
                <a:spcPct val="5000"/>
              </a:spcAft>
              <a:buFont typeface="Arial" charset="0"/>
              <a:buChar char="•"/>
              <a:defRPr/>
            </a:pPr>
            <a:r>
              <a:rPr lang="tr-TR" sz="2400" dirty="0"/>
              <a:t>Kuruluş bilgileri, yetkilisi, ölçeği, mali bilgileri</a:t>
            </a:r>
            <a:endParaRPr lang="tr-TR" sz="2400" b="1" dirty="0"/>
          </a:p>
          <a:p>
            <a:pPr marL="0" lvl="1" indent="363538" eaLnBrk="1" fontAlgn="auto" hangingPunct="1">
              <a:lnSpc>
                <a:spcPct val="150000"/>
              </a:lnSpc>
              <a:spcBef>
                <a:spcPct val="5000"/>
              </a:spcBef>
              <a:spcAft>
                <a:spcPct val="5000"/>
              </a:spcAft>
              <a:buFont typeface="Wingdings" panose="05000000000000000000" pitchFamily="2" charset="2"/>
              <a:buChar char="Ø"/>
              <a:defRPr/>
            </a:pPr>
            <a:r>
              <a:rPr lang="tr-TR" sz="2400" b="1" dirty="0"/>
              <a:t>Proje Kişi Bilgileri </a:t>
            </a:r>
          </a:p>
          <a:p>
            <a:pPr marL="715963" lvl="1" indent="-263525" eaLnBrk="1" fontAlgn="auto" hangingPunct="1">
              <a:lnSpc>
                <a:spcPct val="150000"/>
              </a:lnSpc>
              <a:spcBef>
                <a:spcPct val="5000"/>
              </a:spcBef>
              <a:spcAft>
                <a:spcPct val="5000"/>
              </a:spcAft>
              <a:buFont typeface="Arial" panose="020B0604020202020204" pitchFamily="34" charset="0"/>
              <a:buChar char="•"/>
              <a:defRPr/>
            </a:pPr>
            <a:r>
              <a:rPr lang="tr-TR" altLang="tr-TR" sz="2400" dirty="0">
                <a:solidFill>
                  <a:prstClr val="black"/>
                </a:solidFill>
              </a:rPr>
              <a:t>Proje yürütücüsü bilgileri</a:t>
            </a:r>
          </a:p>
          <a:p>
            <a:pPr marL="0" lvl="1" indent="363538" eaLnBrk="1" fontAlgn="auto" hangingPunct="1">
              <a:lnSpc>
                <a:spcPct val="150000"/>
              </a:lnSpc>
              <a:spcBef>
                <a:spcPct val="5000"/>
              </a:spcBef>
              <a:spcAft>
                <a:spcPct val="5000"/>
              </a:spcAft>
              <a:buFont typeface="Wingdings" panose="05000000000000000000" pitchFamily="2" charset="2"/>
              <a:buChar char="Ø"/>
              <a:defRPr/>
            </a:pPr>
            <a:endParaRPr lang="tr-TR" sz="2400" b="1" dirty="0"/>
          </a:p>
        </p:txBody>
      </p:sp>
      <p:sp>
        <p:nvSpPr>
          <p:cNvPr id="70660" name="Dikdörtgen 4"/>
          <p:cNvSpPr>
            <a:spLocks noChangeArrowheads="1"/>
          </p:cNvSpPr>
          <p:nvPr/>
        </p:nvSpPr>
        <p:spPr bwMode="auto">
          <a:xfrm>
            <a:off x="2109788" y="63500"/>
            <a:ext cx="7519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b="1">
                <a:solidFill>
                  <a:srgbClr val="FF0000"/>
                </a:solidFill>
                <a:latin typeface="Arial" panose="020B0604020202020204" pitchFamily="34" charset="0"/>
                <a:cs typeface="Arial" panose="020B0604020202020204" pitchFamily="34" charset="0"/>
              </a:rPr>
              <a:t>A. </a:t>
            </a:r>
            <a:r>
              <a:rPr lang="da-DK" altLang="tr-TR" sz="3600" b="1">
                <a:solidFill>
                  <a:srgbClr val="FF0000"/>
                </a:solidFill>
                <a:latin typeface="Arial" panose="020B0604020202020204" pitchFamily="34" charset="0"/>
                <a:cs typeface="Arial" panose="020B0604020202020204" pitchFamily="34" charset="0"/>
              </a:rPr>
              <a:t>Kuruluş Bilgileri ve Proje Özeti</a:t>
            </a:r>
          </a:p>
        </p:txBody>
      </p:sp>
      <p:pic>
        <p:nvPicPr>
          <p:cNvPr id="70661"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3800" y="2303463"/>
            <a:ext cx="436880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6850" y="3633788"/>
            <a:ext cx="248602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kdörtgen 4"/>
          <p:cNvSpPr>
            <a:spLocks noChangeArrowheads="1"/>
          </p:cNvSpPr>
          <p:nvPr/>
        </p:nvSpPr>
        <p:spPr bwMode="auto">
          <a:xfrm>
            <a:off x="2376488" y="63500"/>
            <a:ext cx="7519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b="1">
                <a:solidFill>
                  <a:srgbClr val="FF0000"/>
                </a:solidFill>
                <a:latin typeface="Arial" panose="020B0604020202020204" pitchFamily="34" charset="0"/>
                <a:cs typeface="Arial" panose="020B0604020202020204" pitchFamily="34" charset="0"/>
              </a:rPr>
              <a:t>A. </a:t>
            </a:r>
            <a:r>
              <a:rPr lang="da-DK" altLang="tr-TR" sz="3600" b="1">
                <a:solidFill>
                  <a:srgbClr val="FF0000"/>
                </a:solidFill>
                <a:latin typeface="Arial" panose="020B0604020202020204" pitchFamily="34" charset="0"/>
                <a:cs typeface="Arial" panose="020B0604020202020204" pitchFamily="34" charset="0"/>
              </a:rPr>
              <a:t>Kuruluş Bilgileri ve Proje Özeti</a:t>
            </a:r>
          </a:p>
        </p:txBody>
      </p:sp>
      <p:sp>
        <p:nvSpPr>
          <p:cNvPr id="7" name="Dikdörtgen 6"/>
          <p:cNvSpPr/>
          <p:nvPr/>
        </p:nvSpPr>
        <p:spPr>
          <a:xfrm>
            <a:off x="3979863" y="711200"/>
            <a:ext cx="3433762" cy="444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
        <p:nvSpPr>
          <p:cNvPr id="72708" name="Text Box 15"/>
          <p:cNvSpPr txBox="1">
            <a:spLocks noChangeArrowheads="1"/>
          </p:cNvSpPr>
          <p:nvPr/>
        </p:nvSpPr>
        <p:spPr bwMode="auto">
          <a:xfrm>
            <a:off x="228600" y="1131888"/>
            <a:ext cx="118173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28650" indent="-1714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31445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
              </a:spcBef>
              <a:spcAft>
                <a:spcPct val="5000"/>
              </a:spcAft>
              <a:buFont typeface="Wingdings" panose="05000000000000000000" pitchFamily="2" charset="2"/>
              <a:buChar char="Ø"/>
            </a:pPr>
            <a:r>
              <a:rPr lang="tr-TR" altLang="tr-TR" sz="2400" b="1">
                <a:latin typeface="Arial" panose="020B0604020202020204" pitchFamily="34" charset="0"/>
              </a:rPr>
              <a:t> Kuruluş Bilgileri </a:t>
            </a:r>
          </a:p>
          <a:p>
            <a:pPr lvl="1" eaLnBrk="1" hangingPunct="1">
              <a:lnSpc>
                <a:spcPct val="150000"/>
              </a:lnSpc>
              <a:spcBef>
                <a:spcPct val="5000"/>
              </a:spcBef>
              <a:spcAft>
                <a:spcPct val="5000"/>
              </a:spcAft>
            </a:pPr>
            <a:r>
              <a:rPr lang="tr-TR" altLang="tr-TR" sz="2000">
                <a:latin typeface="Arial" panose="020B0604020202020204" pitchFamily="34" charset="0"/>
              </a:rPr>
              <a:t>Kuruluşun Son Beş Yılda Tamamlanmış ve Devam eden Diğer Ar-Ge Projeleri  - EK PUAN</a:t>
            </a:r>
          </a:p>
          <a:p>
            <a:pPr lvl="1" eaLnBrk="1" hangingPunct="1">
              <a:lnSpc>
                <a:spcPct val="150000"/>
              </a:lnSpc>
              <a:spcBef>
                <a:spcPct val="5000"/>
              </a:spcBef>
              <a:spcAft>
                <a:spcPct val="5000"/>
              </a:spcAft>
            </a:pPr>
            <a:r>
              <a:rPr lang="tr-TR" altLang="tr-TR" sz="2000">
                <a:latin typeface="Arial" panose="020B0604020202020204" pitchFamily="34" charset="0"/>
              </a:rPr>
              <a:t>Firmanızın(varsa) daha önce TÜBİTAK tarafından desteklenmiş projeleri için;</a:t>
            </a:r>
          </a:p>
          <a:p>
            <a:pPr lvl="2" eaLnBrk="1" hangingPunct="1">
              <a:lnSpc>
                <a:spcPct val="150000"/>
              </a:lnSpc>
              <a:spcBef>
                <a:spcPct val="5000"/>
              </a:spcBef>
              <a:spcAft>
                <a:spcPct val="5000"/>
              </a:spcAft>
              <a:buFont typeface="Wingdings" panose="05000000000000000000" pitchFamily="2" charset="2"/>
              <a:buChar char="q"/>
            </a:pPr>
            <a:r>
              <a:rPr lang="tr-TR" altLang="tr-TR">
                <a:latin typeface="Arial" panose="020B0604020202020204" pitchFamily="34" charset="0"/>
              </a:rPr>
              <a:t>Desteklenmiş proje çıktılarının pazar payı ve elde edilen ciro  - EK PUAN</a:t>
            </a:r>
          </a:p>
          <a:p>
            <a:pPr lvl="2" eaLnBrk="1" hangingPunct="1">
              <a:lnSpc>
                <a:spcPct val="150000"/>
              </a:lnSpc>
              <a:spcBef>
                <a:spcPct val="5000"/>
              </a:spcBef>
              <a:spcAft>
                <a:spcPct val="5000"/>
              </a:spcAft>
              <a:buFont typeface="Wingdings" panose="05000000000000000000" pitchFamily="2" charset="2"/>
              <a:buChar char="q"/>
            </a:pPr>
            <a:r>
              <a:rPr lang="tr-TR" altLang="tr-TR">
                <a:latin typeface="Arial" panose="020B0604020202020204" pitchFamily="34" charset="0"/>
              </a:rPr>
              <a:t>Desteklenmiş projelerin çıktıları için firmanız tarafından satış sonrası destek veriliyor mu? Satış yapılan ürün geliştirilmeye devam ediliyor mu?</a:t>
            </a:r>
          </a:p>
          <a:p>
            <a:pPr lvl="2" eaLnBrk="1" hangingPunct="1">
              <a:lnSpc>
                <a:spcPct val="150000"/>
              </a:lnSpc>
              <a:spcBef>
                <a:spcPct val="5000"/>
              </a:spcBef>
              <a:spcAft>
                <a:spcPct val="5000"/>
              </a:spcAft>
              <a:buFont typeface="Wingdings" panose="05000000000000000000" pitchFamily="2" charset="2"/>
              <a:buChar char="q"/>
            </a:pPr>
            <a:r>
              <a:rPr lang="tr-TR" altLang="tr-TR">
                <a:latin typeface="Arial" panose="020B0604020202020204" pitchFamily="34" charset="0"/>
              </a:rPr>
              <a:t>İhraç edilen bir ana ürünün bileşeni mi?(Örneğin ihraç edilen bir otomobilin jantı gibi</a:t>
            </a:r>
          </a:p>
          <a:p>
            <a:pPr lvl="1" eaLnBrk="1" hangingPunct="1">
              <a:lnSpc>
                <a:spcPct val="150000"/>
              </a:lnSpc>
              <a:spcBef>
                <a:spcPct val="5000"/>
              </a:spcBef>
              <a:spcAft>
                <a:spcPct val="5000"/>
              </a:spcAft>
            </a:pPr>
            <a:r>
              <a:rPr lang="tr-TR" altLang="tr-TR" sz="2000">
                <a:latin typeface="Arial" panose="020B0604020202020204" pitchFamily="34" charset="0"/>
              </a:rPr>
              <a:t>Uluslararası Ar-Ge destek programlarına(AB Çerçeve Programları vb.) başvuru yapılmış mı? Uluslararası bir projede yer alınmış mı? Alınmış ise projedeki rolünüz</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kdörtgen 3"/>
          <p:cNvSpPr>
            <a:spLocks noChangeArrowheads="1"/>
          </p:cNvSpPr>
          <p:nvPr/>
        </p:nvSpPr>
        <p:spPr bwMode="auto">
          <a:xfrm>
            <a:off x="2076450" y="63500"/>
            <a:ext cx="7519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b="1">
                <a:solidFill>
                  <a:srgbClr val="FF0000"/>
                </a:solidFill>
                <a:latin typeface="Arial" panose="020B0604020202020204" pitchFamily="34" charset="0"/>
                <a:cs typeface="Arial" panose="020B0604020202020204" pitchFamily="34" charset="0"/>
              </a:rPr>
              <a:t>A. </a:t>
            </a:r>
            <a:r>
              <a:rPr lang="da-DK" altLang="tr-TR" sz="3600" b="1">
                <a:solidFill>
                  <a:srgbClr val="FF0000"/>
                </a:solidFill>
                <a:latin typeface="Arial" panose="020B0604020202020204" pitchFamily="34" charset="0"/>
                <a:cs typeface="Arial" panose="020B0604020202020204" pitchFamily="34" charset="0"/>
              </a:rPr>
              <a:t>Kuruluş Bilgileri ve Proje Özeti</a:t>
            </a:r>
          </a:p>
        </p:txBody>
      </p:sp>
      <p:sp>
        <p:nvSpPr>
          <p:cNvPr id="5" name="Dikdörtgen 4"/>
          <p:cNvSpPr/>
          <p:nvPr/>
        </p:nvSpPr>
        <p:spPr>
          <a:xfrm>
            <a:off x="3979863" y="711200"/>
            <a:ext cx="3433762" cy="444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
        <p:nvSpPr>
          <p:cNvPr id="73732" name="Text Box 15"/>
          <p:cNvSpPr txBox="1">
            <a:spLocks noChangeArrowheads="1"/>
          </p:cNvSpPr>
          <p:nvPr/>
        </p:nvSpPr>
        <p:spPr bwMode="auto">
          <a:xfrm>
            <a:off x="228600" y="1131888"/>
            <a:ext cx="1181735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84225"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
              </a:spcBef>
              <a:spcAft>
                <a:spcPct val="5000"/>
              </a:spcAft>
              <a:buFont typeface="Wingdings" panose="05000000000000000000" pitchFamily="2" charset="2"/>
              <a:buChar char="Ø"/>
            </a:pPr>
            <a:r>
              <a:rPr lang="tr-TR" altLang="tr-TR" sz="2400" b="1">
                <a:latin typeface="Arial" panose="020B0604020202020204" pitchFamily="34" charset="0"/>
              </a:rPr>
              <a:t> Proje Kısa Tanıtımı </a:t>
            </a:r>
          </a:p>
          <a:p>
            <a:pPr eaLnBrk="1" hangingPunct="1">
              <a:lnSpc>
                <a:spcPct val="100000"/>
              </a:lnSpc>
              <a:spcBef>
                <a:spcPct val="5000"/>
              </a:spcBef>
              <a:spcAft>
                <a:spcPct val="5000"/>
              </a:spcAft>
              <a:buFont typeface="Wingdings" panose="05000000000000000000" pitchFamily="2" charset="2"/>
              <a:buChar char="Ø"/>
            </a:pPr>
            <a:endParaRPr lang="tr-TR" altLang="tr-TR" sz="2400" b="1">
              <a:latin typeface="Arial" panose="020B0604020202020204" pitchFamily="34" charset="0"/>
            </a:endParaRPr>
          </a:p>
          <a:p>
            <a:pPr lvl="1" eaLnBrk="1" hangingPunct="1">
              <a:lnSpc>
                <a:spcPct val="100000"/>
              </a:lnSpc>
              <a:spcBef>
                <a:spcPct val="5000"/>
              </a:spcBef>
              <a:spcAft>
                <a:spcPct val="5000"/>
              </a:spcAft>
            </a:pPr>
            <a:r>
              <a:rPr lang="tr-TR" altLang="tr-TR">
                <a:latin typeface="Arial" panose="020B0604020202020204" pitchFamily="34" charset="0"/>
              </a:rPr>
              <a:t>Kuruluş Kısa Tanıtımı ve Projenin Başlatılma Gerekçesi</a:t>
            </a:r>
          </a:p>
          <a:p>
            <a:pPr lvl="1" eaLnBrk="1" hangingPunct="1">
              <a:lnSpc>
                <a:spcPct val="100000"/>
              </a:lnSpc>
              <a:spcBef>
                <a:spcPct val="5000"/>
              </a:spcBef>
              <a:spcAft>
                <a:spcPct val="5000"/>
              </a:spcAft>
            </a:pPr>
            <a:r>
              <a:rPr lang="tr-TR" altLang="tr-TR">
                <a:latin typeface="Arial" panose="020B0604020202020204" pitchFamily="34" charset="0"/>
              </a:rPr>
              <a:t>Projenin Amacı </a:t>
            </a:r>
          </a:p>
          <a:p>
            <a:pPr lvl="1" eaLnBrk="1" hangingPunct="1">
              <a:lnSpc>
                <a:spcPct val="100000"/>
              </a:lnSpc>
              <a:spcBef>
                <a:spcPct val="5000"/>
              </a:spcBef>
              <a:spcAft>
                <a:spcPct val="5000"/>
              </a:spcAft>
            </a:pPr>
            <a:r>
              <a:rPr lang="tr-TR" altLang="tr-TR">
                <a:latin typeface="Arial" panose="020B0604020202020204" pitchFamily="34" charset="0"/>
              </a:rPr>
              <a:t>Anahtar Kelimeler </a:t>
            </a:r>
          </a:p>
          <a:p>
            <a:pPr lvl="1" eaLnBrk="1" hangingPunct="1">
              <a:lnSpc>
                <a:spcPct val="100000"/>
              </a:lnSpc>
              <a:spcBef>
                <a:spcPct val="5000"/>
              </a:spcBef>
              <a:spcAft>
                <a:spcPct val="5000"/>
              </a:spcAft>
            </a:pPr>
            <a:r>
              <a:rPr lang="tr-TR" altLang="tr-TR">
                <a:latin typeface="Arial" panose="020B0604020202020204" pitchFamily="34" charset="0"/>
              </a:rPr>
              <a:t>Yenilikçi Yönleri </a:t>
            </a:r>
          </a:p>
          <a:p>
            <a:pPr lvl="1" eaLnBrk="1" hangingPunct="1">
              <a:lnSpc>
                <a:spcPct val="100000"/>
              </a:lnSpc>
              <a:spcBef>
                <a:spcPct val="5000"/>
              </a:spcBef>
              <a:spcAft>
                <a:spcPct val="5000"/>
              </a:spcAft>
            </a:pPr>
            <a:r>
              <a:rPr lang="tr-TR" altLang="tr-TR">
                <a:latin typeface="Arial" panose="020B0604020202020204" pitchFamily="34" charset="0"/>
              </a:rPr>
              <a:t>Kullanılacak / Geliştirilecek Teknik ve Teknolojiler ile Özgün Katkılar</a:t>
            </a:r>
          </a:p>
          <a:p>
            <a:pPr lvl="1" eaLnBrk="1" hangingPunct="1">
              <a:lnSpc>
                <a:spcPct val="100000"/>
              </a:lnSpc>
              <a:spcBef>
                <a:spcPct val="5000"/>
              </a:spcBef>
              <a:spcAft>
                <a:spcPct val="5000"/>
              </a:spcAft>
            </a:pPr>
            <a:r>
              <a:rPr lang="tr-TR" altLang="tr-TR">
                <a:latin typeface="Arial" panose="020B0604020202020204" pitchFamily="34" charset="0"/>
              </a:rPr>
              <a:t>Ekonomik ve Ulusal Kazanımlar </a:t>
            </a:r>
          </a:p>
          <a:p>
            <a:pPr lvl="1" eaLnBrk="1" hangingPunct="1">
              <a:lnSpc>
                <a:spcPct val="100000"/>
              </a:lnSpc>
              <a:spcBef>
                <a:spcPct val="5000"/>
              </a:spcBef>
              <a:spcAft>
                <a:spcPct val="5000"/>
              </a:spcAft>
            </a:pPr>
            <a:r>
              <a:rPr lang="tr-TR" altLang="tr-TR">
                <a:latin typeface="Arial" panose="020B0604020202020204" pitchFamily="34" charset="0"/>
              </a:rPr>
              <a:t>Proje Görseli </a:t>
            </a:r>
          </a:p>
          <a:p>
            <a:pPr lvl="1" eaLnBrk="1" hangingPunct="1">
              <a:lnSpc>
                <a:spcPct val="100000"/>
              </a:lnSpc>
              <a:spcBef>
                <a:spcPct val="5000"/>
              </a:spcBef>
              <a:spcAft>
                <a:spcPct val="5000"/>
              </a:spcAft>
            </a:pPr>
            <a:r>
              <a:rPr lang="tr-TR" altLang="tr-TR">
                <a:latin typeface="Arial" panose="020B0604020202020204" pitchFamily="34" charset="0"/>
              </a:rPr>
              <a:t>Sunum Materyali</a:t>
            </a:r>
            <a:endParaRPr lang="tr-TR" altLang="tr-TR" b="1">
              <a:latin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1287463" y="4449763"/>
            <a:ext cx="9617075" cy="21082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tr-TR" sz="4000" dirty="0" smtClean="0">
                <a:solidFill>
                  <a:srgbClr val="E20613"/>
                </a:solidFill>
                <a:latin typeface="Arial" panose="020B0604020202020204" pitchFamily="34" charset="0"/>
                <a:ea typeface="+mn-ea"/>
                <a:cs typeface="Arial" panose="020B0604020202020204" pitchFamily="34" charset="0"/>
              </a:rPr>
              <a:t>PROJE ÖNERİSİ HAZIRLANMASI</a:t>
            </a:r>
          </a:p>
          <a:p>
            <a:pPr algn="ctr" fontAlgn="auto">
              <a:lnSpc>
                <a:spcPct val="100000"/>
              </a:lnSpc>
              <a:spcAft>
                <a:spcPts val="0"/>
              </a:spcAft>
              <a:defRPr/>
            </a:pPr>
            <a:r>
              <a:rPr lang="tr-TR" sz="4000" dirty="0" smtClean="0">
                <a:solidFill>
                  <a:srgbClr val="E20613"/>
                </a:solidFill>
                <a:latin typeface="Arial" panose="020B0604020202020204" pitchFamily="34" charset="0"/>
                <a:ea typeface="+mn-ea"/>
                <a:cs typeface="Arial" panose="020B0604020202020204" pitchFamily="34" charset="0"/>
              </a:rPr>
              <a:t>I</a:t>
            </a:r>
            <a:r>
              <a:rPr lang="tr-TR" sz="4000" dirty="0">
                <a:solidFill>
                  <a:srgbClr val="E20613"/>
                </a:solidFill>
                <a:latin typeface="Arial" panose="020B0604020202020204" pitchFamily="34" charset="0"/>
                <a:ea typeface="+mn-ea"/>
                <a:cs typeface="Arial" panose="020B0604020202020204" pitchFamily="34" charset="0"/>
              </a:rPr>
              <a:t>. Boyut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3 Slayt Numarası Yer Tutucusu"/>
          <p:cNvSpPr>
            <a:spLocks noGrp="1"/>
          </p:cNvSpPr>
          <p:nvPr>
            <p:ph type="sldNum" sz="quarter" idx="12"/>
          </p:nvPr>
        </p:nvSpPr>
        <p:spPr bwMode="auto">
          <a:xfrm>
            <a:off x="8382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fontAlgn="base" hangingPunct="0">
              <a:lnSpc>
                <a:spcPct val="100000"/>
              </a:lnSpc>
              <a:spcBef>
                <a:spcPct val="0"/>
              </a:spcBef>
              <a:spcAft>
                <a:spcPct val="0"/>
              </a:spcAft>
              <a:buFontTx/>
              <a:buNone/>
            </a:pPr>
            <a:fld id="{30748A40-E7C9-447D-8BF2-7998089015C8}" type="slidenum">
              <a:rPr lang="tr-TR" altLang="en-US" sz="1400" smtClean="0">
                <a:latin typeface="Arial" panose="020B0604020202020204" pitchFamily="34" charset="0"/>
              </a:rPr>
              <a:pPr algn="l" eaLnBrk="0" fontAlgn="base" hangingPunct="0">
                <a:lnSpc>
                  <a:spcPct val="100000"/>
                </a:lnSpc>
                <a:spcBef>
                  <a:spcPct val="0"/>
                </a:spcBef>
                <a:spcAft>
                  <a:spcPct val="0"/>
                </a:spcAft>
                <a:buFontTx/>
                <a:buNone/>
              </a:pPr>
              <a:t>29</a:t>
            </a:fld>
            <a:endParaRPr lang="tr-TR" altLang="en-US" sz="1400" smtClean="0">
              <a:latin typeface="Arial" panose="020B0604020202020204" pitchFamily="34" charset="0"/>
            </a:endParaRPr>
          </a:p>
        </p:txBody>
      </p:sp>
      <p:sp>
        <p:nvSpPr>
          <p:cNvPr id="928771" name="Text Box 3">
            <a:extLst>
              <a:ext uri="{FF2B5EF4-FFF2-40B4-BE49-F238E27FC236}">
                <a16:creationId xmlns:a16="http://schemas.microsoft.com/office/drawing/2014/main" id="{48CE6ED3-A24A-6A7D-6CAA-1F4298CD85B3}"/>
              </a:ext>
            </a:extLst>
          </p:cNvPr>
          <p:cNvSpPr txBox="1">
            <a:spLocks noChangeArrowheads="1"/>
          </p:cNvSpPr>
          <p:nvPr/>
        </p:nvSpPr>
        <p:spPr bwMode="auto">
          <a:xfrm>
            <a:off x="1226910" y="1584982"/>
            <a:ext cx="9805157" cy="492443"/>
          </a:xfrm>
          <a:prstGeom prst="rect">
            <a:avLst/>
          </a:prstGeom>
          <a:noFill/>
          <a:ln w="9525">
            <a:noFill/>
            <a:miter lim="800000"/>
            <a:headEnd/>
            <a:tailEnd/>
          </a:ln>
        </p:spPr>
        <p:txBody>
          <a:bodyPr>
            <a:spAutoFit/>
          </a:bodyPr>
          <a:lstStyle/>
          <a:p>
            <a:pPr fontAlgn="auto">
              <a:spcBef>
                <a:spcPct val="50000"/>
              </a:spcBef>
              <a:spcAft>
                <a:spcPts val="0"/>
              </a:spcAft>
              <a:defRPr/>
            </a:pPr>
            <a:r>
              <a:rPr lang="tr-TR" sz="2600" dirty="0">
                <a:highlight>
                  <a:srgbClr val="C0C0C0"/>
                </a:highlight>
                <a:latin typeface="+mn-lt"/>
              </a:rPr>
              <a:t>“</a:t>
            </a:r>
            <a:r>
              <a:rPr lang="tr-TR" sz="2600" b="1" dirty="0">
                <a:solidFill>
                  <a:srgbClr val="000066"/>
                </a:solidFill>
                <a:highlight>
                  <a:srgbClr val="C0C0C0"/>
                </a:highlight>
                <a:latin typeface="+mn-lt"/>
              </a:rPr>
              <a:t>özgün</a:t>
            </a:r>
            <a:r>
              <a:rPr lang="tr-TR" sz="2600" dirty="0">
                <a:highlight>
                  <a:srgbClr val="C0C0C0"/>
                </a:highlight>
                <a:latin typeface="+mn-lt"/>
              </a:rPr>
              <a:t> bir </a:t>
            </a:r>
            <a:r>
              <a:rPr lang="tr-TR" sz="2600" b="1" dirty="0">
                <a:solidFill>
                  <a:srgbClr val="000066"/>
                </a:solidFill>
                <a:highlight>
                  <a:srgbClr val="C0C0C0"/>
                </a:highlight>
                <a:latin typeface="+mn-lt"/>
              </a:rPr>
              <a:t>ürün, hizmet ya da sonuç </a:t>
            </a:r>
            <a:r>
              <a:rPr lang="tr-TR" sz="2600" dirty="0">
                <a:highlight>
                  <a:srgbClr val="C0C0C0"/>
                </a:highlight>
                <a:latin typeface="+mn-lt"/>
              </a:rPr>
              <a:t>elde etmek için </a:t>
            </a:r>
            <a:r>
              <a:rPr lang="tr-TR" sz="2600" b="1" dirty="0">
                <a:solidFill>
                  <a:srgbClr val="000066"/>
                </a:solidFill>
                <a:highlight>
                  <a:srgbClr val="C0C0C0"/>
                </a:highlight>
                <a:latin typeface="+mn-lt"/>
              </a:rPr>
              <a:t>geçici</a:t>
            </a:r>
            <a:r>
              <a:rPr lang="tr-TR" sz="2600" dirty="0">
                <a:highlight>
                  <a:srgbClr val="C0C0C0"/>
                </a:highlight>
                <a:latin typeface="+mn-lt"/>
              </a:rPr>
              <a:t> bir girişim”</a:t>
            </a:r>
          </a:p>
        </p:txBody>
      </p:sp>
      <p:sp>
        <p:nvSpPr>
          <p:cNvPr id="928772" name="Text Box 4"/>
          <p:cNvSpPr txBox="1">
            <a:spLocks noChangeArrowheads="1"/>
          </p:cNvSpPr>
          <p:nvPr/>
        </p:nvSpPr>
        <p:spPr bwMode="auto">
          <a:xfrm>
            <a:off x="725488" y="2622550"/>
            <a:ext cx="2855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tr-TR" altLang="en-US" sz="2600">
                <a:latin typeface="Arial" panose="020B0604020202020204" pitchFamily="34" charset="0"/>
              </a:rPr>
              <a:t>rutin faaliyet değil</a:t>
            </a:r>
          </a:p>
        </p:txBody>
      </p:sp>
      <p:sp>
        <p:nvSpPr>
          <p:cNvPr id="928773" name="Text Box 5"/>
          <p:cNvSpPr txBox="1">
            <a:spLocks noChangeArrowheads="1"/>
          </p:cNvSpPr>
          <p:nvPr/>
        </p:nvSpPr>
        <p:spPr bwMode="auto">
          <a:xfrm>
            <a:off x="3943350" y="2581275"/>
            <a:ext cx="2927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tr-TR" altLang="en-US" sz="2600">
                <a:latin typeface="Arial" panose="020B0604020202020204" pitchFamily="34" charset="0"/>
              </a:rPr>
              <a:t>tanımlı hedefler</a:t>
            </a:r>
          </a:p>
        </p:txBody>
      </p:sp>
      <p:sp>
        <p:nvSpPr>
          <p:cNvPr id="928774" name="Text Box 6"/>
          <p:cNvSpPr txBox="1">
            <a:spLocks noChangeArrowheads="1"/>
          </p:cNvSpPr>
          <p:nvPr/>
        </p:nvSpPr>
        <p:spPr bwMode="auto">
          <a:xfrm>
            <a:off x="7954963" y="2630488"/>
            <a:ext cx="3511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tr-TR" altLang="en-US" sz="2600">
                <a:latin typeface="Arial" panose="020B0604020202020204" pitchFamily="34" charset="0"/>
              </a:rPr>
              <a:t>zaman planına bağlı</a:t>
            </a:r>
          </a:p>
        </p:txBody>
      </p:sp>
      <p:sp>
        <p:nvSpPr>
          <p:cNvPr id="8" name="7 Dikdörtgen"/>
          <p:cNvSpPr>
            <a:spLocks noChangeArrowheads="1"/>
          </p:cNvSpPr>
          <p:nvPr/>
        </p:nvSpPr>
        <p:spPr bwMode="auto">
          <a:xfrm>
            <a:off x="1881188" y="3995738"/>
            <a:ext cx="84296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tr-TR" altLang="en-US" sz="2600">
                <a:latin typeface="Arial" panose="020B0604020202020204" pitchFamily="34" charset="0"/>
              </a:rPr>
              <a:t>Başarılı proje belirlenen </a:t>
            </a:r>
            <a:r>
              <a:rPr lang="tr-TR" altLang="en-US" sz="2600" b="1">
                <a:latin typeface="Arial" panose="020B0604020202020204" pitchFamily="34" charset="0"/>
              </a:rPr>
              <a:t>kapsamda,</a:t>
            </a:r>
            <a:r>
              <a:rPr lang="tr-TR" altLang="en-US" sz="2600">
                <a:latin typeface="Arial" panose="020B0604020202020204" pitchFamily="34" charset="0"/>
              </a:rPr>
              <a:t> </a:t>
            </a:r>
            <a:r>
              <a:rPr lang="tr-TR" altLang="en-US" sz="2600" b="1">
                <a:latin typeface="Arial" panose="020B0604020202020204" pitchFamily="34" charset="0"/>
              </a:rPr>
              <a:t>zamanında</a:t>
            </a:r>
            <a:r>
              <a:rPr lang="tr-TR" altLang="en-US" sz="2600">
                <a:latin typeface="Arial" panose="020B0604020202020204" pitchFamily="34" charset="0"/>
              </a:rPr>
              <a:t> ve hesaplanan </a:t>
            </a:r>
            <a:r>
              <a:rPr lang="tr-TR" altLang="en-US" sz="2600" b="1">
                <a:latin typeface="Arial" panose="020B0604020202020204" pitchFamily="34" charset="0"/>
              </a:rPr>
              <a:t>maliyet</a:t>
            </a:r>
            <a:r>
              <a:rPr lang="tr-TR" altLang="en-US" sz="2600">
                <a:latin typeface="Arial" panose="020B0604020202020204" pitchFamily="34" charset="0"/>
              </a:rPr>
              <a:t> sınırları içinde tamamlanır...</a:t>
            </a:r>
          </a:p>
        </p:txBody>
      </p:sp>
      <p:sp>
        <p:nvSpPr>
          <p:cNvPr id="77832" name="Dikdörtgen 4"/>
          <p:cNvSpPr>
            <a:spLocks noChangeArrowheads="1"/>
          </p:cNvSpPr>
          <p:nvPr/>
        </p:nvSpPr>
        <p:spPr bwMode="auto">
          <a:xfrm>
            <a:off x="4811713" y="220663"/>
            <a:ext cx="2568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b="1">
                <a:solidFill>
                  <a:srgbClr val="E20613"/>
                </a:solidFill>
              </a:rPr>
              <a:t>Proje Nedir?</a:t>
            </a:r>
            <a:endParaRPr lang="tr-TR" altLang="tr-TR" sz="3600">
              <a:solidFill>
                <a:srgbClr val="E20613"/>
              </a:solidFill>
              <a:latin typeface="Arial" panose="020B0604020202020204" pitchFamily="34" charset="0"/>
              <a:cs typeface="Arial" panose="020B0604020202020204" pitchFamily="34" charset="0"/>
            </a:endParaRPr>
          </a:p>
        </p:txBody>
      </p:sp>
      <p:sp>
        <p:nvSpPr>
          <p:cNvPr id="3" name="Right Brace 2">
            <a:extLst>
              <a:ext uri="{FF2B5EF4-FFF2-40B4-BE49-F238E27FC236}">
                <a16:creationId xmlns:a16="http://schemas.microsoft.com/office/drawing/2014/main" id="{BA9C6513-1922-F085-937B-2ECB2BB0DB49}"/>
              </a:ext>
            </a:extLst>
          </p:cNvPr>
          <p:cNvSpPr/>
          <p:nvPr/>
        </p:nvSpPr>
        <p:spPr>
          <a:xfrm rot="5400000">
            <a:off x="1612901" y="1757362"/>
            <a:ext cx="304800" cy="1076325"/>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 name="Right Brace 3">
            <a:extLst>
              <a:ext uri="{FF2B5EF4-FFF2-40B4-BE49-F238E27FC236}">
                <a16:creationId xmlns:a16="http://schemas.microsoft.com/office/drawing/2014/main" id="{7B42E270-B9C3-5861-609C-230E21DE8775}"/>
              </a:ext>
            </a:extLst>
          </p:cNvPr>
          <p:cNvSpPr/>
          <p:nvPr/>
        </p:nvSpPr>
        <p:spPr>
          <a:xfrm rot="5400000">
            <a:off x="4388644" y="634206"/>
            <a:ext cx="396875" cy="3389313"/>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 name="Right Brace 4">
            <a:extLst>
              <a:ext uri="{FF2B5EF4-FFF2-40B4-BE49-F238E27FC236}">
                <a16:creationId xmlns:a16="http://schemas.microsoft.com/office/drawing/2014/main" id="{D76D10C9-C4B4-4492-C218-DA007473B250}"/>
              </a:ext>
            </a:extLst>
          </p:cNvPr>
          <p:cNvSpPr/>
          <p:nvPr/>
        </p:nvSpPr>
        <p:spPr>
          <a:xfrm rot="5400000">
            <a:off x="8674894" y="1902619"/>
            <a:ext cx="390525" cy="858837"/>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2" name="Dikdörtgen 11"/>
          <p:cNvSpPr/>
          <p:nvPr/>
        </p:nvSpPr>
        <p:spPr>
          <a:xfrm>
            <a:off x="4230688" y="803275"/>
            <a:ext cx="3433762" cy="444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8771"/>
                                        </p:tgtEl>
                                        <p:attrNameLst>
                                          <p:attrName>style.visibility</p:attrName>
                                        </p:attrNameLst>
                                      </p:cBhvr>
                                      <p:to>
                                        <p:strVal val="visible"/>
                                      </p:to>
                                    </p:set>
                                    <p:anim calcmode="lin" valueType="num">
                                      <p:cBhvr additive="base">
                                        <p:cTn id="7" dur="500" fill="hold"/>
                                        <p:tgtEl>
                                          <p:spTgt spid="928771"/>
                                        </p:tgtEl>
                                        <p:attrNameLst>
                                          <p:attrName>ppt_x</p:attrName>
                                        </p:attrNameLst>
                                      </p:cBhvr>
                                      <p:tavLst>
                                        <p:tav tm="0">
                                          <p:val>
                                            <p:strVal val="#ppt_x"/>
                                          </p:val>
                                        </p:tav>
                                        <p:tav tm="100000">
                                          <p:val>
                                            <p:strVal val="#ppt_x"/>
                                          </p:val>
                                        </p:tav>
                                      </p:tavLst>
                                    </p:anim>
                                    <p:anim calcmode="lin" valueType="num">
                                      <p:cBhvr additive="base">
                                        <p:cTn id="8" dur="500" fill="hold"/>
                                        <p:tgtEl>
                                          <p:spTgt spid="9287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8772"/>
                                        </p:tgtEl>
                                        <p:attrNameLst>
                                          <p:attrName>style.visibility</p:attrName>
                                        </p:attrNameLst>
                                      </p:cBhvr>
                                      <p:to>
                                        <p:strVal val="visible"/>
                                      </p:to>
                                    </p:set>
                                    <p:anim calcmode="lin" valueType="num">
                                      <p:cBhvr additive="base">
                                        <p:cTn id="13" dur="500" fill="hold"/>
                                        <p:tgtEl>
                                          <p:spTgt spid="928772"/>
                                        </p:tgtEl>
                                        <p:attrNameLst>
                                          <p:attrName>ppt_x</p:attrName>
                                        </p:attrNameLst>
                                      </p:cBhvr>
                                      <p:tavLst>
                                        <p:tav tm="0">
                                          <p:val>
                                            <p:strVal val="#ppt_x"/>
                                          </p:val>
                                        </p:tav>
                                        <p:tav tm="100000">
                                          <p:val>
                                            <p:strVal val="#ppt_x"/>
                                          </p:val>
                                        </p:tav>
                                      </p:tavLst>
                                    </p:anim>
                                    <p:anim calcmode="lin" valueType="num">
                                      <p:cBhvr additive="base">
                                        <p:cTn id="14" dur="500" fill="hold"/>
                                        <p:tgtEl>
                                          <p:spTgt spid="92877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8773"/>
                                        </p:tgtEl>
                                        <p:attrNameLst>
                                          <p:attrName>style.visibility</p:attrName>
                                        </p:attrNameLst>
                                      </p:cBhvr>
                                      <p:to>
                                        <p:strVal val="visible"/>
                                      </p:to>
                                    </p:set>
                                    <p:anim calcmode="lin" valueType="num">
                                      <p:cBhvr additive="base">
                                        <p:cTn id="19" dur="500" fill="hold"/>
                                        <p:tgtEl>
                                          <p:spTgt spid="928773"/>
                                        </p:tgtEl>
                                        <p:attrNameLst>
                                          <p:attrName>ppt_x</p:attrName>
                                        </p:attrNameLst>
                                      </p:cBhvr>
                                      <p:tavLst>
                                        <p:tav tm="0">
                                          <p:val>
                                            <p:strVal val="#ppt_x"/>
                                          </p:val>
                                        </p:tav>
                                        <p:tav tm="100000">
                                          <p:val>
                                            <p:strVal val="#ppt_x"/>
                                          </p:val>
                                        </p:tav>
                                      </p:tavLst>
                                    </p:anim>
                                    <p:anim calcmode="lin" valueType="num">
                                      <p:cBhvr additive="base">
                                        <p:cTn id="20" dur="500" fill="hold"/>
                                        <p:tgtEl>
                                          <p:spTgt spid="92877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8774"/>
                                        </p:tgtEl>
                                        <p:attrNameLst>
                                          <p:attrName>style.visibility</p:attrName>
                                        </p:attrNameLst>
                                      </p:cBhvr>
                                      <p:to>
                                        <p:strVal val="visible"/>
                                      </p:to>
                                    </p:set>
                                    <p:anim calcmode="lin" valueType="num">
                                      <p:cBhvr additive="base">
                                        <p:cTn id="25" dur="500" fill="hold"/>
                                        <p:tgtEl>
                                          <p:spTgt spid="928774"/>
                                        </p:tgtEl>
                                        <p:attrNameLst>
                                          <p:attrName>ppt_x</p:attrName>
                                        </p:attrNameLst>
                                      </p:cBhvr>
                                      <p:tavLst>
                                        <p:tav tm="0">
                                          <p:val>
                                            <p:strVal val="#ppt_x"/>
                                          </p:val>
                                        </p:tav>
                                        <p:tav tm="100000">
                                          <p:val>
                                            <p:strVal val="#ppt_x"/>
                                          </p:val>
                                        </p:tav>
                                      </p:tavLst>
                                    </p:anim>
                                    <p:anim calcmode="lin" valueType="num">
                                      <p:cBhvr additive="base">
                                        <p:cTn id="26" dur="500" fill="hold"/>
                                        <p:tgtEl>
                                          <p:spTgt spid="92877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p:bldP spid="928772" grpId="0"/>
      <p:bldP spid="928773" grpId="0"/>
      <p:bldP spid="92877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06400" y="1173163"/>
            <a:ext cx="11123613" cy="2308225"/>
          </a:xfrm>
          <a:prstGeom prst="rect">
            <a:avLst/>
          </a:prstGeom>
          <a:noFill/>
        </p:spPr>
        <p:txBody>
          <a:bodyPr lIns="91423" tIns="45711" rIns="91423" bIns="45711">
            <a:spAutoFit/>
          </a:bodyPr>
          <a:lstStyle/>
          <a:p>
            <a:pPr marL="285732" indent="-285732" algn="just">
              <a:buFont typeface="Arial" panose="020B0604020202020204" pitchFamily="34" charset="0"/>
              <a:buChar char="•"/>
              <a:defRPr/>
            </a:pPr>
            <a:r>
              <a:rPr lang="tr-TR" altLang="tr-TR" sz="2400" dirty="0">
                <a:latin typeface="+mn-lt"/>
                <a:cs typeface="Arial" panose="020B0604020202020204" pitchFamily="34" charset="0"/>
              </a:rPr>
              <a:t>Ülkemiz özel sektör kuruluşlarının araştırma-teknoloji geliştirme ve yenilik faaliyetlerini desteklemek,</a:t>
            </a:r>
          </a:p>
          <a:p>
            <a:pPr marL="285732" indent="-285732" algn="just">
              <a:buFont typeface="Arial" panose="020B0604020202020204" pitchFamily="34" charset="0"/>
              <a:buChar char="•"/>
              <a:defRPr/>
            </a:pPr>
            <a:r>
              <a:rPr lang="tr-TR" altLang="tr-TR" sz="2400" dirty="0">
                <a:latin typeface="+mn-lt"/>
                <a:cs typeface="Arial" panose="020B0604020202020204" pitchFamily="34" charset="0"/>
              </a:rPr>
              <a:t>Girişimcilik ve üniversite sanayi iş birliğini desteklemek,</a:t>
            </a:r>
          </a:p>
          <a:p>
            <a:pPr marL="285732" indent="-285732" algn="just">
              <a:buFont typeface="Arial" panose="020B0604020202020204" pitchFamily="34" charset="0"/>
              <a:buChar char="•"/>
              <a:defRPr/>
            </a:pPr>
            <a:r>
              <a:rPr lang="tr-TR" altLang="tr-TR" sz="2400" dirty="0">
                <a:latin typeface="+mn-lt"/>
                <a:cs typeface="Arial" panose="020B0604020202020204" pitchFamily="34" charset="0"/>
              </a:rPr>
              <a:t>Türk sanayisinin araştırma-teknoloji geliştirme yeteneğinin, yenilikçi kültürünün ve rekabet gücünün artırılmasına katkıda bulunmak amacıyla kurulmuştur.</a:t>
            </a:r>
          </a:p>
          <a:p>
            <a:pPr algn="just">
              <a:defRPr/>
            </a:pPr>
            <a:r>
              <a:rPr lang="tr-TR" altLang="tr-TR" sz="2400" dirty="0">
                <a:latin typeface="+mn-lt"/>
                <a:cs typeface="Arial" panose="020B0604020202020204" pitchFamily="34" charset="0"/>
              </a:rPr>
              <a:t>Bu amaç doğrultusunda destek programları tasarlamakta ve yürütmektedir.</a:t>
            </a:r>
          </a:p>
        </p:txBody>
      </p:sp>
      <p:pic>
        <p:nvPicPr>
          <p:cNvPr id="17411" name="Picture 2" descr="I:\TÜBİTAK TEYDEB\sunumlar\TEYDEB tanıtım kapa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4008438"/>
            <a:ext cx="10723562"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txBox="1">
            <a:spLocks/>
          </p:cNvSpPr>
          <p:nvPr/>
        </p:nvSpPr>
        <p:spPr bwMode="auto">
          <a:xfrm>
            <a:off x="215900" y="0"/>
            <a:ext cx="114188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tr-TR" altLang="tr-TR" sz="3000" b="1">
                <a:solidFill>
                  <a:srgbClr val="E20613"/>
                </a:solidFill>
                <a:latin typeface="Arial" panose="020B0604020202020204" pitchFamily="34" charset="0"/>
                <a:cs typeface="Arial" panose="020B0604020202020204" pitchFamily="34" charset="0"/>
              </a:rPr>
              <a:t>Teknoloji ve Yenilik Destek Programları Başkanlığı (TEYDEB)</a:t>
            </a:r>
          </a:p>
        </p:txBody>
      </p:sp>
      <p:sp>
        <p:nvSpPr>
          <p:cNvPr id="6" name="Dikdörtgen 5"/>
          <p:cNvSpPr/>
          <p:nvPr/>
        </p:nvSpPr>
        <p:spPr>
          <a:xfrm>
            <a:off x="4391025" y="563563"/>
            <a:ext cx="338772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kdörtgen 5"/>
          <p:cNvSpPr>
            <a:spLocks noChangeArrowheads="1"/>
          </p:cNvSpPr>
          <p:nvPr/>
        </p:nvSpPr>
        <p:spPr bwMode="auto">
          <a:xfrm>
            <a:off x="322263" y="198438"/>
            <a:ext cx="11547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600" b="1">
                <a:solidFill>
                  <a:srgbClr val="FF0000"/>
                </a:solidFill>
                <a:latin typeface="Arial" panose="020B0604020202020204" pitchFamily="34" charset="0"/>
                <a:cs typeface="Arial" panose="020B0604020202020204" pitchFamily="34" charset="0"/>
              </a:rPr>
              <a:t>B. Projenin Endüstriyel Ar-Ge İçeriği, Teknoloji Düzeyi ve Yenilikçi Yönü</a:t>
            </a:r>
            <a:endParaRPr lang="tr-TR" altLang="tr-TR" sz="260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4378325"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
        <p:nvSpPr>
          <p:cNvPr id="13" name="Rectangle 3"/>
          <p:cNvSpPr txBox="1">
            <a:spLocks noChangeArrowheads="1"/>
          </p:cNvSpPr>
          <p:nvPr/>
        </p:nvSpPr>
        <p:spPr>
          <a:xfrm>
            <a:off x="609600" y="952500"/>
            <a:ext cx="10972800" cy="59515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Bef>
                <a:spcPct val="5000"/>
              </a:spcBef>
              <a:spcAft>
                <a:spcPct val="5000"/>
              </a:spcAft>
              <a:buFont typeface="Wingdings" pitchFamily="2" charset="2"/>
              <a:buChar char="Ø"/>
              <a:tabLst>
                <a:tab pos="442913" algn="l"/>
              </a:tabLst>
              <a:defRPr/>
            </a:pPr>
            <a:r>
              <a:rPr lang="tr-TR" altLang="tr-TR" sz="2000" b="1" dirty="0"/>
              <a:t>Projenin Çağrı Konusuyla İlişkisi ve Hedefleri</a:t>
            </a:r>
          </a:p>
          <a:p>
            <a:pPr marL="715963" indent="-263525" fontAlgn="auto">
              <a:lnSpc>
                <a:spcPct val="120000"/>
              </a:lnSpc>
              <a:spcBef>
                <a:spcPct val="5000"/>
              </a:spcBef>
              <a:spcAft>
                <a:spcPct val="5000"/>
              </a:spcAft>
              <a:tabLst>
                <a:tab pos="442913" algn="l"/>
              </a:tabLst>
              <a:defRPr/>
            </a:pPr>
            <a:r>
              <a:rPr lang="tr-TR" altLang="tr-TR" sz="2000" dirty="0"/>
              <a:t>Projenin çağrı konusuyla ilişkisi</a:t>
            </a:r>
          </a:p>
          <a:p>
            <a:pPr lvl="1" fontAlgn="auto">
              <a:lnSpc>
                <a:spcPct val="150000"/>
              </a:lnSpc>
              <a:spcBef>
                <a:spcPct val="5000"/>
              </a:spcBef>
              <a:spcAft>
                <a:spcPct val="5000"/>
              </a:spcAft>
              <a:buClr>
                <a:prstClr val="black"/>
              </a:buClr>
              <a:buFontTx/>
              <a:buChar char="•"/>
              <a:tabLst>
                <a:tab pos="442913" algn="l"/>
              </a:tabLst>
              <a:defRPr/>
            </a:pPr>
            <a:r>
              <a:rPr lang="tr-TR" sz="2000" dirty="0"/>
              <a:t>Problem Tanımı </a:t>
            </a:r>
          </a:p>
          <a:p>
            <a:pPr lvl="1" fontAlgn="auto">
              <a:lnSpc>
                <a:spcPct val="150000"/>
              </a:lnSpc>
              <a:spcBef>
                <a:spcPct val="5000"/>
              </a:spcBef>
              <a:spcAft>
                <a:spcPct val="5000"/>
              </a:spcAft>
              <a:buClr>
                <a:prstClr val="black"/>
              </a:buClr>
              <a:buFontTx/>
              <a:buChar char="•"/>
              <a:tabLst>
                <a:tab pos="442913" algn="l"/>
              </a:tabLst>
              <a:defRPr/>
            </a:pPr>
            <a:r>
              <a:rPr lang="tr-TR" sz="2000" dirty="0"/>
              <a:t>Çözüm Önerisi</a:t>
            </a:r>
          </a:p>
          <a:p>
            <a:pPr lvl="1" fontAlgn="auto">
              <a:lnSpc>
                <a:spcPct val="150000"/>
              </a:lnSpc>
              <a:spcBef>
                <a:spcPct val="5000"/>
              </a:spcBef>
              <a:spcAft>
                <a:spcPct val="5000"/>
              </a:spcAft>
              <a:buClr>
                <a:prstClr val="black"/>
              </a:buClr>
              <a:buFontTx/>
              <a:buChar char="•"/>
              <a:tabLst>
                <a:tab pos="442913" algn="l"/>
              </a:tabLst>
              <a:defRPr/>
            </a:pPr>
            <a:r>
              <a:rPr lang="tr-TR" sz="2000" dirty="0"/>
              <a:t>Proje Hedefleri</a:t>
            </a:r>
          </a:p>
          <a:p>
            <a:pPr lvl="1" fontAlgn="auto">
              <a:lnSpc>
                <a:spcPct val="150000"/>
              </a:lnSpc>
              <a:spcBef>
                <a:spcPct val="5000"/>
              </a:spcBef>
              <a:spcAft>
                <a:spcPct val="5000"/>
              </a:spcAft>
              <a:buClr>
                <a:prstClr val="black"/>
              </a:buClr>
              <a:buFontTx/>
              <a:buChar char="•"/>
              <a:tabLst>
                <a:tab pos="442913" algn="l"/>
              </a:tabLst>
              <a:defRPr/>
            </a:pPr>
            <a:r>
              <a:rPr lang="tr-TR" sz="2000" dirty="0"/>
              <a:t>Hedef Kitle </a:t>
            </a:r>
          </a:p>
          <a:p>
            <a:pPr lvl="1" fontAlgn="auto">
              <a:lnSpc>
                <a:spcPct val="150000"/>
              </a:lnSpc>
              <a:spcBef>
                <a:spcPct val="5000"/>
              </a:spcBef>
              <a:spcAft>
                <a:spcPct val="5000"/>
              </a:spcAft>
              <a:buClr>
                <a:prstClr val="black"/>
              </a:buClr>
              <a:buFontTx/>
              <a:buChar char="•"/>
              <a:tabLst>
                <a:tab pos="442913" algn="l"/>
              </a:tabLst>
              <a:defRPr/>
            </a:pPr>
            <a:r>
              <a:rPr lang="tr-TR" sz="2000" dirty="0"/>
              <a:t>Yöntem </a:t>
            </a:r>
          </a:p>
          <a:p>
            <a:pPr lvl="1" fontAlgn="auto">
              <a:lnSpc>
                <a:spcPct val="150000"/>
              </a:lnSpc>
              <a:spcBef>
                <a:spcPct val="5000"/>
              </a:spcBef>
              <a:spcAft>
                <a:spcPct val="5000"/>
              </a:spcAft>
              <a:buClr>
                <a:prstClr val="black"/>
              </a:buClr>
              <a:buFontTx/>
              <a:buChar char="•"/>
              <a:tabLst>
                <a:tab pos="442913" algn="l"/>
              </a:tabLst>
              <a:defRPr/>
            </a:pPr>
            <a:r>
              <a:rPr lang="tr-TR" sz="2000" dirty="0"/>
              <a:t>Öncelikli Alan</a:t>
            </a:r>
          </a:p>
          <a:p>
            <a:pPr fontAlgn="auto">
              <a:lnSpc>
                <a:spcPct val="120000"/>
              </a:lnSpc>
              <a:spcBef>
                <a:spcPct val="5000"/>
              </a:spcBef>
              <a:spcAft>
                <a:spcPct val="5000"/>
              </a:spcAft>
              <a:buFont typeface="Wingdings" pitchFamily="2" charset="2"/>
              <a:buChar char="Ø"/>
              <a:tabLst>
                <a:tab pos="442913" algn="l"/>
              </a:tabLst>
              <a:defRPr/>
            </a:pPr>
            <a:r>
              <a:rPr lang="tr-TR" altLang="tr-TR" sz="2000" b="1" dirty="0"/>
              <a:t>Projenin Teknoloji Düzeyi</a:t>
            </a:r>
          </a:p>
          <a:p>
            <a:pPr lvl="1" fontAlgn="auto">
              <a:lnSpc>
                <a:spcPct val="150000"/>
              </a:lnSpc>
              <a:spcBef>
                <a:spcPct val="5000"/>
              </a:spcBef>
              <a:spcAft>
                <a:spcPct val="5000"/>
              </a:spcAft>
              <a:buFontTx/>
              <a:buChar char="•"/>
              <a:tabLst>
                <a:tab pos="442913" algn="l"/>
              </a:tabLst>
              <a:defRPr/>
            </a:pPr>
            <a:r>
              <a:rPr lang="en-US" altLang="tr-TR" sz="2000" dirty="0" err="1">
                <a:solidFill>
                  <a:prstClr val="black"/>
                </a:solidFill>
              </a:rPr>
              <a:t>Tekniğin</a:t>
            </a:r>
            <a:r>
              <a:rPr lang="en-US" altLang="tr-TR" sz="2000" dirty="0">
                <a:solidFill>
                  <a:prstClr val="black"/>
                </a:solidFill>
              </a:rPr>
              <a:t>/</a:t>
            </a:r>
            <a:r>
              <a:rPr lang="en-US" altLang="tr-TR" sz="2000" dirty="0" err="1">
                <a:solidFill>
                  <a:prstClr val="black"/>
                </a:solidFill>
              </a:rPr>
              <a:t>Teknolojinin</a:t>
            </a:r>
            <a:r>
              <a:rPr lang="en-US" altLang="tr-TR" sz="2000" dirty="0">
                <a:solidFill>
                  <a:prstClr val="black"/>
                </a:solidFill>
              </a:rPr>
              <a:t> </a:t>
            </a:r>
            <a:r>
              <a:rPr lang="en-US" altLang="tr-TR" sz="2000" dirty="0" err="1">
                <a:solidFill>
                  <a:prstClr val="black"/>
                </a:solidFill>
              </a:rPr>
              <a:t>Bilinen</a:t>
            </a:r>
            <a:r>
              <a:rPr lang="en-US" altLang="tr-TR" sz="2000" dirty="0">
                <a:solidFill>
                  <a:prstClr val="black"/>
                </a:solidFill>
              </a:rPr>
              <a:t> </a:t>
            </a:r>
            <a:r>
              <a:rPr lang="en-US" altLang="tr-TR" sz="2000" dirty="0" err="1">
                <a:solidFill>
                  <a:prstClr val="black"/>
                </a:solidFill>
              </a:rPr>
              <a:t>Güncel</a:t>
            </a:r>
            <a:r>
              <a:rPr lang="en-US" altLang="tr-TR" sz="2000" dirty="0">
                <a:solidFill>
                  <a:prstClr val="black"/>
                </a:solidFill>
              </a:rPr>
              <a:t> </a:t>
            </a:r>
            <a:r>
              <a:rPr lang="en-US" altLang="tr-TR" sz="2000" dirty="0" err="1">
                <a:solidFill>
                  <a:prstClr val="black"/>
                </a:solidFill>
              </a:rPr>
              <a:t>Durumu</a:t>
            </a:r>
            <a:r>
              <a:rPr lang="en-US" altLang="tr-TR" sz="2000" dirty="0">
                <a:solidFill>
                  <a:prstClr val="black"/>
                </a:solidFill>
              </a:rPr>
              <a:t> ("State-of-the-Art")</a:t>
            </a:r>
            <a:endParaRPr lang="tr-TR" altLang="tr-TR" sz="2000" dirty="0">
              <a:solidFill>
                <a:prstClr val="black"/>
              </a:solidFill>
            </a:endParaRPr>
          </a:p>
          <a:p>
            <a:pPr lvl="1" fontAlgn="auto">
              <a:lnSpc>
                <a:spcPct val="150000"/>
              </a:lnSpc>
              <a:spcBef>
                <a:spcPct val="5000"/>
              </a:spcBef>
              <a:spcAft>
                <a:spcPct val="5000"/>
              </a:spcAft>
              <a:buFontTx/>
              <a:buChar char="•"/>
              <a:tabLst>
                <a:tab pos="442913" algn="l"/>
              </a:tabLst>
              <a:defRPr/>
            </a:pPr>
            <a:r>
              <a:rPr lang="tr-TR" altLang="tr-TR" sz="2000" dirty="0">
                <a:solidFill>
                  <a:prstClr val="black"/>
                </a:solidFill>
              </a:rPr>
              <a:t> Proje Faaliyetlerinin Kapsadığı Teknik ve Teknolojiler ile Özgün Katkılar</a:t>
            </a:r>
          </a:p>
          <a:p>
            <a:pPr lvl="1" fontAlgn="auto">
              <a:lnSpc>
                <a:spcPct val="150000"/>
              </a:lnSpc>
              <a:spcBef>
                <a:spcPct val="5000"/>
              </a:spcBef>
              <a:spcAft>
                <a:spcPct val="5000"/>
              </a:spcAft>
              <a:buFontTx/>
              <a:buChar char="•"/>
              <a:tabLst>
                <a:tab pos="442913" algn="l"/>
              </a:tabLst>
              <a:defRPr/>
            </a:pPr>
            <a:r>
              <a:rPr lang="tr-TR" altLang="tr-TR" sz="2000" dirty="0">
                <a:solidFill>
                  <a:prstClr val="black"/>
                </a:solidFill>
              </a:rPr>
              <a:t>Teknik/Teknolojik Belirsizlik ve Zorluklar</a:t>
            </a:r>
          </a:p>
          <a:p>
            <a:pPr fontAlgn="auto">
              <a:lnSpc>
                <a:spcPct val="80000"/>
              </a:lnSpc>
              <a:spcAft>
                <a:spcPts val="0"/>
              </a:spcAft>
              <a:tabLst>
                <a:tab pos="442913" algn="l"/>
              </a:tabLst>
              <a:defRPr/>
            </a:pPr>
            <a:endParaRPr lang="tr-TR" altLang="tr-TR" sz="2000" dirty="0">
              <a:solidFill>
                <a:prstClr val="blac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687388" y="1304925"/>
            <a:ext cx="104663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 fikrinin ortaya çıkışından, hedeflenen ürünün veya sürecin özelliklerine kadar projenin endüstriyel Ar-Ge içeriği, teknoloji düzeyi ve yenilikçi yönünü ortaya koyacak bilgiler hazırlanmalıdır. </a:t>
            </a:r>
          </a:p>
          <a:p>
            <a:pPr algn="just" eaLnBrk="1" hangingPunct="1">
              <a:lnSpc>
                <a:spcPct val="100000"/>
              </a:lnSpc>
              <a:spcBef>
                <a:spcPct val="0"/>
              </a:spcBef>
              <a:buFontTx/>
              <a:buNone/>
            </a:pPr>
            <a:endParaRPr lang="tr-TR" altLang="tr-TR">
              <a:solidFill>
                <a:srgbClr val="000000"/>
              </a:solidFill>
            </a:endParaRPr>
          </a:p>
          <a:p>
            <a:pPr algn="just" eaLnBrk="1" hangingPunct="1">
              <a:lnSpc>
                <a:spcPct val="100000"/>
              </a:lnSpc>
              <a:spcBef>
                <a:spcPct val="0"/>
              </a:spcBef>
              <a:buFontTx/>
              <a:buNone/>
            </a:pPr>
            <a:r>
              <a:rPr lang="tr-TR" altLang="tr-TR">
                <a:solidFill>
                  <a:srgbClr val="000000"/>
                </a:solidFill>
              </a:rPr>
              <a:t>Projenin ara çıktıları belirlenmeli ve proje nihai çıktısının somut ve ölçülebilir başarı ölçütleri tanımlanmalıdır. </a:t>
            </a:r>
          </a:p>
          <a:p>
            <a:pPr algn="just" eaLnBrk="1" hangingPunct="1">
              <a:lnSpc>
                <a:spcPct val="100000"/>
              </a:lnSpc>
              <a:spcBef>
                <a:spcPct val="0"/>
              </a:spcBef>
              <a:buFontTx/>
              <a:buNone/>
            </a:pPr>
            <a:endParaRPr lang="tr-TR" altLang="tr-TR">
              <a:solidFill>
                <a:srgbClr val="000000"/>
              </a:solidFill>
            </a:endParaRPr>
          </a:p>
        </p:txBody>
      </p:sp>
      <p:sp>
        <p:nvSpPr>
          <p:cNvPr id="81923" name="Dikdörtgen 4"/>
          <p:cNvSpPr>
            <a:spLocks noChangeArrowheads="1"/>
          </p:cNvSpPr>
          <p:nvPr/>
        </p:nvSpPr>
        <p:spPr bwMode="auto">
          <a:xfrm>
            <a:off x="3340100" y="212725"/>
            <a:ext cx="5160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Endüstriyel Ar-Ge İçeriği</a:t>
            </a:r>
          </a:p>
        </p:txBody>
      </p:sp>
      <p:sp>
        <p:nvSpPr>
          <p:cNvPr id="6" name="Dikdörtgen 5"/>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687388" y="420688"/>
            <a:ext cx="1046638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altLang="tr-TR">
              <a:solidFill>
                <a:srgbClr val="000000"/>
              </a:solidFill>
            </a:endParaRPr>
          </a:p>
          <a:p>
            <a:pPr algn="just" eaLnBrk="1" hangingPunct="1">
              <a:lnSpc>
                <a:spcPct val="100000"/>
              </a:lnSpc>
              <a:spcBef>
                <a:spcPct val="0"/>
              </a:spcBef>
              <a:buFontTx/>
              <a:buNone/>
            </a:pPr>
            <a:r>
              <a:rPr lang="tr-TR" altLang="tr-TR">
                <a:solidFill>
                  <a:srgbClr val="000000"/>
                </a:solidFill>
              </a:rPr>
              <a:t>Örneğin, bir uçak geliştiriliyorsa, proje sonunda ortaya çıkacak uçağın türü, kalkış ağırlığı, uzunluğu, kanat genişliği vb. gibi ölçülebilir teknik özellikleri belirtilmelidir.</a:t>
            </a:r>
          </a:p>
        </p:txBody>
      </p:sp>
      <p:pic>
        <p:nvPicPr>
          <p:cNvPr id="83971"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443163"/>
            <a:ext cx="8023225"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Dikdörtgen 6"/>
          <p:cNvSpPr>
            <a:spLocks noChangeArrowheads="1"/>
          </p:cNvSpPr>
          <p:nvPr/>
        </p:nvSpPr>
        <p:spPr bwMode="auto">
          <a:xfrm>
            <a:off x="3340100" y="212725"/>
            <a:ext cx="5160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Endüstriyel Ar-Ge İçeriği</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687388" y="998538"/>
            <a:ext cx="10466387"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Süreç geliştirme ya da iyileştirme projelerinde yeni sürecin getireceği ölçülebilir farklar, iyileştirmeler ya da gelişmeler anlatılmalıdır. </a:t>
            </a:r>
          </a:p>
          <a:p>
            <a:pPr algn="just" eaLnBrk="1" hangingPunct="1">
              <a:lnSpc>
                <a:spcPct val="100000"/>
              </a:lnSpc>
              <a:spcBef>
                <a:spcPct val="0"/>
              </a:spcBef>
              <a:buFontTx/>
              <a:buNone/>
            </a:pPr>
            <a:endParaRPr lang="tr-TR" altLang="tr-TR">
              <a:solidFill>
                <a:srgbClr val="000000"/>
              </a:solidFill>
            </a:endParaRPr>
          </a:p>
          <a:p>
            <a:pPr algn="just" eaLnBrk="1" hangingPunct="1">
              <a:lnSpc>
                <a:spcPct val="100000"/>
              </a:lnSpc>
              <a:spcBef>
                <a:spcPct val="0"/>
              </a:spcBef>
              <a:buFontTx/>
              <a:buNone/>
            </a:pPr>
            <a:r>
              <a:rPr lang="tr-TR" altLang="tr-TR">
                <a:solidFill>
                  <a:srgbClr val="000000"/>
                </a:solidFill>
              </a:rPr>
              <a:t>Daha iyi, daha hızlı, daha küçük boyutlu, daha hafif vb. ölçülemeyen tanımlar kullanılmamalı, üretim hızı (adet/saat), enerji tüketimi, verimlilik yüzdesi, raf ömrü, vb. ölçülebilir değerler verilmelidir. </a:t>
            </a:r>
          </a:p>
          <a:p>
            <a:pPr algn="just" eaLnBrk="1" hangingPunct="1">
              <a:lnSpc>
                <a:spcPct val="100000"/>
              </a:lnSpc>
              <a:spcBef>
                <a:spcPct val="0"/>
              </a:spcBef>
              <a:buFontTx/>
              <a:buNone/>
            </a:pPr>
            <a:endParaRPr lang="tr-TR" altLang="tr-TR">
              <a:solidFill>
                <a:srgbClr val="000000"/>
              </a:solidFill>
            </a:endParaRPr>
          </a:p>
          <a:p>
            <a:pPr algn="just" eaLnBrk="1" hangingPunct="1">
              <a:lnSpc>
                <a:spcPct val="100000"/>
              </a:lnSpc>
              <a:spcBef>
                <a:spcPct val="0"/>
              </a:spcBef>
              <a:buFontTx/>
              <a:buNone/>
            </a:pPr>
            <a:endParaRPr lang="tr-TR" altLang="tr-TR">
              <a:solidFill>
                <a:srgbClr val="000000"/>
              </a:solidFill>
            </a:endParaRPr>
          </a:p>
        </p:txBody>
      </p:sp>
      <p:pic>
        <p:nvPicPr>
          <p:cNvPr id="86019"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3614738"/>
            <a:ext cx="3063875"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Dikdörtgen 4"/>
          <p:cNvSpPr>
            <a:spLocks noChangeArrowheads="1"/>
          </p:cNvSpPr>
          <p:nvPr/>
        </p:nvSpPr>
        <p:spPr bwMode="auto">
          <a:xfrm>
            <a:off x="3340100" y="212725"/>
            <a:ext cx="5160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Endüstriyel Ar-Ge İçeriği</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682625" y="806450"/>
            <a:ext cx="102536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sz="2400">
                <a:solidFill>
                  <a:srgbClr val="000000"/>
                </a:solidFill>
              </a:rPr>
              <a:t>Örneğin; </a:t>
            </a:r>
          </a:p>
          <a:p>
            <a:pPr algn="just" eaLnBrk="1" hangingPunct="1">
              <a:lnSpc>
                <a:spcPct val="100000"/>
              </a:lnSpc>
              <a:spcBef>
                <a:spcPct val="0"/>
              </a:spcBef>
              <a:buFontTx/>
              <a:buNone/>
            </a:pPr>
            <a:r>
              <a:rPr lang="tr-TR" altLang="tr-TR" sz="2400">
                <a:solidFill>
                  <a:srgbClr val="000000"/>
                </a:solidFill>
              </a:rPr>
              <a:t>Birim zamanda işlem miktarının aynı fiziksel kaynaklar üzerinde %20 arttırılması, </a:t>
            </a:r>
          </a:p>
          <a:p>
            <a:pPr algn="just" eaLnBrk="1" hangingPunct="1">
              <a:lnSpc>
                <a:spcPct val="100000"/>
              </a:lnSpc>
              <a:spcBef>
                <a:spcPct val="0"/>
              </a:spcBef>
              <a:buFontTx/>
              <a:buNone/>
            </a:pPr>
            <a:r>
              <a:rPr lang="tr-TR" altLang="tr-TR" sz="2400">
                <a:solidFill>
                  <a:srgbClr val="000000"/>
                </a:solidFill>
              </a:rPr>
              <a:t>Bakteri sayısının 3 log düşürülmesi, </a:t>
            </a:r>
          </a:p>
          <a:p>
            <a:pPr algn="just" eaLnBrk="1" hangingPunct="1">
              <a:lnSpc>
                <a:spcPct val="100000"/>
              </a:lnSpc>
              <a:spcBef>
                <a:spcPct val="0"/>
              </a:spcBef>
              <a:buFontTx/>
              <a:buNone/>
            </a:pPr>
            <a:r>
              <a:rPr lang="tr-TR" altLang="tr-TR" sz="2400">
                <a:solidFill>
                  <a:srgbClr val="000000"/>
                </a:solidFill>
              </a:rPr>
              <a:t>Üretim hızının 3 adet/dakikadan 4 adet/dakikaya çıkarılması, </a:t>
            </a:r>
          </a:p>
          <a:p>
            <a:pPr algn="just" eaLnBrk="1" hangingPunct="1">
              <a:lnSpc>
                <a:spcPct val="100000"/>
              </a:lnSpc>
              <a:spcBef>
                <a:spcPct val="0"/>
              </a:spcBef>
              <a:buFontTx/>
              <a:buNone/>
            </a:pPr>
            <a:r>
              <a:rPr lang="tr-TR" altLang="tr-TR" sz="2400">
                <a:solidFill>
                  <a:srgbClr val="000000"/>
                </a:solidFill>
              </a:rPr>
              <a:t>Gürültü seviyesinin 3 dB düşürülmesi, </a:t>
            </a:r>
          </a:p>
          <a:p>
            <a:pPr algn="just" eaLnBrk="1" hangingPunct="1">
              <a:lnSpc>
                <a:spcPct val="100000"/>
              </a:lnSpc>
              <a:spcBef>
                <a:spcPct val="0"/>
              </a:spcBef>
              <a:buFontTx/>
              <a:buNone/>
            </a:pPr>
            <a:r>
              <a:rPr lang="tr-TR" altLang="tr-TR" sz="2400">
                <a:solidFill>
                  <a:srgbClr val="000000"/>
                </a:solidFill>
              </a:rPr>
              <a:t>Enerji tüketimin %10 azaltılması, su tüketiminin %5 azaltılması, </a:t>
            </a:r>
          </a:p>
          <a:p>
            <a:pPr algn="just" eaLnBrk="1" hangingPunct="1">
              <a:lnSpc>
                <a:spcPct val="100000"/>
              </a:lnSpc>
              <a:spcBef>
                <a:spcPct val="0"/>
              </a:spcBef>
              <a:buFontTx/>
              <a:buNone/>
            </a:pPr>
            <a:r>
              <a:rPr lang="tr-TR" altLang="tr-TR" sz="2400">
                <a:solidFill>
                  <a:srgbClr val="000000"/>
                </a:solidFill>
              </a:rPr>
              <a:t>Karbondioksit salımının %5 azaltılması</a:t>
            </a:r>
          </a:p>
        </p:txBody>
      </p:sp>
      <p:pic>
        <p:nvPicPr>
          <p:cNvPr id="88067" name="Resim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5513" y="3271838"/>
            <a:ext cx="5815012"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2288" y="0"/>
            <a:ext cx="54927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687388" y="779463"/>
            <a:ext cx="104663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 hedeflerine ulaşmak için uygulanacak analitik veya deneysel çözüm yöntemleri açıklanmalıdır. </a:t>
            </a:r>
          </a:p>
          <a:p>
            <a:pPr algn="just" eaLnBrk="1" hangingPunct="1">
              <a:lnSpc>
                <a:spcPct val="100000"/>
              </a:lnSpc>
              <a:spcBef>
                <a:spcPct val="0"/>
              </a:spcBef>
              <a:buFontTx/>
              <a:buNone/>
            </a:pPr>
            <a:endParaRPr lang="tr-TR" altLang="tr-TR">
              <a:solidFill>
                <a:srgbClr val="000000"/>
              </a:solidFill>
            </a:endParaRPr>
          </a:p>
          <a:p>
            <a:pPr algn="just" eaLnBrk="1" hangingPunct="1">
              <a:lnSpc>
                <a:spcPct val="100000"/>
              </a:lnSpc>
              <a:spcBef>
                <a:spcPct val="0"/>
              </a:spcBef>
              <a:buFontTx/>
              <a:buNone/>
            </a:pPr>
            <a:r>
              <a:rPr lang="tr-TR" altLang="tr-TR">
                <a:solidFill>
                  <a:srgbClr val="000000"/>
                </a:solidFill>
              </a:rPr>
              <a:t>Proje süresince üzerinde durulacak değişkenler, bu değişkenlerin incelenmesi için kullanılacak yöntemler, tercih edilme gerekçeleri, kullanılacak araçlar, yapılacak ölçümler ve çıktılar açıklanmalıdır. </a:t>
            </a:r>
          </a:p>
        </p:txBody>
      </p:sp>
      <p:sp>
        <p:nvSpPr>
          <p:cNvPr id="89091" name="Dikdörtgen 4"/>
          <p:cNvSpPr>
            <a:spLocks noChangeArrowheads="1"/>
          </p:cNvSpPr>
          <p:nvPr/>
        </p:nvSpPr>
        <p:spPr bwMode="auto">
          <a:xfrm>
            <a:off x="3340100" y="212725"/>
            <a:ext cx="5160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Endüstriyel Ar-Ge İçeriği</a:t>
            </a:r>
          </a:p>
        </p:txBody>
      </p:sp>
      <p:pic>
        <p:nvPicPr>
          <p:cNvPr id="89092" name="Picture 2" descr="5 Secrets To Create Measurable Learning Outcomes - eLearning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225" y="3767138"/>
            <a:ext cx="412591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687388" y="950913"/>
            <a:ext cx="104663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Örneğin; yeni bir ürün geliştirme projesinde; tasarım için hangi yöntemler ve araçların kullanılacağı, tasarımın nasıl doğrulanacağı, ne gibi test ve hesaplamaların yapılacağı, varsa prototip ürünün başarı değerlerinin nasıl ölçüleceği belirtilmelidir. </a:t>
            </a:r>
          </a:p>
        </p:txBody>
      </p:sp>
      <p:pic>
        <p:nvPicPr>
          <p:cNvPr id="91139"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9463" y="2841625"/>
            <a:ext cx="5180012"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Dikdörtgen 4"/>
          <p:cNvSpPr>
            <a:spLocks noChangeArrowheads="1"/>
          </p:cNvSpPr>
          <p:nvPr/>
        </p:nvSpPr>
        <p:spPr bwMode="auto">
          <a:xfrm>
            <a:off x="3340100" y="212725"/>
            <a:ext cx="5160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Endüstriyel Ar-Ge İçeriği</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687388" y="915988"/>
            <a:ext cx="104663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Projeyi görsel açıdan en iyi şekilde yansıtacak fotoğraf, teknik resim, yerleşim resmi ya da taslak çizim, tablo, grafik, devre şeması, sistem mimarisi, kavramsal model diyagramı, akış diyagramı, video gibi görseller hazırlanmalıdır. </a:t>
            </a:r>
          </a:p>
          <a:p>
            <a:pPr algn="just" eaLnBrk="1" hangingPunct="1">
              <a:lnSpc>
                <a:spcPct val="100000"/>
              </a:lnSpc>
              <a:spcBef>
                <a:spcPct val="0"/>
              </a:spcBef>
              <a:buFontTx/>
              <a:buNone/>
            </a:pPr>
            <a:endParaRPr lang="tr-TR" altLang="tr-TR">
              <a:solidFill>
                <a:srgbClr val="000000"/>
              </a:solidFill>
            </a:endParaRPr>
          </a:p>
        </p:txBody>
      </p:sp>
      <p:sp>
        <p:nvSpPr>
          <p:cNvPr id="93187" name="Dikdörtgen 4"/>
          <p:cNvSpPr>
            <a:spLocks noChangeArrowheads="1"/>
          </p:cNvSpPr>
          <p:nvPr/>
        </p:nvSpPr>
        <p:spPr bwMode="auto">
          <a:xfrm>
            <a:off x="3340100" y="212725"/>
            <a:ext cx="5160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Endüstriyel Ar-Ge İçeriği</a:t>
            </a:r>
          </a:p>
        </p:txBody>
      </p:sp>
      <p:pic>
        <p:nvPicPr>
          <p:cNvPr id="93188" name="Picture 2" descr="How to turn your big idea into digital reality - Softw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3146425"/>
            <a:ext cx="5322887"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10" descr="House extension drawings: types of designs and house extension plans you  ne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3163888"/>
            <a:ext cx="43751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687388" y="865188"/>
            <a:ext cx="10466387"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pPr>
            <a:r>
              <a:rPr lang="tr-TR" altLang="tr-TR">
                <a:solidFill>
                  <a:srgbClr val="000000"/>
                </a:solidFill>
              </a:rPr>
              <a:t>Piyasada benzer ürünler varsa, projenin yenilikçi yönleri bu ürünlerle kıyaslanmalıdır. Yapılacak yenilikler ve iyileştirmeler vurgulanmalı;  örneğin, broşür, fotoğraf, katalog vb. belgeler üzerinde  teknik verilerle anlatılmalıdır.</a:t>
            </a:r>
          </a:p>
          <a:p>
            <a:pPr algn="just" eaLnBrk="1" hangingPunct="1">
              <a:lnSpc>
                <a:spcPct val="100000"/>
              </a:lnSpc>
              <a:spcBef>
                <a:spcPct val="0"/>
              </a:spcBef>
            </a:pPr>
            <a:endParaRPr lang="tr-TR" altLang="tr-TR">
              <a:solidFill>
                <a:srgbClr val="000000"/>
              </a:solidFill>
            </a:endParaRPr>
          </a:p>
          <a:p>
            <a:pPr algn="just" eaLnBrk="1" hangingPunct="1">
              <a:lnSpc>
                <a:spcPct val="100000"/>
              </a:lnSpc>
              <a:spcBef>
                <a:spcPct val="0"/>
              </a:spcBef>
            </a:pPr>
            <a:r>
              <a:rPr lang="tr-TR" altLang="tr-TR">
                <a:solidFill>
                  <a:srgbClr val="000000"/>
                </a:solidFill>
              </a:rPr>
              <a:t>Firmanın tamamlanmış projeleri ile / ürün gamı ile proje ve çıktısı ürün karşılaştırılmalı ve özgün yönleri açıklanmalıdır.</a:t>
            </a:r>
          </a:p>
        </p:txBody>
      </p:sp>
      <p:sp>
        <p:nvSpPr>
          <p:cNvPr id="95235" name="Dikdörtgen 4"/>
          <p:cNvSpPr>
            <a:spLocks noChangeArrowheads="1"/>
          </p:cNvSpPr>
          <p:nvPr/>
        </p:nvSpPr>
        <p:spPr bwMode="auto">
          <a:xfrm>
            <a:off x="3340100" y="212725"/>
            <a:ext cx="5160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Endüstriyel Ar-Ge İçeriği</a:t>
            </a:r>
          </a:p>
        </p:txBody>
      </p:sp>
      <p:pic>
        <p:nvPicPr>
          <p:cNvPr id="95236" name="Picture 4" descr="Technical communication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4224338"/>
            <a:ext cx="36322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6" descr="Ünlü Teknik Rulman | Rulman, Redüktör, Güç Aktarım Parçaları"/>
          <p:cNvPicPr>
            <a:picLocks noChangeAspect="1" noChangeArrowheads="1"/>
          </p:cNvPicPr>
          <p:nvPr/>
        </p:nvPicPr>
        <p:blipFill>
          <a:blip r:embed="rId4">
            <a:extLst>
              <a:ext uri="{28A0092B-C50C-407E-A947-70E740481C1C}">
                <a14:useLocalDpi xmlns:a14="http://schemas.microsoft.com/office/drawing/2010/main" val="0"/>
              </a:ext>
            </a:extLst>
          </a:blip>
          <a:srcRect t="9424"/>
          <a:stretch>
            <a:fillRect/>
          </a:stretch>
        </p:blipFill>
        <p:spPr bwMode="auto">
          <a:xfrm>
            <a:off x="5013325" y="3981450"/>
            <a:ext cx="2030413"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8" descr="Benchmark Vectors &amp; Illustrations for Free Download | Freepik"/>
          <p:cNvPicPr>
            <a:picLocks noChangeAspect="1" noChangeArrowheads="1"/>
          </p:cNvPicPr>
          <p:nvPr/>
        </p:nvPicPr>
        <p:blipFill>
          <a:blip r:embed="rId5">
            <a:extLst>
              <a:ext uri="{28A0092B-C50C-407E-A947-70E740481C1C}">
                <a14:useLocalDpi xmlns:a14="http://schemas.microsoft.com/office/drawing/2010/main" val="0"/>
              </a:ext>
            </a:extLst>
          </a:blip>
          <a:srcRect t="19106" b="20441"/>
          <a:stretch>
            <a:fillRect/>
          </a:stretch>
        </p:blipFill>
        <p:spPr bwMode="auto">
          <a:xfrm>
            <a:off x="7369175" y="4051300"/>
            <a:ext cx="38576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ikdörtgen 4"/>
          <p:cNvSpPr>
            <a:spLocks noChangeArrowheads="1"/>
          </p:cNvSpPr>
          <p:nvPr/>
        </p:nvSpPr>
        <p:spPr bwMode="auto">
          <a:xfrm>
            <a:off x="3340100" y="212725"/>
            <a:ext cx="6545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Endüstriyel Ar-Ge İçeriği - Özet</a:t>
            </a:r>
          </a:p>
        </p:txBody>
      </p:sp>
      <p:pic>
        <p:nvPicPr>
          <p:cNvPr id="97283" name="Picture 2" descr="j0439242"/>
          <p:cNvPicPr>
            <a:picLocks noChangeAspect="1" noChangeArrowheads="1"/>
          </p:cNvPicPr>
          <p:nvPr/>
        </p:nvPicPr>
        <p:blipFill>
          <a:blip r:embed="rId3">
            <a:extLst>
              <a:ext uri="{28A0092B-C50C-407E-A947-70E740481C1C}">
                <a14:useLocalDpi xmlns:a14="http://schemas.microsoft.com/office/drawing/2010/main" val="0"/>
              </a:ext>
            </a:extLst>
          </a:blip>
          <a:srcRect t="9586" b="8978"/>
          <a:stretch>
            <a:fillRect/>
          </a:stretch>
        </p:blipFill>
        <p:spPr bwMode="auto">
          <a:xfrm>
            <a:off x="5375275" y="1125538"/>
            <a:ext cx="5292725"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3"/>
          <p:cNvSpPr>
            <a:spLocks noChangeArrowheads="1"/>
          </p:cNvSpPr>
          <p:nvPr/>
        </p:nvSpPr>
        <p:spPr bwMode="auto">
          <a:xfrm>
            <a:off x="1236663" y="1125538"/>
            <a:ext cx="730726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tabLst>
                <a:tab pos="5381625" algn="l"/>
                <a:tab pos="5921375" algn="l"/>
                <a:tab pos="6280150" algn="l"/>
                <a:tab pos="7180263" algn="l"/>
                <a:tab pos="7450138" algn="l"/>
                <a:tab pos="7629525" algn="l"/>
              </a:tabLst>
              <a:defRPr sz="2800">
                <a:solidFill>
                  <a:schemeClr val="tx1"/>
                </a:solidFill>
                <a:latin typeface="Calibri" panose="020F0502020204030204" pitchFamily="34" charset="0"/>
              </a:defRPr>
            </a:lvl1pPr>
            <a:lvl2pPr marL="1544638" indent="-28575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sz="2400">
                <a:solidFill>
                  <a:schemeClr val="tx1"/>
                </a:solidFill>
                <a:latin typeface="Calibri" panose="020F0502020204030204" pitchFamily="34" charset="0"/>
              </a:defRPr>
            </a:lvl2pPr>
            <a:lvl3pPr marL="1952625" indent="-22860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sz="2000">
                <a:solidFill>
                  <a:schemeClr val="tx1"/>
                </a:solidFill>
                <a:latin typeface="Calibri" panose="020F0502020204030204" pitchFamily="34" charset="0"/>
              </a:defRPr>
            </a:lvl3pPr>
            <a:lvl4pPr marL="2360613" indent="-22860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4pPr>
            <a:lvl5pPr marL="2768600" indent="-22860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5pPr>
            <a:lvl6pPr marL="32258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6pPr>
            <a:lvl7pPr marL="36830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7pPr>
            <a:lvl8pPr marL="41402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8pPr>
            <a:lvl9pPr marL="45974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9pPr>
          </a:lstStyle>
          <a:p>
            <a:pPr eaLnBrk="1" hangingPunct="1">
              <a:lnSpc>
                <a:spcPct val="110000"/>
              </a:lnSpc>
              <a:spcBef>
                <a:spcPct val="30000"/>
              </a:spcBef>
              <a:buClr>
                <a:schemeClr val="tx1"/>
              </a:buClr>
              <a:buFontTx/>
              <a:buNone/>
            </a:pPr>
            <a:r>
              <a:rPr lang="tr-TR" altLang="tr-TR" sz="3200">
                <a:latin typeface="Arial" panose="020B0604020202020204" pitchFamily="34" charset="0"/>
              </a:rPr>
              <a:t>Projede </a:t>
            </a:r>
            <a:r>
              <a:rPr lang="tr-TR" altLang="tr-TR" sz="3200" b="1">
                <a:solidFill>
                  <a:srgbClr val="003399"/>
                </a:solidFill>
                <a:latin typeface="Arial" panose="020B0604020202020204" pitchFamily="34" charset="0"/>
              </a:rPr>
              <a:t>kullanılacak yöntemler ve teknikler</a:t>
            </a:r>
            <a:r>
              <a:rPr lang="tr-TR" altLang="tr-TR" sz="3200">
                <a:latin typeface="Arial" panose="020B0604020202020204" pitchFamily="34" charset="0"/>
              </a:rPr>
              <a:t> açık şekilde açıklanmalıdır.</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kdörtgen 91"/>
          <p:cNvSpPr>
            <a:spLocks noChangeArrowheads="1"/>
          </p:cNvSpPr>
          <p:nvPr/>
        </p:nvSpPr>
        <p:spPr bwMode="auto">
          <a:xfrm>
            <a:off x="3357563" y="128588"/>
            <a:ext cx="5454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000" b="1">
                <a:solidFill>
                  <a:srgbClr val="E20613"/>
                </a:solidFill>
                <a:latin typeface="Arial" panose="020B0604020202020204" pitchFamily="34" charset="0"/>
                <a:cs typeface="Arial" panose="020B0604020202020204" pitchFamily="34" charset="0"/>
              </a:rPr>
              <a:t>TÜBİTAK TEYDEB Destekleri</a:t>
            </a:r>
          </a:p>
        </p:txBody>
      </p:sp>
      <p:sp>
        <p:nvSpPr>
          <p:cNvPr id="93" name="Dikdörtgen 92"/>
          <p:cNvSpPr/>
          <p:nvPr/>
        </p:nvSpPr>
        <p:spPr>
          <a:xfrm>
            <a:off x="4367213" y="636588"/>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 </a:t>
            </a:r>
          </a:p>
        </p:txBody>
      </p:sp>
      <p:graphicFrame>
        <p:nvGraphicFramePr>
          <p:cNvPr id="2" name="Tablo 1"/>
          <p:cNvGraphicFramePr>
            <a:graphicFrameLocks noGrp="1"/>
          </p:cNvGraphicFramePr>
          <p:nvPr/>
        </p:nvGraphicFramePr>
        <p:xfrm>
          <a:off x="-11113" y="1379538"/>
          <a:ext cx="12192000" cy="579437"/>
        </p:xfrm>
        <a:graphic>
          <a:graphicData uri="http://schemas.openxmlformats.org/drawingml/2006/table">
            <a:tbl>
              <a:tblPr firstRow="1" bandRow="1">
                <a:tableStyleId>{5C22544A-7EE6-4342-B048-85BDC9FD1C3A}</a:tableStyleId>
              </a:tblPr>
              <a:tblGrid>
                <a:gridCol w="5546443">
                  <a:extLst>
                    <a:ext uri="{9D8B030D-6E8A-4147-A177-3AD203B41FA5}">
                      <a16:colId xmlns:a16="http://schemas.microsoft.com/office/drawing/2014/main" val="1140549061"/>
                    </a:ext>
                  </a:extLst>
                </a:gridCol>
                <a:gridCol w="4011562">
                  <a:extLst>
                    <a:ext uri="{9D8B030D-6E8A-4147-A177-3AD203B41FA5}">
                      <a16:colId xmlns:a16="http://schemas.microsoft.com/office/drawing/2014/main" val="3040282382"/>
                    </a:ext>
                  </a:extLst>
                </a:gridCol>
                <a:gridCol w="2633995">
                  <a:extLst>
                    <a:ext uri="{9D8B030D-6E8A-4147-A177-3AD203B41FA5}">
                      <a16:colId xmlns:a16="http://schemas.microsoft.com/office/drawing/2014/main" val="2945212621"/>
                    </a:ext>
                  </a:extLst>
                </a:gridCol>
              </a:tblGrid>
              <a:tr h="579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smtClean="0">
                          <a:solidFill>
                            <a:srgbClr val="E20613"/>
                          </a:solidFill>
                          <a:latin typeface="Arial" panose="020B0604020202020204" pitchFamily="34" charset="0"/>
                          <a:ea typeface="+mn-ea"/>
                          <a:cs typeface="Arial" panose="020B0604020202020204" pitchFamily="34" charset="0"/>
                        </a:rPr>
                        <a:t>ÖZEL SEKTÖR AR-GE VE YENİLİK PROJELERİ</a:t>
                      </a:r>
                    </a:p>
                  </a:txBody>
                  <a:tcPr marT="45661" marB="45661"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smtClean="0">
                          <a:solidFill>
                            <a:srgbClr val="E20613"/>
                          </a:solidFill>
                          <a:latin typeface="Arial" panose="020B0604020202020204" pitchFamily="34" charset="0"/>
                          <a:cs typeface="Arial" panose="020B0604020202020204" pitchFamily="34" charset="0"/>
                        </a:rPr>
                        <a:t>GİRİŞİMCİLİK VE YENİLİKÇİLİK</a:t>
                      </a:r>
                      <a:r>
                        <a:rPr lang="tr-TR" sz="1600" b="0" baseline="0" dirty="0" smtClean="0">
                          <a:solidFill>
                            <a:srgbClr val="E20613"/>
                          </a:solidFill>
                          <a:latin typeface="Arial" panose="020B0604020202020204" pitchFamily="34" charset="0"/>
                          <a:cs typeface="Arial" panose="020B0604020202020204" pitchFamily="34" charset="0"/>
                        </a:rPr>
                        <a:t> </a:t>
                      </a:r>
                      <a:r>
                        <a:rPr lang="tr-TR" sz="1600" b="0" dirty="0" smtClean="0">
                          <a:solidFill>
                            <a:srgbClr val="E20613"/>
                          </a:solidFill>
                          <a:latin typeface="Arial" panose="020B0604020202020204" pitchFamily="34" charset="0"/>
                          <a:cs typeface="Arial" panose="020B0604020202020204" pitchFamily="34" charset="0"/>
                        </a:rPr>
                        <a:t>KAPASİTESİNİ GELİŞTİRME</a:t>
                      </a:r>
                      <a:endParaRPr lang="tr-TR" sz="1600" b="0" dirty="0" smtClean="0">
                        <a:solidFill>
                          <a:srgbClr val="E20613"/>
                        </a:solidFill>
                        <a:latin typeface="Arial" panose="020B0604020202020204" pitchFamily="34" charset="0"/>
                        <a:ea typeface="+mn-ea"/>
                        <a:cs typeface="Arial" panose="020B0604020202020204" pitchFamily="34" charset="0"/>
                      </a:endParaRPr>
                    </a:p>
                  </a:txBody>
                  <a:tcPr marT="45661" marB="45661"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smtClean="0">
                          <a:solidFill>
                            <a:srgbClr val="E20613"/>
                          </a:solidFill>
                          <a:latin typeface="Arial" panose="020B0604020202020204" pitchFamily="34" charset="0"/>
                          <a:cs typeface="Arial" panose="020B0604020202020204" pitchFamily="34" charset="0"/>
                        </a:rPr>
                        <a:t>TEKNOGİRİŞİM</a:t>
                      </a:r>
                    </a:p>
                  </a:txBody>
                  <a:tcPr marT="45661" marB="45661"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09970"/>
                  </a:ext>
                </a:extLst>
              </a:tr>
            </a:tbl>
          </a:graphicData>
        </a:graphic>
      </p:graphicFrame>
      <p:grpSp>
        <p:nvGrpSpPr>
          <p:cNvPr id="19465" name="Grup 47"/>
          <p:cNvGrpSpPr>
            <a:grpSpLocks/>
          </p:cNvGrpSpPr>
          <p:nvPr/>
        </p:nvGrpSpPr>
        <p:grpSpPr bwMode="auto">
          <a:xfrm>
            <a:off x="69850" y="1835150"/>
            <a:ext cx="5548313" cy="4716463"/>
            <a:chOff x="70433" y="1834923"/>
            <a:chExt cx="5547901" cy="4717181"/>
          </a:xfrm>
        </p:grpSpPr>
        <p:grpSp>
          <p:nvGrpSpPr>
            <p:cNvPr id="19553" name="Grup 4"/>
            <p:cNvGrpSpPr>
              <a:grpSpLocks/>
            </p:cNvGrpSpPr>
            <p:nvPr/>
          </p:nvGrpSpPr>
          <p:grpSpPr bwMode="auto">
            <a:xfrm>
              <a:off x="3757141" y="4593480"/>
              <a:ext cx="1740307" cy="1114301"/>
              <a:chOff x="3668382" y="3060929"/>
              <a:chExt cx="1904703" cy="1045663"/>
            </a:xfrm>
          </p:grpSpPr>
          <p:pic>
            <p:nvPicPr>
              <p:cNvPr id="19628" name="Resim 2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560" y="3431527"/>
                <a:ext cx="1800000" cy="67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Rectangle 42"/>
              <p:cNvSpPr/>
              <p:nvPr/>
            </p:nvSpPr>
            <p:spPr>
              <a:xfrm>
                <a:off x="3813435" y="3531141"/>
                <a:ext cx="542048" cy="262230"/>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1833</a:t>
                </a:r>
              </a:p>
            </p:txBody>
          </p:sp>
          <p:sp>
            <p:nvSpPr>
              <p:cNvPr id="230" name="Dikdörtgen 229"/>
              <p:cNvSpPr/>
              <p:nvPr/>
            </p:nvSpPr>
            <p:spPr>
              <a:xfrm>
                <a:off x="4265141" y="3486443"/>
                <a:ext cx="1308212" cy="430593"/>
              </a:xfrm>
              <a:prstGeom prst="rect">
                <a:avLst/>
              </a:prstGeom>
            </p:spPr>
            <p:txBody>
              <a:bodyPr>
                <a:spAutoFit/>
              </a:bodyPr>
              <a:lstStyle/>
              <a:p>
                <a:pPr defTabSz="889000">
                  <a:defRPr/>
                </a:pPr>
                <a:r>
                  <a:rPr lang="tr-TR" sz="1050" dirty="0">
                    <a:solidFill>
                      <a:schemeClr val="bg1"/>
                    </a:solidFill>
                    <a:latin typeface="Arial" pitchFamily="34" charset="0"/>
                    <a:ea typeface="MS PGothic" pitchFamily="34" charset="-128"/>
                    <a:cs typeface="Arial" panose="020B0604020202020204" pitchFamily="34" charset="0"/>
                  </a:rPr>
                  <a:t>SAYEM Yeşil Dönüşüm</a:t>
                </a:r>
              </a:p>
            </p:txBody>
          </p:sp>
          <p:pic>
            <p:nvPicPr>
              <p:cNvPr id="19631" name="Resim 2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8382" y="3060929"/>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32" name="Resim 24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3709" y="3160532"/>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4" name="Grup 5"/>
            <p:cNvGrpSpPr>
              <a:grpSpLocks/>
            </p:cNvGrpSpPr>
            <p:nvPr/>
          </p:nvGrpSpPr>
          <p:grpSpPr bwMode="auto">
            <a:xfrm>
              <a:off x="3754355" y="3701660"/>
              <a:ext cx="1746919" cy="1045369"/>
              <a:chOff x="3702538" y="3645720"/>
              <a:chExt cx="1746919" cy="1045369"/>
            </a:xfrm>
          </p:grpSpPr>
          <p:pic>
            <p:nvPicPr>
              <p:cNvPr id="19623" name="Resim 24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633" y="4016024"/>
                <a:ext cx="1592824" cy="67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 name="Rectangle 42"/>
              <p:cNvSpPr/>
              <p:nvPr/>
            </p:nvSpPr>
            <p:spPr>
              <a:xfrm>
                <a:off x="3864843" y="4084384"/>
                <a:ext cx="541297" cy="260390"/>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1832</a:t>
                </a:r>
              </a:p>
            </p:txBody>
          </p:sp>
          <p:sp>
            <p:nvSpPr>
              <p:cNvPr id="260" name="Dikdörtgen 259"/>
              <p:cNvSpPr/>
              <p:nvPr/>
            </p:nvSpPr>
            <p:spPr>
              <a:xfrm>
                <a:off x="4295023" y="4024050"/>
                <a:ext cx="1092119" cy="430278"/>
              </a:xfrm>
              <a:prstGeom prst="rect">
                <a:avLst/>
              </a:prstGeom>
            </p:spPr>
            <p:txBody>
              <a:bodyPr>
                <a:spAutoFit/>
              </a:bodyPr>
              <a:lstStyle/>
              <a:p>
                <a:pPr defTabSz="889000">
                  <a:defRPr/>
                </a:pPr>
                <a:r>
                  <a:rPr lang="tr-TR" sz="1050" dirty="0">
                    <a:solidFill>
                      <a:schemeClr val="bg1"/>
                    </a:solidFill>
                    <a:latin typeface="Arial" pitchFamily="34" charset="0"/>
                    <a:ea typeface="MS PGothic" pitchFamily="34" charset="-128"/>
                    <a:cs typeface="Arial" panose="020B0604020202020204" pitchFamily="34" charset="0"/>
                  </a:rPr>
                  <a:t>Sanayide Yeşil Dönüşüm</a:t>
                </a:r>
              </a:p>
            </p:txBody>
          </p:sp>
          <p:pic>
            <p:nvPicPr>
              <p:cNvPr id="19626" name="Resim 2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2538" y="3645720"/>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27" name="Resim 26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8020" y="3737412"/>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555" name="Resim 26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521" y="3071933"/>
              <a:ext cx="1678927" cy="70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Rectangle 42"/>
            <p:cNvSpPr/>
            <p:nvPr/>
          </p:nvSpPr>
          <p:spPr>
            <a:xfrm>
              <a:off x="3876975" y="3201969"/>
              <a:ext cx="542885" cy="260390"/>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1831</a:t>
              </a:r>
            </a:p>
          </p:txBody>
        </p:sp>
        <p:sp>
          <p:nvSpPr>
            <p:cNvPr id="265" name="Dikdörtgen 264"/>
            <p:cNvSpPr/>
            <p:nvPr/>
          </p:nvSpPr>
          <p:spPr>
            <a:xfrm>
              <a:off x="4308743" y="3041607"/>
              <a:ext cx="1309591" cy="577938"/>
            </a:xfrm>
            <a:prstGeom prst="rect">
              <a:avLst/>
            </a:prstGeom>
          </p:spPr>
          <p:txBody>
            <a:bodyPr>
              <a:spAutoFit/>
            </a:bodyPr>
            <a:lstStyle/>
            <a:p>
              <a:pPr defTabSz="889000">
                <a:defRPr/>
              </a:pPr>
              <a:r>
                <a:rPr lang="tr-TR" sz="1050" dirty="0">
                  <a:solidFill>
                    <a:schemeClr val="bg1"/>
                  </a:solidFill>
                  <a:latin typeface="Arial" pitchFamily="34" charset="0"/>
                  <a:ea typeface="MS PGothic" pitchFamily="34" charset="-128"/>
                  <a:cs typeface="Arial" panose="020B0604020202020204" pitchFamily="34" charset="0"/>
                </a:rPr>
                <a:t>Yeşil </a:t>
              </a:r>
              <a:r>
                <a:rPr lang="tr-TR" sz="1050" dirty="0" err="1">
                  <a:solidFill>
                    <a:schemeClr val="bg1"/>
                  </a:solidFill>
                  <a:latin typeface="Arial" pitchFamily="34" charset="0"/>
                  <a:ea typeface="MS PGothic" pitchFamily="34" charset="-128"/>
                  <a:cs typeface="Arial" panose="020B0604020202020204" pitchFamily="34" charset="0"/>
                </a:rPr>
                <a:t>İnovasyon</a:t>
              </a:r>
              <a:r>
                <a:rPr lang="tr-TR" sz="1050" dirty="0">
                  <a:solidFill>
                    <a:schemeClr val="bg1"/>
                  </a:solidFill>
                  <a:latin typeface="Arial" pitchFamily="34" charset="0"/>
                  <a:ea typeface="MS PGothic" pitchFamily="34" charset="-128"/>
                  <a:cs typeface="Arial" panose="020B0604020202020204" pitchFamily="34" charset="0"/>
                </a:rPr>
                <a:t> Teknoloji </a:t>
              </a:r>
              <a:r>
                <a:rPr lang="tr-TR" sz="1050" dirty="0" err="1">
                  <a:solidFill>
                    <a:schemeClr val="bg1"/>
                  </a:solidFill>
                  <a:latin typeface="Arial" pitchFamily="34" charset="0"/>
                  <a:ea typeface="MS PGothic" pitchFamily="34" charset="-128"/>
                  <a:cs typeface="Arial" panose="020B0604020202020204" pitchFamily="34" charset="0"/>
                </a:rPr>
                <a:t>Mentörlük</a:t>
              </a:r>
              <a:endParaRPr lang="tr-TR" sz="1050" dirty="0">
                <a:solidFill>
                  <a:schemeClr val="bg1"/>
                </a:solidFill>
                <a:latin typeface="Arial" pitchFamily="34" charset="0"/>
                <a:ea typeface="MS PGothic" pitchFamily="34" charset="-128"/>
                <a:cs typeface="Arial" panose="020B0604020202020204" pitchFamily="34" charset="0"/>
              </a:endParaRPr>
            </a:p>
          </p:txBody>
        </p:sp>
        <p:pic>
          <p:nvPicPr>
            <p:cNvPr id="19558" name="Resim 26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5364" y="2702798"/>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 name="Resim 2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0846" y="2794490"/>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0" name="Resim 26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098" y="2203941"/>
              <a:ext cx="1732350" cy="62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61" name="Grup 6"/>
            <p:cNvGrpSpPr>
              <a:grpSpLocks/>
            </p:cNvGrpSpPr>
            <p:nvPr/>
          </p:nvGrpSpPr>
          <p:grpSpPr bwMode="auto">
            <a:xfrm>
              <a:off x="3715364" y="1834923"/>
              <a:ext cx="1682452" cy="758071"/>
              <a:chOff x="3715364" y="1834923"/>
              <a:chExt cx="1682452" cy="758071"/>
            </a:xfrm>
          </p:grpSpPr>
          <p:sp>
            <p:nvSpPr>
              <p:cNvPr id="271" name="Rectangle 23"/>
              <p:cNvSpPr/>
              <p:nvPr/>
            </p:nvSpPr>
            <p:spPr>
              <a:xfrm>
                <a:off x="4354777" y="2246148"/>
                <a:ext cx="1042910" cy="346128"/>
              </a:xfrm>
              <a:prstGeom prst="rect">
                <a:avLst/>
              </a:prstGeom>
            </p:spPr>
            <p:txBody>
              <a:bodyPr>
                <a:spAutoFit/>
              </a:bodyPr>
              <a:lstStyle/>
              <a:p>
                <a:pP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Yapay Zeka </a:t>
                </a:r>
              </a:p>
            </p:txBody>
          </p:sp>
          <p:sp>
            <p:nvSpPr>
              <p:cNvPr id="272" name="Rectangle 42"/>
              <p:cNvSpPr/>
              <p:nvPr/>
            </p:nvSpPr>
            <p:spPr>
              <a:xfrm>
                <a:off x="3849990" y="2304894"/>
                <a:ext cx="542885" cy="260390"/>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1711</a:t>
                </a:r>
              </a:p>
            </p:txBody>
          </p:sp>
          <p:pic>
            <p:nvPicPr>
              <p:cNvPr id="19621" name="Resim 27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5364" y="1834923"/>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22" name="Resim 27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0846" y="1926615"/>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62" name="Grup 7"/>
            <p:cNvGrpSpPr>
              <a:grpSpLocks/>
            </p:cNvGrpSpPr>
            <p:nvPr/>
          </p:nvGrpSpPr>
          <p:grpSpPr bwMode="auto">
            <a:xfrm>
              <a:off x="1949687" y="4622422"/>
              <a:ext cx="1746013" cy="985912"/>
              <a:chOff x="1949687" y="5566295"/>
              <a:chExt cx="1746013" cy="985912"/>
            </a:xfrm>
          </p:grpSpPr>
          <p:pic>
            <p:nvPicPr>
              <p:cNvPr id="19614" name="Resim 27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8226" y="5917805"/>
                <a:ext cx="1707474" cy="63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 name="Rectangle 42"/>
              <p:cNvSpPr/>
              <p:nvPr/>
            </p:nvSpPr>
            <p:spPr>
              <a:xfrm>
                <a:off x="2521350" y="5992385"/>
                <a:ext cx="1061959" cy="261978"/>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Sipariş Ar-Ge </a:t>
                </a:r>
              </a:p>
            </p:txBody>
          </p:sp>
          <p:sp>
            <p:nvSpPr>
              <p:cNvPr id="277" name="Rectangle 42"/>
              <p:cNvSpPr/>
              <p:nvPr/>
            </p:nvSpPr>
            <p:spPr>
              <a:xfrm>
                <a:off x="2056248" y="6005087"/>
                <a:ext cx="542885" cy="261978"/>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1707 </a:t>
                </a:r>
              </a:p>
            </p:txBody>
          </p:sp>
          <p:pic>
            <p:nvPicPr>
              <p:cNvPr id="19617" name="Resim 27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687" y="5566295"/>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18" name="Resim 2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5169" y="5657987"/>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63" name="Grup 10"/>
            <p:cNvGrpSpPr>
              <a:grpSpLocks/>
            </p:cNvGrpSpPr>
            <p:nvPr/>
          </p:nvGrpSpPr>
          <p:grpSpPr bwMode="auto">
            <a:xfrm>
              <a:off x="1895823" y="3652214"/>
              <a:ext cx="1778544" cy="1050743"/>
              <a:chOff x="1895823" y="4596087"/>
              <a:chExt cx="1778544" cy="1050743"/>
            </a:xfrm>
          </p:grpSpPr>
          <p:pic>
            <p:nvPicPr>
              <p:cNvPr id="19609" name="Resim 28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243" y="4998830"/>
                <a:ext cx="1709124"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 name="Rectangle 23"/>
              <p:cNvSpPr/>
              <p:nvPr/>
            </p:nvSpPr>
            <p:spPr>
              <a:xfrm>
                <a:off x="1962592" y="5031802"/>
                <a:ext cx="536535" cy="368356"/>
              </a:xfrm>
              <a:prstGeom prst="rect">
                <a:avLst/>
              </a:prstGeom>
            </p:spPr>
            <p:txBody>
              <a:bodyPr>
                <a:spAutoFit/>
              </a:bodyPr>
              <a:lstStyle/>
              <a:p>
                <a:pPr algn="ct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1515</a:t>
                </a:r>
              </a:p>
            </p:txBody>
          </p:sp>
          <p:sp>
            <p:nvSpPr>
              <p:cNvPr id="283" name="Rectangle 42"/>
              <p:cNvSpPr/>
              <p:nvPr/>
            </p:nvSpPr>
            <p:spPr>
              <a:xfrm>
                <a:off x="2524525" y="5000048"/>
                <a:ext cx="1115930" cy="415988"/>
              </a:xfrm>
              <a:prstGeom prst="rect">
                <a:avLst/>
              </a:prstGeom>
            </p:spPr>
            <p:txBody>
              <a:bodyPr>
                <a:spAutoFit/>
              </a:bodyPr>
              <a:lstStyle/>
              <a:p>
                <a:pPr defTabSz="889000">
                  <a:defRPr/>
                </a:pPr>
                <a:r>
                  <a:rPr lang="tr-TR" sz="1050" dirty="0">
                    <a:solidFill>
                      <a:schemeClr val="bg1"/>
                    </a:solidFill>
                    <a:latin typeface="Arial" pitchFamily="34" charset="0"/>
                    <a:ea typeface="MS PGothic" pitchFamily="34" charset="-128"/>
                    <a:cs typeface="Arial" panose="020B0604020202020204" pitchFamily="34" charset="0"/>
                  </a:rPr>
                  <a:t>Öncül AR-GE </a:t>
                </a:r>
                <a:endParaRPr lang="en-US" sz="1050" dirty="0">
                  <a:solidFill>
                    <a:schemeClr val="bg1"/>
                  </a:solidFill>
                  <a:latin typeface="Arial" pitchFamily="34" charset="0"/>
                  <a:ea typeface="MS PGothic" pitchFamily="34" charset="-128"/>
                  <a:cs typeface="Arial" panose="020B0604020202020204" pitchFamily="34" charset="0"/>
                </a:endParaRPr>
              </a:p>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Labları</a:t>
                </a:r>
              </a:p>
            </p:txBody>
          </p:sp>
          <p:pic>
            <p:nvPicPr>
              <p:cNvPr id="19612" name="Resim 28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5823" y="4596087"/>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13" name="Resim 28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1305" y="4687779"/>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64" name="Grup 17"/>
            <p:cNvGrpSpPr>
              <a:grpSpLocks/>
            </p:cNvGrpSpPr>
            <p:nvPr/>
          </p:nvGrpSpPr>
          <p:grpSpPr bwMode="auto">
            <a:xfrm>
              <a:off x="1923616" y="2707920"/>
              <a:ext cx="1790061" cy="1096445"/>
              <a:chOff x="1923616" y="3651793"/>
              <a:chExt cx="1790061" cy="1096445"/>
            </a:xfrm>
          </p:grpSpPr>
          <p:pic>
            <p:nvPicPr>
              <p:cNvPr id="19604" name="Resim 29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765" y="4047064"/>
                <a:ext cx="1698515" cy="70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 name="Rectangle 23"/>
              <p:cNvSpPr/>
              <p:nvPr/>
            </p:nvSpPr>
            <p:spPr>
              <a:xfrm>
                <a:off x="2005452" y="4128377"/>
                <a:ext cx="490501" cy="303259"/>
              </a:xfrm>
              <a:prstGeom prst="rect">
                <a:avLst/>
              </a:prstGeom>
            </p:spPr>
            <p:txBody>
              <a:bodyPr>
                <a:spAutoFit/>
              </a:bodyPr>
              <a:lstStyle/>
              <a:p>
                <a:pPr algn="ct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1509</a:t>
                </a:r>
              </a:p>
            </p:txBody>
          </p:sp>
          <p:sp>
            <p:nvSpPr>
              <p:cNvPr id="297" name="Rectangle 42"/>
              <p:cNvSpPr/>
              <p:nvPr/>
            </p:nvSpPr>
            <p:spPr>
              <a:xfrm>
                <a:off x="2451506" y="4006121"/>
                <a:ext cx="1261969" cy="377883"/>
              </a:xfrm>
              <a:prstGeom prst="rect">
                <a:avLst/>
              </a:prstGeom>
            </p:spPr>
            <p:txBody>
              <a:bodyPr>
                <a:spAutoFit/>
              </a:bodyPr>
              <a:lstStyle/>
              <a:p>
                <a:pPr defTabSz="889000">
                  <a:defRPr/>
                </a:pPr>
                <a:r>
                  <a:rPr lang="tr-TR" sz="1050" dirty="0">
                    <a:solidFill>
                      <a:schemeClr val="bg1"/>
                    </a:solidFill>
                    <a:latin typeface="Arial" pitchFamily="34" charset="0"/>
                    <a:ea typeface="MS PGothic" pitchFamily="34" charset="-128"/>
                    <a:cs typeface="Arial" panose="020B0604020202020204" pitchFamily="34" charset="0"/>
                  </a:rPr>
                  <a:t>Uluslararası Sanayi</a:t>
                </a:r>
              </a:p>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AR-GE Desteği</a:t>
                </a:r>
              </a:p>
            </p:txBody>
          </p:sp>
          <p:pic>
            <p:nvPicPr>
              <p:cNvPr id="19607" name="Resim 29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616" y="3651793"/>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8" name="Resim 29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9098" y="3743485"/>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565" name="Resim 30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1799" y="2170599"/>
              <a:ext cx="1739782" cy="67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 name="Rectangle 23"/>
            <p:cNvSpPr/>
            <p:nvPr/>
          </p:nvSpPr>
          <p:spPr>
            <a:xfrm>
              <a:off x="2492778" y="2230271"/>
              <a:ext cx="1046085" cy="335013"/>
            </a:xfrm>
            <a:prstGeom prst="rect">
              <a:avLst/>
            </a:prstGeom>
          </p:spPr>
          <p:txBody>
            <a:bodyPr>
              <a:spAutoFit/>
            </a:bodyPr>
            <a:lstStyle/>
            <a:p>
              <a:pP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KOBİ AR-GE</a:t>
              </a:r>
            </a:p>
          </p:txBody>
        </p:sp>
        <p:sp>
          <p:nvSpPr>
            <p:cNvPr id="305" name="Rectangle 23"/>
            <p:cNvSpPr/>
            <p:nvPr/>
          </p:nvSpPr>
          <p:spPr>
            <a:xfrm>
              <a:off x="1970530" y="2193753"/>
              <a:ext cx="482564" cy="346128"/>
            </a:xfrm>
            <a:prstGeom prst="rect">
              <a:avLst/>
            </a:prstGeom>
          </p:spPr>
          <p:txBody>
            <a:bodyPr>
              <a:spAutoFit/>
            </a:bodyPr>
            <a:lstStyle/>
            <a:p>
              <a:pPr algn="ct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1507</a:t>
              </a:r>
            </a:p>
          </p:txBody>
        </p:sp>
        <p:pic>
          <p:nvPicPr>
            <p:cNvPr id="19568" name="Resim 30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157" y="1880271"/>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69" name="Grup 26"/>
            <p:cNvGrpSpPr>
              <a:grpSpLocks/>
            </p:cNvGrpSpPr>
            <p:nvPr/>
          </p:nvGrpSpPr>
          <p:grpSpPr bwMode="auto">
            <a:xfrm>
              <a:off x="1887984" y="5536990"/>
              <a:ext cx="1803334" cy="997860"/>
              <a:chOff x="1887984" y="5536990"/>
              <a:chExt cx="1803334" cy="997860"/>
            </a:xfrm>
          </p:grpSpPr>
          <p:pic>
            <p:nvPicPr>
              <p:cNvPr id="19599" name="Resim 30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959" y="5886850"/>
                <a:ext cx="1708481"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 name="Rectangle 23"/>
              <p:cNvSpPr/>
              <p:nvPr/>
            </p:nvSpPr>
            <p:spPr>
              <a:xfrm>
                <a:off x="1929258" y="5931296"/>
                <a:ext cx="680986" cy="358830"/>
              </a:xfrm>
              <a:prstGeom prst="rect">
                <a:avLst/>
              </a:prstGeom>
            </p:spPr>
            <p:txBody>
              <a:bodyPr>
                <a:spAutoFit/>
              </a:bodyPr>
              <a:lstStyle/>
              <a:p>
                <a:pPr algn="ctr" defTabSz="889000">
                  <a:lnSpc>
                    <a:spcPct val="150000"/>
                  </a:lnSpc>
                  <a:spcAft>
                    <a:spcPts val="300"/>
                  </a:spcAft>
                  <a:defRPr/>
                </a:pPr>
                <a:r>
                  <a:rPr lang="tr-TR" sz="1050" spc="-150" dirty="0">
                    <a:solidFill>
                      <a:schemeClr val="bg1"/>
                    </a:solidFill>
                    <a:latin typeface="Arial" pitchFamily="34" charset="0"/>
                    <a:ea typeface="MS PGothic" pitchFamily="34" charset="-128"/>
                    <a:cs typeface="Arial" panose="020B0604020202020204" pitchFamily="34" charset="0"/>
                  </a:rPr>
                  <a:t>1709</a:t>
                </a:r>
              </a:p>
            </p:txBody>
          </p:sp>
          <p:sp>
            <p:nvSpPr>
              <p:cNvPr id="311" name="Rectangle 42"/>
              <p:cNvSpPr/>
              <p:nvPr/>
            </p:nvSpPr>
            <p:spPr>
              <a:xfrm>
                <a:off x="2476904" y="5874137"/>
                <a:ext cx="1214348" cy="430279"/>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EUREKA EUROSTARS</a:t>
                </a:r>
              </a:p>
            </p:txBody>
          </p:sp>
          <p:pic>
            <p:nvPicPr>
              <p:cNvPr id="19602" name="Resim 3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7984" y="5536990"/>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3" name="Resim 3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3466" y="5628682"/>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70" name="Grup 36"/>
            <p:cNvGrpSpPr>
              <a:grpSpLocks/>
            </p:cNvGrpSpPr>
            <p:nvPr/>
          </p:nvGrpSpPr>
          <p:grpSpPr bwMode="auto">
            <a:xfrm>
              <a:off x="73845" y="5547080"/>
              <a:ext cx="1824571" cy="1005024"/>
              <a:chOff x="73845" y="5547080"/>
              <a:chExt cx="1824571" cy="1005024"/>
            </a:xfrm>
          </p:grpSpPr>
          <p:pic>
            <p:nvPicPr>
              <p:cNvPr id="19594" name="Resim 3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89" y="5904104"/>
                <a:ext cx="168619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 name="Rectangle 23"/>
              <p:cNvSpPr/>
              <p:nvPr/>
            </p:nvSpPr>
            <p:spPr>
              <a:xfrm>
                <a:off x="175201" y="5947174"/>
                <a:ext cx="558759" cy="357242"/>
              </a:xfrm>
              <a:prstGeom prst="rect">
                <a:avLst/>
              </a:prstGeom>
            </p:spPr>
            <p:txBody>
              <a:bodyPr>
                <a:spAutoFit/>
              </a:bodyPr>
              <a:lstStyle/>
              <a:p>
                <a:pPr algn="ctr" defTabSz="889000">
                  <a:lnSpc>
                    <a:spcPct val="150000"/>
                  </a:lnSpc>
                  <a:spcAft>
                    <a:spcPts val="300"/>
                  </a:spcAft>
                  <a:defRPr/>
                </a:pPr>
                <a:r>
                  <a:rPr lang="tr-TR" sz="1050" spc="-150" dirty="0">
                    <a:solidFill>
                      <a:schemeClr val="bg1"/>
                    </a:solidFill>
                    <a:latin typeface="Arial" pitchFamily="34" charset="0"/>
                    <a:ea typeface="MS PGothic" pitchFamily="34" charset="-128"/>
                    <a:cs typeface="Arial" panose="020B0604020202020204" pitchFamily="34" charset="0"/>
                  </a:rPr>
                  <a:t>SAYEM</a:t>
                </a:r>
              </a:p>
            </p:txBody>
          </p:sp>
          <p:sp>
            <p:nvSpPr>
              <p:cNvPr id="317" name="Rectangle 42"/>
              <p:cNvSpPr/>
              <p:nvPr/>
            </p:nvSpPr>
            <p:spPr>
              <a:xfrm>
                <a:off x="683163" y="5910656"/>
                <a:ext cx="1215935" cy="430278"/>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Sanayi Yenilik   Ağ Mekanizması</a:t>
                </a:r>
              </a:p>
            </p:txBody>
          </p:sp>
          <p:pic>
            <p:nvPicPr>
              <p:cNvPr id="19597" name="Resim 3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45" y="5547080"/>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8" name="Resim 3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327" y="5638772"/>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71" name="Grup 37"/>
            <p:cNvGrpSpPr>
              <a:grpSpLocks/>
            </p:cNvGrpSpPr>
            <p:nvPr/>
          </p:nvGrpSpPr>
          <p:grpSpPr bwMode="auto">
            <a:xfrm>
              <a:off x="71381" y="4631788"/>
              <a:ext cx="1778627" cy="976542"/>
              <a:chOff x="71381" y="4631788"/>
              <a:chExt cx="1778627" cy="976542"/>
            </a:xfrm>
          </p:grpSpPr>
          <p:pic>
            <p:nvPicPr>
              <p:cNvPr id="19589" name="Resim 3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819" y="4960330"/>
                <a:ext cx="1663391"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 name="Rectangle 42"/>
              <p:cNvSpPr/>
              <p:nvPr/>
            </p:nvSpPr>
            <p:spPr>
              <a:xfrm>
                <a:off x="703799" y="5053276"/>
                <a:ext cx="1146090" cy="261977"/>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Patent Lisans </a:t>
                </a:r>
              </a:p>
            </p:txBody>
          </p:sp>
          <p:sp>
            <p:nvSpPr>
              <p:cNvPr id="322" name="Rectangle 23"/>
              <p:cNvSpPr/>
              <p:nvPr/>
            </p:nvSpPr>
            <p:spPr>
              <a:xfrm>
                <a:off x="176788" y="5040574"/>
                <a:ext cx="566695" cy="335013"/>
              </a:xfrm>
              <a:prstGeom prst="rect">
                <a:avLst/>
              </a:prstGeom>
            </p:spPr>
            <p:txBody>
              <a:bodyPr>
                <a:spAutoFit/>
              </a:bodyPr>
              <a:lstStyle/>
              <a:p>
                <a:pPr algn="ct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1702</a:t>
                </a:r>
              </a:p>
            </p:txBody>
          </p:sp>
          <p:pic>
            <p:nvPicPr>
              <p:cNvPr id="19592" name="Resim 3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81" y="4631788"/>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3" name="Resim 3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863" y="4723480"/>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72" name="Grup 42"/>
            <p:cNvGrpSpPr>
              <a:grpSpLocks/>
            </p:cNvGrpSpPr>
            <p:nvPr/>
          </p:nvGrpSpPr>
          <p:grpSpPr bwMode="auto">
            <a:xfrm>
              <a:off x="77084" y="3682154"/>
              <a:ext cx="1777715" cy="1024424"/>
              <a:chOff x="77084" y="3682154"/>
              <a:chExt cx="1777715" cy="1024424"/>
            </a:xfrm>
          </p:grpSpPr>
          <p:pic>
            <p:nvPicPr>
              <p:cNvPr id="19584" name="Resim 3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191" y="4059596"/>
                <a:ext cx="1702817" cy="64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 name="Rectangle 42"/>
              <p:cNvSpPr/>
              <p:nvPr/>
            </p:nvSpPr>
            <p:spPr>
              <a:xfrm>
                <a:off x="656178" y="4057761"/>
                <a:ext cx="1198473" cy="473147"/>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Öncelikli Alanlar </a:t>
                </a:r>
              </a:p>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AR-GE (HAMLE)</a:t>
                </a:r>
              </a:p>
            </p:txBody>
          </p:sp>
          <p:sp>
            <p:nvSpPr>
              <p:cNvPr id="327" name="Rectangle 23"/>
              <p:cNvSpPr/>
              <p:nvPr/>
            </p:nvSpPr>
            <p:spPr>
              <a:xfrm>
                <a:off x="135517" y="4114920"/>
                <a:ext cx="633365" cy="331839"/>
              </a:xfrm>
              <a:prstGeom prst="rect">
                <a:avLst/>
              </a:prstGeom>
            </p:spPr>
            <p:txBody>
              <a:bodyPr>
                <a:spAutoFit/>
              </a:bodyPr>
              <a:lstStyle/>
              <a:p>
                <a:pPr algn="ct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1511</a:t>
                </a:r>
              </a:p>
            </p:txBody>
          </p:sp>
          <p:pic>
            <p:nvPicPr>
              <p:cNvPr id="19587" name="Resim 3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84" y="3682154"/>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8" name="Resim 32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084" y="3783779"/>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73" name="Grup 43"/>
            <p:cNvGrpSpPr>
              <a:grpSpLocks/>
            </p:cNvGrpSpPr>
            <p:nvPr/>
          </p:nvGrpSpPr>
          <p:grpSpPr bwMode="auto">
            <a:xfrm>
              <a:off x="93026" y="2793373"/>
              <a:ext cx="1734664" cy="961850"/>
              <a:chOff x="93026" y="2793373"/>
              <a:chExt cx="1734664" cy="961850"/>
            </a:xfrm>
          </p:grpSpPr>
          <p:pic>
            <p:nvPicPr>
              <p:cNvPr id="19579" name="Resim 3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28" y="3126981"/>
                <a:ext cx="1683609" cy="62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 name="Rectangle 23"/>
              <p:cNvSpPr/>
              <p:nvPr/>
            </p:nvSpPr>
            <p:spPr>
              <a:xfrm>
                <a:off x="200598" y="3211495"/>
                <a:ext cx="482564" cy="320724"/>
              </a:xfrm>
              <a:prstGeom prst="rect">
                <a:avLst/>
              </a:prstGeom>
            </p:spPr>
            <p:txBody>
              <a:bodyPr>
                <a:spAutoFit/>
              </a:bodyPr>
              <a:lstStyle/>
              <a:p>
                <a:pPr algn="ct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1505</a:t>
                </a:r>
              </a:p>
            </p:txBody>
          </p:sp>
          <p:sp>
            <p:nvSpPr>
              <p:cNvPr id="332" name="Rectangle 42"/>
              <p:cNvSpPr/>
              <p:nvPr/>
            </p:nvSpPr>
            <p:spPr>
              <a:xfrm>
                <a:off x="616492" y="3141635"/>
                <a:ext cx="1211173" cy="414400"/>
              </a:xfrm>
              <a:prstGeom prst="rect">
                <a:avLst/>
              </a:prstGeom>
            </p:spPr>
            <p:txBody>
              <a:bodyPr>
                <a:spAutoFit/>
              </a:bodyPr>
              <a:lstStyle/>
              <a:p>
                <a:pPr defTabSz="889000">
                  <a:spcAft>
                    <a:spcPts val="600"/>
                  </a:spcAft>
                  <a:defRPr/>
                </a:pPr>
                <a:r>
                  <a:rPr lang="tr-TR" sz="1050" dirty="0">
                    <a:solidFill>
                      <a:schemeClr val="bg1"/>
                    </a:solidFill>
                    <a:latin typeface="Arial" pitchFamily="34" charset="0"/>
                    <a:ea typeface="MS PGothic" pitchFamily="34" charset="-128"/>
                    <a:cs typeface="Arial" panose="020B0604020202020204" pitchFamily="34" charset="0"/>
                  </a:rPr>
                  <a:t>Üniversite-Sanayi İş Birliği</a:t>
                </a:r>
              </a:p>
            </p:txBody>
          </p:sp>
          <p:pic>
            <p:nvPicPr>
              <p:cNvPr id="19582" name="Resim 3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26" y="2793373"/>
                <a:ext cx="324431" cy="5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3" name="Resim 33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508" y="2885065"/>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74" name="Grup 44"/>
            <p:cNvGrpSpPr>
              <a:grpSpLocks/>
            </p:cNvGrpSpPr>
            <p:nvPr/>
          </p:nvGrpSpPr>
          <p:grpSpPr bwMode="auto">
            <a:xfrm>
              <a:off x="70433" y="1943259"/>
              <a:ext cx="1843127" cy="921011"/>
              <a:chOff x="70433" y="1943259"/>
              <a:chExt cx="1843127" cy="921011"/>
            </a:xfrm>
          </p:grpSpPr>
          <p:pic>
            <p:nvPicPr>
              <p:cNvPr id="19575" name="Resim 3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51" y="2214930"/>
                <a:ext cx="1740489" cy="64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 name="Rectangle 23"/>
              <p:cNvSpPr/>
              <p:nvPr/>
            </p:nvSpPr>
            <p:spPr>
              <a:xfrm>
                <a:off x="635541" y="2284254"/>
                <a:ext cx="1277843" cy="304846"/>
              </a:xfrm>
              <a:prstGeom prst="rect">
                <a:avLst/>
              </a:prstGeom>
            </p:spPr>
            <p:txBody>
              <a:bodyPr>
                <a:spAutoFit/>
              </a:bodyPr>
              <a:lstStyle/>
              <a:p>
                <a:pP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Sanayi AR-GE</a:t>
                </a:r>
              </a:p>
            </p:txBody>
          </p:sp>
          <p:sp>
            <p:nvSpPr>
              <p:cNvPr id="337" name="Rectangle 23"/>
              <p:cNvSpPr/>
              <p:nvPr/>
            </p:nvSpPr>
            <p:spPr>
              <a:xfrm>
                <a:off x="156152" y="2287429"/>
                <a:ext cx="492088" cy="358830"/>
              </a:xfrm>
              <a:prstGeom prst="rect">
                <a:avLst/>
              </a:prstGeom>
            </p:spPr>
            <p:txBody>
              <a:bodyPr>
                <a:spAutoFit/>
              </a:bodyPr>
              <a:lstStyle/>
              <a:p>
                <a:pPr algn="ctr" defTabSz="889000">
                  <a:lnSpc>
                    <a:spcPct val="150000"/>
                  </a:lnSpc>
                  <a:spcAft>
                    <a:spcPts val="300"/>
                  </a:spcAft>
                  <a:defRPr/>
                </a:pPr>
                <a:r>
                  <a:rPr lang="tr-TR" sz="1050" dirty="0">
                    <a:solidFill>
                      <a:schemeClr val="bg1"/>
                    </a:solidFill>
                    <a:latin typeface="Arial" pitchFamily="34" charset="0"/>
                    <a:ea typeface="MS PGothic" pitchFamily="34" charset="-128"/>
                    <a:cs typeface="Arial" panose="020B0604020202020204" pitchFamily="34" charset="0"/>
                  </a:rPr>
                  <a:t>1501</a:t>
                </a:r>
              </a:p>
            </p:txBody>
          </p:sp>
          <p:pic>
            <p:nvPicPr>
              <p:cNvPr id="19578" name="Resim 33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33" y="1943259"/>
                <a:ext cx="424300" cy="4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9466" name="Resim 33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9075" y="969963"/>
            <a:ext cx="5540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Resim 34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81225" y="782638"/>
            <a:ext cx="593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8" name="Grup 341"/>
          <p:cNvGrpSpPr>
            <a:grpSpLocks/>
          </p:cNvGrpSpPr>
          <p:nvPr/>
        </p:nvGrpSpPr>
        <p:grpSpPr bwMode="auto">
          <a:xfrm>
            <a:off x="7354888" y="806450"/>
            <a:ext cx="893762" cy="706438"/>
            <a:chOff x="6600763" y="1568830"/>
            <a:chExt cx="1426177" cy="1286408"/>
          </a:xfrm>
        </p:grpSpPr>
        <p:sp>
          <p:nvSpPr>
            <p:cNvPr id="19551" name="Rectangle 70"/>
            <p:cNvSpPr>
              <a:spLocks noChangeArrowheads="1"/>
            </p:cNvSpPr>
            <p:nvPr/>
          </p:nvSpPr>
          <p:spPr bwMode="auto">
            <a:xfrm>
              <a:off x="6600763" y="2351130"/>
              <a:ext cx="1426177" cy="50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889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889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889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889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889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889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889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889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889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tr-TR" altLang="tr-TR" sz="1200">
                  <a:solidFill>
                    <a:srgbClr val="31859C"/>
                  </a:solidFill>
                  <a:latin typeface="Arial" panose="020B0604020202020204" pitchFamily="34" charset="0"/>
                  <a:ea typeface="MS PGothic" panose="020B0600070205080204" pitchFamily="34" charset="-128"/>
                  <a:cs typeface="Arial" panose="020B0604020202020204" pitchFamily="34" charset="0"/>
                </a:rPr>
                <a:t>Ekosistem</a:t>
              </a:r>
            </a:p>
          </p:txBody>
        </p:sp>
        <p:pic>
          <p:nvPicPr>
            <p:cNvPr id="19552" name="Resim 34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0105" y="1568830"/>
              <a:ext cx="680231" cy="8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9" name="Grup 344"/>
          <p:cNvGrpSpPr>
            <a:grpSpLocks/>
          </p:cNvGrpSpPr>
          <p:nvPr/>
        </p:nvGrpSpPr>
        <p:grpSpPr bwMode="auto">
          <a:xfrm>
            <a:off x="10452100" y="844550"/>
            <a:ext cx="865188" cy="731838"/>
            <a:chOff x="6907088" y="1733072"/>
            <a:chExt cx="1739347" cy="1618820"/>
          </a:xfrm>
        </p:grpSpPr>
        <p:pic>
          <p:nvPicPr>
            <p:cNvPr id="346" name="Picture 4" descr="http://www.jumpstartpakistan.com/images/Entrepreneurship-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8886" y="1733072"/>
              <a:ext cx="857364" cy="868392"/>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9550" name="Rectangle 71"/>
            <p:cNvSpPr>
              <a:spLocks noChangeArrowheads="1"/>
            </p:cNvSpPr>
            <p:nvPr/>
          </p:nvSpPr>
          <p:spPr bwMode="auto">
            <a:xfrm>
              <a:off x="6907088" y="2645023"/>
              <a:ext cx="1739347" cy="70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8890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889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889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8890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889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889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889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8890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tr-TR" altLang="tr-TR" sz="900">
                  <a:solidFill>
                    <a:srgbClr val="31859C"/>
                  </a:solidFill>
                  <a:latin typeface="Arial" panose="020B0604020202020204" pitchFamily="34" charset="0"/>
                  <a:ea typeface="MS PGothic" panose="020B0600070205080204" pitchFamily="34" charset="-128"/>
                  <a:cs typeface="Arial" panose="020B0604020202020204" pitchFamily="34" charset="0"/>
                </a:rPr>
                <a:t>Bireysel Girişimci</a:t>
              </a:r>
            </a:p>
          </p:txBody>
        </p:sp>
      </p:grpSp>
      <p:pic>
        <p:nvPicPr>
          <p:cNvPr id="19470" name="Resim 34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09213" y="1330325"/>
            <a:ext cx="387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9" name="Tablo 348"/>
          <p:cNvGraphicFramePr>
            <a:graphicFrameLocks noGrp="1"/>
          </p:cNvGraphicFramePr>
          <p:nvPr/>
        </p:nvGraphicFramePr>
        <p:xfrm>
          <a:off x="5897563" y="1974850"/>
          <a:ext cx="3627438" cy="4524375"/>
        </p:xfrm>
        <a:graphic>
          <a:graphicData uri="http://schemas.openxmlformats.org/drawingml/2006/table">
            <a:tbl>
              <a:tblPr firstRow="1" bandRow="1">
                <a:tableStyleId>{2D5ABB26-0587-4C30-8999-92F81FD0307C}</a:tableStyleId>
              </a:tblPr>
              <a:tblGrid>
                <a:gridCol w="1813719">
                  <a:extLst>
                    <a:ext uri="{9D8B030D-6E8A-4147-A177-3AD203B41FA5}">
                      <a16:colId xmlns:a16="http://schemas.microsoft.com/office/drawing/2014/main" val="976917481"/>
                    </a:ext>
                  </a:extLst>
                </a:gridCol>
                <a:gridCol w="1813719">
                  <a:extLst>
                    <a:ext uri="{9D8B030D-6E8A-4147-A177-3AD203B41FA5}">
                      <a16:colId xmlns:a16="http://schemas.microsoft.com/office/drawing/2014/main" val="3781884431"/>
                    </a:ext>
                  </a:extLst>
                </a:gridCol>
              </a:tblGrid>
              <a:tr h="904875">
                <a:tc>
                  <a:txBody>
                    <a:bodyPr/>
                    <a:lstStyle/>
                    <a:p>
                      <a:endParaRPr lang="tr-TR" sz="1800" dirty="0"/>
                    </a:p>
                  </a:txBody>
                  <a:tcPr marL="91451" marR="9145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51" marR="91451"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964141"/>
                  </a:ext>
                </a:extLst>
              </a:tr>
              <a:tr h="904875">
                <a:tc>
                  <a:txBody>
                    <a:bodyPr/>
                    <a:lstStyle/>
                    <a:p>
                      <a:endParaRPr lang="tr-TR" sz="1800" dirty="0"/>
                    </a:p>
                  </a:txBody>
                  <a:tcPr marL="91451" marR="9145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51" marR="91451"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795002"/>
                  </a:ext>
                </a:extLst>
              </a:tr>
              <a:tr h="904875">
                <a:tc>
                  <a:txBody>
                    <a:bodyPr/>
                    <a:lstStyle/>
                    <a:p>
                      <a:endParaRPr lang="tr-TR" sz="1800" dirty="0"/>
                    </a:p>
                  </a:txBody>
                  <a:tcPr marL="91451" marR="9145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51" marR="91451"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1413073"/>
                  </a:ext>
                </a:extLst>
              </a:tr>
              <a:tr h="904875">
                <a:tc>
                  <a:txBody>
                    <a:bodyPr/>
                    <a:lstStyle/>
                    <a:p>
                      <a:endParaRPr lang="tr-TR" sz="1800"/>
                    </a:p>
                  </a:txBody>
                  <a:tcPr marL="91451" marR="9145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51" marR="91451"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42169"/>
                  </a:ext>
                </a:extLst>
              </a:tr>
              <a:tr h="904875">
                <a:tc>
                  <a:txBody>
                    <a:bodyPr/>
                    <a:lstStyle/>
                    <a:p>
                      <a:endParaRPr lang="tr-TR" sz="1800" dirty="0"/>
                    </a:p>
                  </a:txBody>
                  <a:tcPr marL="91451" marR="9145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51" marR="91451"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4993819"/>
                  </a:ext>
                </a:extLst>
              </a:tr>
            </a:tbl>
          </a:graphicData>
        </a:graphic>
      </p:graphicFrame>
      <p:grpSp>
        <p:nvGrpSpPr>
          <p:cNvPr id="19484" name="Grup 48"/>
          <p:cNvGrpSpPr>
            <a:grpSpLocks/>
          </p:cNvGrpSpPr>
          <p:nvPr/>
        </p:nvGrpSpPr>
        <p:grpSpPr bwMode="auto">
          <a:xfrm>
            <a:off x="5897563" y="2192338"/>
            <a:ext cx="3667125" cy="3371850"/>
            <a:chOff x="5898285" y="2192273"/>
            <a:chExt cx="3666820" cy="3372507"/>
          </a:xfrm>
        </p:grpSpPr>
        <p:grpSp>
          <p:nvGrpSpPr>
            <p:cNvPr id="19518" name="Grup 349"/>
            <p:cNvGrpSpPr>
              <a:grpSpLocks/>
            </p:cNvGrpSpPr>
            <p:nvPr/>
          </p:nvGrpSpPr>
          <p:grpSpPr bwMode="auto">
            <a:xfrm>
              <a:off x="5920203" y="2192273"/>
              <a:ext cx="1766310" cy="648000"/>
              <a:chOff x="3919638" y="987895"/>
              <a:chExt cx="3195348" cy="994446"/>
            </a:xfrm>
          </p:grpSpPr>
          <p:pic>
            <p:nvPicPr>
              <p:cNvPr id="19546" name="Resim 35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638" y="987895"/>
                <a:ext cx="3143103" cy="99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 name="Rectangle 23"/>
              <p:cNvSpPr/>
              <p:nvPr/>
            </p:nvSpPr>
            <p:spPr>
              <a:xfrm>
                <a:off x="4873572" y="1048812"/>
                <a:ext cx="2242744" cy="604305"/>
              </a:xfrm>
              <a:prstGeom prst="rect">
                <a:avLst/>
              </a:prstGeom>
            </p:spPr>
            <p:txBody>
              <a:bodyPr>
                <a:spAutoFit/>
              </a:bodyPr>
              <a:lstStyle/>
              <a:p>
                <a:pP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Proje Pazarları</a:t>
                </a:r>
              </a:p>
            </p:txBody>
          </p:sp>
          <p:sp>
            <p:nvSpPr>
              <p:cNvPr id="353" name="Rectangle 23"/>
              <p:cNvSpPr/>
              <p:nvPr/>
            </p:nvSpPr>
            <p:spPr>
              <a:xfrm>
                <a:off x="3951777" y="1053685"/>
                <a:ext cx="927538" cy="514147"/>
              </a:xfrm>
              <a:prstGeom prst="rect">
                <a:avLst/>
              </a:prstGeom>
            </p:spPr>
            <p:txBody>
              <a:bodyPr>
                <a:spAutoFit/>
              </a:bodyPr>
              <a:lstStyle/>
              <a:p>
                <a:pPr algn="ct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1503</a:t>
                </a:r>
              </a:p>
            </p:txBody>
          </p:sp>
        </p:grpSp>
        <p:grpSp>
          <p:nvGrpSpPr>
            <p:cNvPr id="19519" name="Grup 353"/>
            <p:cNvGrpSpPr>
              <a:grpSpLocks/>
            </p:cNvGrpSpPr>
            <p:nvPr/>
          </p:nvGrpSpPr>
          <p:grpSpPr bwMode="auto">
            <a:xfrm>
              <a:off x="5938094" y="3161425"/>
              <a:ext cx="1799999" cy="648000"/>
              <a:chOff x="3919640" y="987895"/>
              <a:chExt cx="3195346" cy="994446"/>
            </a:xfrm>
          </p:grpSpPr>
          <p:pic>
            <p:nvPicPr>
              <p:cNvPr id="19543" name="Resim 35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640" y="987895"/>
                <a:ext cx="2978757" cy="99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 name="Rectangle 23"/>
              <p:cNvSpPr/>
              <p:nvPr/>
            </p:nvSpPr>
            <p:spPr>
              <a:xfrm>
                <a:off x="4871863" y="1047910"/>
                <a:ext cx="2243036" cy="467849"/>
              </a:xfrm>
              <a:prstGeom prst="rect">
                <a:avLst/>
              </a:prstGeom>
            </p:spPr>
            <p:txBody>
              <a:bodyPr>
                <a:spAutoFit/>
              </a:bodyPr>
              <a:lstStyle/>
              <a:p>
                <a:pPr defTabSz="889000">
                  <a:lnSpc>
                    <a:spcPct val="150000"/>
                  </a:lnSpc>
                  <a:spcAft>
                    <a:spcPts val="300"/>
                  </a:spcAft>
                  <a:defRPr/>
                </a:pPr>
                <a:r>
                  <a:rPr lang="tr-TR" sz="1050" dirty="0" err="1">
                    <a:solidFill>
                      <a:srgbClr val="FFFF00"/>
                    </a:solidFill>
                    <a:latin typeface="Arial" pitchFamily="34" charset="0"/>
                    <a:ea typeface="MS PGothic" pitchFamily="34" charset="-128"/>
                    <a:cs typeface="Arial" panose="020B0604020202020204" pitchFamily="34" charset="0"/>
                  </a:rPr>
                  <a:t>Tech-InvesTR</a:t>
                </a:r>
                <a:endParaRPr lang="tr-TR" sz="1050" dirty="0">
                  <a:solidFill>
                    <a:srgbClr val="FFFF00"/>
                  </a:solidFill>
                  <a:latin typeface="Arial" pitchFamily="34" charset="0"/>
                  <a:ea typeface="MS PGothic" pitchFamily="34" charset="-128"/>
                  <a:cs typeface="Arial" panose="020B0604020202020204" pitchFamily="34" charset="0"/>
                </a:endParaRPr>
              </a:p>
            </p:txBody>
          </p:sp>
          <p:sp>
            <p:nvSpPr>
              <p:cNvPr id="357" name="Rectangle 23"/>
              <p:cNvSpPr/>
              <p:nvPr/>
            </p:nvSpPr>
            <p:spPr>
              <a:xfrm>
                <a:off x="3987047" y="1052783"/>
                <a:ext cx="915813" cy="514147"/>
              </a:xfrm>
              <a:prstGeom prst="rect">
                <a:avLst/>
              </a:prstGeom>
            </p:spPr>
            <p:txBody>
              <a:bodyPr>
                <a:spAutoFit/>
              </a:bodyPr>
              <a:lstStyle/>
              <a:p>
                <a:pPr algn="ct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1514</a:t>
                </a:r>
              </a:p>
            </p:txBody>
          </p:sp>
        </p:grpSp>
        <p:grpSp>
          <p:nvGrpSpPr>
            <p:cNvPr id="19520" name="Grup 357"/>
            <p:cNvGrpSpPr>
              <a:grpSpLocks/>
            </p:cNvGrpSpPr>
            <p:nvPr/>
          </p:nvGrpSpPr>
          <p:grpSpPr bwMode="auto">
            <a:xfrm>
              <a:off x="5963173" y="4025458"/>
              <a:ext cx="1807037" cy="670930"/>
              <a:chOff x="6120223" y="4745002"/>
              <a:chExt cx="1964037" cy="670930"/>
            </a:xfrm>
          </p:grpSpPr>
          <p:pic>
            <p:nvPicPr>
              <p:cNvPr id="19540" name="Resim 35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223" y="4745002"/>
                <a:ext cx="1800000" cy="67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 name="Rectangle 23"/>
              <p:cNvSpPr/>
              <p:nvPr/>
            </p:nvSpPr>
            <p:spPr>
              <a:xfrm>
                <a:off x="6675975" y="4767965"/>
                <a:ext cx="1407831" cy="414419"/>
              </a:xfrm>
              <a:prstGeom prst="rect">
                <a:avLst/>
              </a:prstGeom>
            </p:spPr>
            <p:txBody>
              <a:bodyPr>
                <a:spAutoFit/>
              </a:bodyPr>
              <a:lstStyle/>
              <a:p>
                <a:pPr defTabSz="889000">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BİGG+ KOBİ </a:t>
                </a:r>
                <a:r>
                  <a:rPr lang="tr-TR" sz="1050" dirty="0" err="1">
                    <a:solidFill>
                      <a:srgbClr val="FFFF00"/>
                    </a:solidFill>
                    <a:latin typeface="Arial" pitchFamily="34" charset="0"/>
                    <a:ea typeface="MS PGothic" pitchFamily="34" charset="-128"/>
                    <a:cs typeface="Arial" panose="020B0604020202020204" pitchFamily="34" charset="0"/>
                  </a:rPr>
                  <a:t>Mentorlük</a:t>
                </a:r>
                <a:endParaRPr lang="tr-TR" sz="1050" dirty="0">
                  <a:solidFill>
                    <a:srgbClr val="FFFF00"/>
                  </a:solidFill>
                  <a:latin typeface="Arial" pitchFamily="34" charset="0"/>
                  <a:ea typeface="MS PGothic" pitchFamily="34" charset="-128"/>
                  <a:cs typeface="Arial" panose="020B0604020202020204" pitchFamily="34" charset="0"/>
                </a:endParaRPr>
              </a:p>
            </p:txBody>
          </p:sp>
          <p:sp>
            <p:nvSpPr>
              <p:cNvPr id="361" name="Rectangle 23"/>
              <p:cNvSpPr/>
              <p:nvPr/>
            </p:nvSpPr>
            <p:spPr>
              <a:xfrm>
                <a:off x="6173918" y="4801310"/>
                <a:ext cx="526211" cy="346143"/>
              </a:xfrm>
              <a:prstGeom prst="rect">
                <a:avLst/>
              </a:prstGeom>
            </p:spPr>
            <p:txBody>
              <a:bodyPr>
                <a:spAutoFit/>
              </a:bodyPr>
              <a:lstStyle/>
              <a:p>
                <a:pP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1607</a:t>
                </a:r>
              </a:p>
            </p:txBody>
          </p:sp>
        </p:grpSp>
        <p:grpSp>
          <p:nvGrpSpPr>
            <p:cNvPr id="19521" name="Grup 361"/>
            <p:cNvGrpSpPr>
              <a:grpSpLocks/>
            </p:cNvGrpSpPr>
            <p:nvPr/>
          </p:nvGrpSpPr>
          <p:grpSpPr bwMode="auto">
            <a:xfrm>
              <a:off x="5898285" y="4883180"/>
              <a:ext cx="2163475" cy="672199"/>
              <a:chOff x="6119001" y="5403656"/>
              <a:chExt cx="2251047" cy="575761"/>
            </a:xfrm>
          </p:grpSpPr>
          <p:pic>
            <p:nvPicPr>
              <p:cNvPr id="19538" name="Resim 36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001" y="5403656"/>
                <a:ext cx="1800000" cy="57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Rectangle 23"/>
              <p:cNvSpPr/>
              <p:nvPr/>
            </p:nvSpPr>
            <p:spPr>
              <a:xfrm>
                <a:off x="6748268" y="5410824"/>
                <a:ext cx="1621891" cy="388963"/>
              </a:xfrm>
              <a:prstGeom prst="rect">
                <a:avLst/>
              </a:prstGeom>
            </p:spPr>
            <p:txBody>
              <a:bodyPr>
                <a:spAutoFit/>
              </a:bodyPr>
              <a:lstStyle/>
              <a:p>
                <a:pPr defTabSz="889000">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BİGG Spor </a:t>
                </a:r>
              </a:p>
              <a:p>
                <a:pPr defTabSz="889000">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Ödülleri</a:t>
                </a:r>
              </a:p>
            </p:txBody>
          </p:sp>
        </p:grpSp>
        <p:grpSp>
          <p:nvGrpSpPr>
            <p:cNvPr id="19522" name="Grup 364"/>
            <p:cNvGrpSpPr>
              <a:grpSpLocks/>
            </p:cNvGrpSpPr>
            <p:nvPr/>
          </p:nvGrpSpPr>
          <p:grpSpPr bwMode="auto">
            <a:xfrm>
              <a:off x="7738093" y="2210572"/>
              <a:ext cx="1767422" cy="648000"/>
              <a:chOff x="3919638" y="987895"/>
              <a:chExt cx="3195348" cy="994446"/>
            </a:xfrm>
          </p:grpSpPr>
          <p:pic>
            <p:nvPicPr>
              <p:cNvPr id="19535" name="Resim 36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638" y="987895"/>
                <a:ext cx="3143103" cy="99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 name="Rectangle 23"/>
              <p:cNvSpPr/>
              <p:nvPr/>
            </p:nvSpPr>
            <p:spPr>
              <a:xfrm>
                <a:off x="4872332" y="1049971"/>
                <a:ext cx="2241335" cy="584811"/>
              </a:xfrm>
              <a:prstGeom prst="rect">
                <a:avLst/>
              </a:prstGeom>
            </p:spPr>
            <p:txBody>
              <a:bodyPr>
                <a:spAutoFit/>
              </a:bodyPr>
              <a:lstStyle/>
              <a:p>
                <a:pP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TTO Desteği</a:t>
                </a:r>
              </a:p>
            </p:txBody>
          </p:sp>
          <p:sp>
            <p:nvSpPr>
              <p:cNvPr id="368" name="Rectangle 23"/>
              <p:cNvSpPr/>
              <p:nvPr/>
            </p:nvSpPr>
            <p:spPr>
              <a:xfrm>
                <a:off x="4040082" y="1054844"/>
                <a:ext cx="915475" cy="514147"/>
              </a:xfrm>
              <a:prstGeom prst="rect">
                <a:avLst/>
              </a:prstGeom>
            </p:spPr>
            <p:txBody>
              <a:bodyPr>
                <a:spAutoFit/>
              </a:bodyPr>
              <a:lstStyle/>
              <a:p>
                <a:pPr algn="ct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1513</a:t>
                </a:r>
              </a:p>
            </p:txBody>
          </p:sp>
        </p:grpSp>
        <p:grpSp>
          <p:nvGrpSpPr>
            <p:cNvPr id="19523" name="Grup 368"/>
            <p:cNvGrpSpPr>
              <a:grpSpLocks/>
            </p:cNvGrpSpPr>
            <p:nvPr/>
          </p:nvGrpSpPr>
          <p:grpSpPr bwMode="auto">
            <a:xfrm>
              <a:off x="7752047" y="3156365"/>
              <a:ext cx="1813058" cy="648000"/>
              <a:chOff x="4111963" y="804581"/>
              <a:chExt cx="3003023" cy="1130658"/>
            </a:xfrm>
          </p:grpSpPr>
          <p:pic>
            <p:nvPicPr>
              <p:cNvPr id="19532" name="Resim 36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963" y="804581"/>
                <a:ext cx="2808755" cy="113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 name="Rectangle 23"/>
              <p:cNvSpPr/>
              <p:nvPr/>
            </p:nvSpPr>
            <p:spPr>
              <a:xfrm>
                <a:off x="4872273" y="848399"/>
                <a:ext cx="2242713" cy="584571"/>
              </a:xfrm>
              <a:prstGeom prst="rect">
                <a:avLst/>
              </a:prstGeom>
            </p:spPr>
            <p:txBody>
              <a:bodyPr>
                <a:spAutoFit/>
              </a:bodyPr>
              <a:lstStyle/>
              <a:p>
                <a:pP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Patent Desteği</a:t>
                </a:r>
              </a:p>
            </p:txBody>
          </p:sp>
          <p:sp>
            <p:nvSpPr>
              <p:cNvPr id="372" name="Rectangle 23"/>
              <p:cNvSpPr/>
              <p:nvPr/>
            </p:nvSpPr>
            <p:spPr>
              <a:xfrm>
                <a:off x="4143984" y="856711"/>
                <a:ext cx="833457" cy="603964"/>
              </a:xfrm>
              <a:prstGeom prst="rect">
                <a:avLst/>
              </a:prstGeom>
            </p:spPr>
            <p:txBody>
              <a:bodyPr>
                <a:spAutoFit/>
              </a:bodyPr>
              <a:lstStyle/>
              <a:p>
                <a:pPr algn="ct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1602</a:t>
                </a:r>
              </a:p>
            </p:txBody>
          </p:sp>
        </p:grpSp>
        <p:grpSp>
          <p:nvGrpSpPr>
            <p:cNvPr id="19524" name="Grup 372"/>
            <p:cNvGrpSpPr>
              <a:grpSpLocks/>
            </p:cNvGrpSpPr>
            <p:nvPr/>
          </p:nvGrpSpPr>
          <p:grpSpPr bwMode="auto">
            <a:xfrm>
              <a:off x="7748629" y="4029891"/>
              <a:ext cx="1756886" cy="658228"/>
              <a:chOff x="3919638" y="987895"/>
              <a:chExt cx="3143103" cy="994446"/>
            </a:xfrm>
          </p:grpSpPr>
          <p:pic>
            <p:nvPicPr>
              <p:cNvPr id="19529" name="Resim 37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638" y="987895"/>
                <a:ext cx="3143103" cy="99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 name="Rectangle 23"/>
              <p:cNvSpPr/>
              <p:nvPr/>
            </p:nvSpPr>
            <p:spPr>
              <a:xfrm>
                <a:off x="4738452" y="1018291"/>
                <a:ext cx="2240627" cy="628499"/>
              </a:xfrm>
              <a:prstGeom prst="rect">
                <a:avLst/>
              </a:prstGeom>
            </p:spPr>
            <p:txBody>
              <a:bodyPr>
                <a:spAutoFit/>
              </a:bodyPr>
              <a:lstStyle/>
              <a:p>
                <a:pPr defTabSz="889000">
                  <a:spcAft>
                    <a:spcPts val="300"/>
                  </a:spcAft>
                  <a:defRPr/>
                </a:pPr>
                <a:r>
                  <a:rPr lang="tr-TR" sz="1050" dirty="0" err="1">
                    <a:solidFill>
                      <a:srgbClr val="FFFF00"/>
                    </a:solidFill>
                    <a:latin typeface="Arial" pitchFamily="34" charset="0"/>
                    <a:ea typeface="MS PGothic" pitchFamily="34" charset="-128"/>
                    <a:cs typeface="Arial" panose="020B0604020202020204" pitchFamily="34" charset="0"/>
                  </a:rPr>
                  <a:t>BiGG</a:t>
                </a:r>
                <a:r>
                  <a:rPr lang="tr-TR" sz="1050" dirty="0">
                    <a:solidFill>
                      <a:srgbClr val="FFFF00"/>
                    </a:solidFill>
                    <a:latin typeface="Arial" pitchFamily="34" charset="0"/>
                    <a:ea typeface="MS PGothic" pitchFamily="34" charset="-128"/>
                    <a:cs typeface="Arial" panose="020B0604020202020204" pitchFamily="34" charset="0"/>
                  </a:rPr>
                  <a:t> - Uygulayıcı Kuruluş</a:t>
                </a:r>
              </a:p>
            </p:txBody>
          </p:sp>
          <p:sp>
            <p:nvSpPr>
              <p:cNvPr id="376" name="Rectangle 23"/>
              <p:cNvSpPr/>
              <p:nvPr/>
            </p:nvSpPr>
            <p:spPr>
              <a:xfrm>
                <a:off x="3977377" y="1047077"/>
                <a:ext cx="954184" cy="491763"/>
              </a:xfrm>
              <a:prstGeom prst="rect">
                <a:avLst/>
              </a:prstGeom>
            </p:spPr>
            <p:txBody>
              <a:bodyPr>
                <a:spAutoFit/>
              </a:bodyPr>
              <a:lstStyle/>
              <a:p>
                <a:pPr algn="ct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1612</a:t>
                </a:r>
              </a:p>
            </p:txBody>
          </p:sp>
        </p:grpSp>
        <p:grpSp>
          <p:nvGrpSpPr>
            <p:cNvPr id="19525" name="Grup 376"/>
            <p:cNvGrpSpPr>
              <a:grpSpLocks/>
            </p:cNvGrpSpPr>
            <p:nvPr/>
          </p:nvGrpSpPr>
          <p:grpSpPr bwMode="auto">
            <a:xfrm>
              <a:off x="7748629" y="4819573"/>
              <a:ext cx="1772261" cy="745207"/>
              <a:chOff x="3919638" y="856488"/>
              <a:chExt cx="3094666" cy="1125853"/>
            </a:xfrm>
          </p:grpSpPr>
          <p:pic>
            <p:nvPicPr>
              <p:cNvPr id="19526" name="Resim 37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638" y="987895"/>
                <a:ext cx="2967068" cy="99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 name="Rectangle 23"/>
              <p:cNvSpPr/>
              <p:nvPr/>
            </p:nvSpPr>
            <p:spPr>
              <a:xfrm>
                <a:off x="4771504" y="857280"/>
                <a:ext cx="2242397" cy="825204"/>
              </a:xfrm>
              <a:prstGeom prst="rect">
                <a:avLst/>
              </a:prstGeom>
            </p:spPr>
            <p:txBody>
              <a:bodyPr>
                <a:spAutoFit/>
              </a:bodyPr>
              <a:lstStyle/>
              <a:p>
                <a:pP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TTP İstihdamı Desteği</a:t>
                </a:r>
              </a:p>
            </p:txBody>
          </p:sp>
          <p:sp>
            <p:nvSpPr>
              <p:cNvPr id="380" name="Rectangle 23"/>
              <p:cNvSpPr/>
              <p:nvPr/>
            </p:nvSpPr>
            <p:spPr>
              <a:xfrm>
                <a:off x="3978765" y="874073"/>
                <a:ext cx="953503" cy="873181"/>
              </a:xfrm>
              <a:prstGeom prst="rect">
                <a:avLst/>
              </a:prstGeom>
            </p:spPr>
            <p:txBody>
              <a:bodyPr>
                <a:spAutoFit/>
              </a:bodyPr>
              <a:lstStyle/>
              <a:p>
                <a:pPr algn="ctr" defTabSz="889000">
                  <a:lnSpc>
                    <a:spcPct val="150000"/>
                  </a:lnSpc>
                  <a:spcAft>
                    <a:spcPts val="300"/>
                  </a:spcAft>
                  <a:defRPr/>
                </a:pPr>
                <a:r>
                  <a:rPr lang="tr-TR" sz="1050" dirty="0">
                    <a:solidFill>
                      <a:srgbClr val="FFFF00"/>
                    </a:solidFill>
                    <a:latin typeface="Arial" pitchFamily="34" charset="0"/>
                    <a:ea typeface="MS PGothic" pitchFamily="34" charset="-128"/>
                    <a:cs typeface="Arial" panose="020B0604020202020204" pitchFamily="34" charset="0"/>
                  </a:rPr>
                  <a:t>1613 TTP</a:t>
                </a:r>
              </a:p>
            </p:txBody>
          </p:sp>
        </p:grpSp>
      </p:grpSp>
      <p:graphicFrame>
        <p:nvGraphicFramePr>
          <p:cNvPr id="381" name="Tablo 380"/>
          <p:cNvGraphicFramePr>
            <a:graphicFrameLocks noGrp="1"/>
          </p:cNvGraphicFramePr>
          <p:nvPr/>
        </p:nvGraphicFramePr>
        <p:xfrm>
          <a:off x="9921875" y="1952625"/>
          <a:ext cx="1814513" cy="4524375"/>
        </p:xfrm>
        <a:graphic>
          <a:graphicData uri="http://schemas.openxmlformats.org/drawingml/2006/table">
            <a:tbl>
              <a:tblPr firstRow="1" bandRow="1">
                <a:tableStyleId>{2D5ABB26-0587-4C30-8999-92F81FD0307C}</a:tableStyleId>
              </a:tblPr>
              <a:tblGrid>
                <a:gridCol w="1814513">
                  <a:extLst>
                    <a:ext uri="{9D8B030D-6E8A-4147-A177-3AD203B41FA5}">
                      <a16:colId xmlns:a16="http://schemas.microsoft.com/office/drawing/2014/main" val="976917481"/>
                    </a:ext>
                  </a:extLst>
                </a:gridCol>
              </a:tblGrid>
              <a:tr h="904875">
                <a:tc>
                  <a:txBody>
                    <a:bodyPr/>
                    <a:lstStyle/>
                    <a:p>
                      <a:endParaRPr lang="tr-TR" sz="1800" dirty="0"/>
                    </a:p>
                  </a:txBody>
                  <a:tcPr marL="91491" marR="9149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964141"/>
                  </a:ext>
                </a:extLst>
              </a:tr>
              <a:tr h="904875">
                <a:tc>
                  <a:txBody>
                    <a:bodyPr/>
                    <a:lstStyle/>
                    <a:p>
                      <a:endParaRPr lang="tr-TR" sz="1800" dirty="0"/>
                    </a:p>
                  </a:txBody>
                  <a:tcPr marL="91491" marR="9149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795002"/>
                  </a:ext>
                </a:extLst>
              </a:tr>
              <a:tr h="904875">
                <a:tc>
                  <a:txBody>
                    <a:bodyPr/>
                    <a:lstStyle/>
                    <a:p>
                      <a:endParaRPr lang="tr-TR" sz="1800" dirty="0"/>
                    </a:p>
                  </a:txBody>
                  <a:tcPr marL="91491" marR="9149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1413073"/>
                  </a:ext>
                </a:extLst>
              </a:tr>
              <a:tr h="904875">
                <a:tc>
                  <a:txBody>
                    <a:bodyPr/>
                    <a:lstStyle/>
                    <a:p>
                      <a:endParaRPr lang="tr-TR" sz="1800" dirty="0"/>
                    </a:p>
                  </a:txBody>
                  <a:tcPr marL="91491" marR="9149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42169"/>
                  </a:ext>
                </a:extLst>
              </a:tr>
              <a:tr h="904875">
                <a:tc>
                  <a:txBody>
                    <a:bodyPr/>
                    <a:lstStyle/>
                    <a:p>
                      <a:endParaRPr lang="tr-TR" sz="1800" dirty="0"/>
                    </a:p>
                  </a:txBody>
                  <a:tcPr marL="91491" marR="91491" marT="45721" marB="4572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4993819"/>
                  </a:ext>
                </a:extLst>
              </a:tr>
            </a:tbl>
          </a:graphicData>
        </a:graphic>
      </p:graphicFrame>
      <p:grpSp>
        <p:nvGrpSpPr>
          <p:cNvPr id="19492" name="Grup 49"/>
          <p:cNvGrpSpPr>
            <a:grpSpLocks/>
          </p:cNvGrpSpPr>
          <p:nvPr/>
        </p:nvGrpSpPr>
        <p:grpSpPr bwMode="auto">
          <a:xfrm>
            <a:off x="9972675" y="2185988"/>
            <a:ext cx="1982788" cy="1517650"/>
            <a:chOff x="9943294" y="2185691"/>
            <a:chExt cx="1982261" cy="1517541"/>
          </a:xfrm>
        </p:grpSpPr>
        <p:grpSp>
          <p:nvGrpSpPr>
            <p:cNvPr id="19510" name="Grup 381"/>
            <p:cNvGrpSpPr>
              <a:grpSpLocks/>
            </p:cNvGrpSpPr>
            <p:nvPr/>
          </p:nvGrpSpPr>
          <p:grpSpPr bwMode="auto">
            <a:xfrm>
              <a:off x="9969387" y="2185691"/>
              <a:ext cx="1846414" cy="648000"/>
              <a:chOff x="3871156" y="1033447"/>
              <a:chExt cx="3224151" cy="994446"/>
            </a:xfrm>
          </p:grpSpPr>
          <p:pic>
            <p:nvPicPr>
              <p:cNvPr id="19515" name="Resim 38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156" y="1033447"/>
                <a:ext cx="2919604" cy="99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 name="Rectangle 23"/>
              <p:cNvSpPr/>
              <p:nvPr/>
            </p:nvSpPr>
            <p:spPr>
              <a:xfrm>
                <a:off x="4850976" y="1179611"/>
                <a:ext cx="2244758" cy="387333"/>
              </a:xfrm>
              <a:prstGeom prst="rect">
                <a:avLst/>
              </a:prstGeom>
            </p:spPr>
            <p:txBody>
              <a:bodyPr>
                <a:spAutoFit/>
              </a:bodyPr>
              <a:lstStyle/>
              <a:p>
                <a:pPr defTabSz="889000">
                  <a:spcAft>
                    <a:spcPts val="300"/>
                  </a:spcAft>
                  <a:defRPr/>
                </a:pPr>
                <a:r>
                  <a:rPr lang="tr-TR" sz="1050" dirty="0">
                    <a:solidFill>
                      <a:srgbClr val="FFBC8C"/>
                    </a:solidFill>
                    <a:latin typeface="Arial" pitchFamily="34" charset="0"/>
                    <a:ea typeface="MS PGothic" pitchFamily="34" charset="-128"/>
                    <a:cs typeface="Arial" panose="020B0604020202020204" pitchFamily="34" charset="0"/>
                  </a:rPr>
                  <a:t>BİGG</a:t>
                </a:r>
              </a:p>
            </p:txBody>
          </p:sp>
          <p:sp>
            <p:nvSpPr>
              <p:cNvPr id="385" name="Rectangle 23"/>
              <p:cNvSpPr/>
              <p:nvPr/>
            </p:nvSpPr>
            <p:spPr>
              <a:xfrm>
                <a:off x="3933675" y="1087040"/>
                <a:ext cx="900674" cy="511573"/>
              </a:xfrm>
              <a:prstGeom prst="rect">
                <a:avLst/>
              </a:prstGeom>
            </p:spPr>
            <p:txBody>
              <a:bodyPr>
                <a:spAutoFit/>
              </a:bodyPr>
              <a:lstStyle/>
              <a:p>
                <a:pPr algn="ctr" defTabSz="889000">
                  <a:lnSpc>
                    <a:spcPct val="150000"/>
                  </a:lnSpc>
                  <a:spcAft>
                    <a:spcPts val="300"/>
                  </a:spcAft>
                  <a:defRPr/>
                </a:pPr>
                <a:r>
                  <a:rPr lang="tr-TR" sz="1050" dirty="0">
                    <a:solidFill>
                      <a:srgbClr val="FFBC8C"/>
                    </a:solidFill>
                    <a:latin typeface="Arial" pitchFamily="34" charset="0"/>
                    <a:ea typeface="MS PGothic" pitchFamily="34" charset="-128"/>
                    <a:cs typeface="Arial" panose="020B0604020202020204" pitchFamily="34" charset="0"/>
                  </a:rPr>
                  <a:t>1512</a:t>
                </a:r>
              </a:p>
            </p:txBody>
          </p:sp>
        </p:grpSp>
        <p:grpSp>
          <p:nvGrpSpPr>
            <p:cNvPr id="19511" name="Grup 385"/>
            <p:cNvGrpSpPr>
              <a:grpSpLocks/>
            </p:cNvGrpSpPr>
            <p:nvPr/>
          </p:nvGrpSpPr>
          <p:grpSpPr bwMode="auto">
            <a:xfrm>
              <a:off x="9943294" y="3097345"/>
              <a:ext cx="1982261" cy="605887"/>
              <a:chOff x="3871160" y="1033444"/>
              <a:chExt cx="3112375" cy="1002040"/>
            </a:xfrm>
          </p:grpSpPr>
          <p:pic>
            <p:nvPicPr>
              <p:cNvPr id="19512" name="Resim 38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160" y="1033444"/>
                <a:ext cx="2666213" cy="100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Rectangle 23"/>
              <p:cNvSpPr/>
              <p:nvPr/>
            </p:nvSpPr>
            <p:spPr>
              <a:xfrm>
                <a:off x="4740831" y="1150764"/>
                <a:ext cx="2242704" cy="420045"/>
              </a:xfrm>
              <a:prstGeom prst="rect">
                <a:avLst/>
              </a:prstGeom>
            </p:spPr>
            <p:txBody>
              <a:bodyPr>
                <a:spAutoFit/>
              </a:bodyPr>
              <a:lstStyle/>
              <a:p>
                <a:pPr defTabSz="889000">
                  <a:spcAft>
                    <a:spcPts val="300"/>
                  </a:spcAft>
                  <a:defRPr/>
                </a:pPr>
                <a:r>
                  <a:rPr lang="tr-TR" sz="1050" dirty="0">
                    <a:solidFill>
                      <a:srgbClr val="FFBC8C"/>
                    </a:solidFill>
                    <a:latin typeface="Arial" pitchFamily="34" charset="0"/>
                    <a:ea typeface="MS PGothic" pitchFamily="34" charset="-128"/>
                    <a:cs typeface="Arial" panose="020B0604020202020204" pitchFamily="34" charset="0"/>
                  </a:rPr>
                  <a:t>BİGG Yatırım</a:t>
                </a:r>
              </a:p>
            </p:txBody>
          </p:sp>
          <p:sp>
            <p:nvSpPr>
              <p:cNvPr id="389" name="Rectangle 23"/>
              <p:cNvSpPr/>
              <p:nvPr/>
            </p:nvSpPr>
            <p:spPr>
              <a:xfrm>
                <a:off x="3933458" y="1056254"/>
                <a:ext cx="834783" cy="546058"/>
              </a:xfrm>
              <a:prstGeom prst="rect">
                <a:avLst/>
              </a:prstGeom>
            </p:spPr>
            <p:txBody>
              <a:bodyPr>
                <a:spAutoFit/>
              </a:bodyPr>
              <a:lstStyle/>
              <a:p>
                <a:pPr algn="ctr" defTabSz="889000">
                  <a:lnSpc>
                    <a:spcPct val="150000"/>
                  </a:lnSpc>
                  <a:spcAft>
                    <a:spcPts val="300"/>
                  </a:spcAft>
                  <a:defRPr/>
                </a:pPr>
                <a:r>
                  <a:rPr lang="tr-TR" sz="1050" dirty="0">
                    <a:solidFill>
                      <a:srgbClr val="FFBC8C"/>
                    </a:solidFill>
                    <a:latin typeface="Arial" pitchFamily="34" charset="0"/>
                    <a:ea typeface="MS PGothic" pitchFamily="34" charset="-128"/>
                    <a:cs typeface="Arial" panose="020B0604020202020204" pitchFamily="34" charset="0"/>
                  </a:rPr>
                  <a:t>1812</a:t>
                </a:r>
              </a:p>
            </p:txBody>
          </p:sp>
        </p:grpSp>
      </p:grpSp>
      <p:graphicFrame>
        <p:nvGraphicFramePr>
          <p:cNvPr id="3" name="Tablo 2"/>
          <p:cNvGraphicFramePr>
            <a:graphicFrameLocks noGrp="1"/>
          </p:cNvGraphicFramePr>
          <p:nvPr/>
        </p:nvGraphicFramePr>
        <p:xfrm>
          <a:off x="95250" y="1965325"/>
          <a:ext cx="5440362" cy="4524375"/>
        </p:xfrm>
        <a:graphic>
          <a:graphicData uri="http://schemas.openxmlformats.org/drawingml/2006/table">
            <a:tbl>
              <a:tblPr firstRow="1" bandRow="1">
                <a:tableStyleId>{2D5ABB26-0587-4C30-8999-92F81FD0307C}</a:tableStyleId>
              </a:tblPr>
              <a:tblGrid>
                <a:gridCol w="1813454">
                  <a:extLst>
                    <a:ext uri="{9D8B030D-6E8A-4147-A177-3AD203B41FA5}">
                      <a16:colId xmlns:a16="http://schemas.microsoft.com/office/drawing/2014/main" val="976917481"/>
                    </a:ext>
                  </a:extLst>
                </a:gridCol>
                <a:gridCol w="1813454">
                  <a:extLst>
                    <a:ext uri="{9D8B030D-6E8A-4147-A177-3AD203B41FA5}">
                      <a16:colId xmlns:a16="http://schemas.microsoft.com/office/drawing/2014/main" val="3781884431"/>
                    </a:ext>
                  </a:extLst>
                </a:gridCol>
                <a:gridCol w="1813454">
                  <a:extLst>
                    <a:ext uri="{9D8B030D-6E8A-4147-A177-3AD203B41FA5}">
                      <a16:colId xmlns:a16="http://schemas.microsoft.com/office/drawing/2014/main" val="3766499169"/>
                    </a:ext>
                  </a:extLst>
                </a:gridCol>
              </a:tblGrid>
              <a:tr h="904875">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8964141"/>
                  </a:ext>
                </a:extLst>
              </a:tr>
              <a:tr h="904875">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795002"/>
                  </a:ext>
                </a:extLst>
              </a:tr>
              <a:tr h="904875">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1413073"/>
                  </a:ext>
                </a:extLst>
              </a:tr>
              <a:tr h="904875">
                <a:tc>
                  <a:txBody>
                    <a:bodyPr/>
                    <a:lstStyle/>
                    <a:p>
                      <a:endParaRPr lang="tr-TR" sz="180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42169"/>
                  </a:ext>
                </a:extLst>
              </a:tr>
              <a:tr h="904875">
                <a:tc>
                  <a:txBody>
                    <a:bodyPr/>
                    <a:lstStyle/>
                    <a:p>
                      <a:endParaRPr lang="tr-TR" sz="180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sz="1800" dirty="0"/>
                    </a:p>
                  </a:txBody>
                  <a:tcPr marL="91437" marR="91437" marT="45721" marB="4572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4993819"/>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ikdörtgen 4"/>
          <p:cNvSpPr>
            <a:spLocks noChangeArrowheads="1"/>
          </p:cNvSpPr>
          <p:nvPr/>
        </p:nvSpPr>
        <p:spPr bwMode="auto">
          <a:xfrm>
            <a:off x="3340100" y="212725"/>
            <a:ext cx="6545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E20613"/>
                </a:solidFill>
                <a:latin typeface="Arial" panose="020B0604020202020204" pitchFamily="34" charset="0"/>
                <a:cs typeface="Arial" panose="020B0604020202020204" pitchFamily="34" charset="0"/>
              </a:rPr>
              <a:t>Endüstriyel Ar-Ge İçeriği - Özet</a:t>
            </a:r>
          </a:p>
        </p:txBody>
      </p:sp>
      <p:pic>
        <p:nvPicPr>
          <p:cNvPr id="99331" name="Picture 2" descr="j0439363"/>
          <p:cNvPicPr>
            <a:picLocks noChangeAspect="1" noChangeArrowheads="1"/>
          </p:cNvPicPr>
          <p:nvPr/>
        </p:nvPicPr>
        <p:blipFill>
          <a:blip r:embed="rId3">
            <a:extLst>
              <a:ext uri="{28A0092B-C50C-407E-A947-70E740481C1C}">
                <a14:useLocalDpi xmlns:a14="http://schemas.microsoft.com/office/drawing/2010/main" val="0"/>
              </a:ext>
            </a:extLst>
          </a:blip>
          <a:srcRect l="9869" r="6900"/>
          <a:stretch>
            <a:fillRect/>
          </a:stretch>
        </p:blipFill>
        <p:spPr bwMode="auto">
          <a:xfrm>
            <a:off x="8604250" y="1030288"/>
            <a:ext cx="30257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3"/>
          <p:cNvSpPr>
            <a:spLocks noChangeArrowheads="1"/>
          </p:cNvSpPr>
          <p:nvPr/>
        </p:nvSpPr>
        <p:spPr bwMode="auto">
          <a:xfrm>
            <a:off x="887413" y="1600200"/>
            <a:ext cx="727868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tabLst>
                <a:tab pos="5381625" algn="l"/>
                <a:tab pos="5921375" algn="l"/>
                <a:tab pos="6280150" algn="l"/>
                <a:tab pos="7180263" algn="l"/>
                <a:tab pos="7450138" algn="l"/>
                <a:tab pos="7629525" algn="l"/>
              </a:tabLst>
              <a:defRPr sz="2800">
                <a:solidFill>
                  <a:schemeClr val="tx1"/>
                </a:solidFill>
                <a:latin typeface="Calibri" panose="020F0502020204030204" pitchFamily="34" charset="0"/>
              </a:defRPr>
            </a:lvl1pPr>
            <a:lvl2pPr marL="1544638" indent="-28575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sz="2400">
                <a:solidFill>
                  <a:schemeClr val="tx1"/>
                </a:solidFill>
                <a:latin typeface="Calibri" panose="020F0502020204030204" pitchFamily="34" charset="0"/>
              </a:defRPr>
            </a:lvl2pPr>
            <a:lvl3pPr marL="1952625" indent="-22860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sz="2000">
                <a:solidFill>
                  <a:schemeClr val="tx1"/>
                </a:solidFill>
                <a:latin typeface="Calibri" panose="020F0502020204030204" pitchFamily="34" charset="0"/>
              </a:defRPr>
            </a:lvl3pPr>
            <a:lvl4pPr marL="2360613" indent="-22860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4pPr>
            <a:lvl5pPr marL="2768600" indent="-22860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5pPr>
            <a:lvl6pPr marL="32258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6pPr>
            <a:lvl7pPr marL="36830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7pPr>
            <a:lvl8pPr marL="41402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8pPr>
            <a:lvl9pPr marL="45974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9pPr>
          </a:lstStyle>
          <a:p>
            <a:pPr eaLnBrk="1" hangingPunct="1">
              <a:lnSpc>
                <a:spcPct val="100000"/>
              </a:lnSpc>
              <a:spcBef>
                <a:spcPct val="20000"/>
              </a:spcBef>
              <a:buClr>
                <a:schemeClr val="tx1"/>
              </a:buClr>
              <a:buFontTx/>
              <a:buNone/>
            </a:pPr>
            <a:r>
              <a:rPr lang="tr-TR" altLang="tr-TR">
                <a:latin typeface="Arial" panose="020B0604020202020204" pitchFamily="34" charset="0"/>
              </a:rPr>
              <a:t>Projenin endüstriyel </a:t>
            </a:r>
            <a:r>
              <a:rPr lang="tr-TR" altLang="tr-TR" b="1">
                <a:solidFill>
                  <a:srgbClr val="003399"/>
                </a:solidFill>
                <a:latin typeface="Arial" panose="020B0604020202020204" pitchFamily="34" charset="0"/>
              </a:rPr>
              <a:t>Ar-Ge içeriği ve yenilikçi</a:t>
            </a:r>
            <a:r>
              <a:rPr lang="tr-TR" altLang="tr-TR">
                <a:latin typeface="Arial" panose="020B0604020202020204" pitchFamily="34" charset="0"/>
              </a:rPr>
              <a:t> yönü vurgulanmalıdır.</a:t>
            </a:r>
          </a:p>
          <a:p>
            <a:pPr eaLnBrk="1" hangingPunct="1">
              <a:lnSpc>
                <a:spcPct val="100000"/>
              </a:lnSpc>
              <a:spcBef>
                <a:spcPct val="20000"/>
              </a:spcBef>
              <a:buClr>
                <a:schemeClr val="tx1"/>
              </a:buClr>
              <a:buFontTx/>
              <a:buNone/>
            </a:pPr>
            <a:endParaRPr lang="tr-TR" altLang="tr-TR">
              <a:latin typeface="Arial" panose="020B0604020202020204" pitchFamily="34" charset="0"/>
            </a:endParaRPr>
          </a:p>
          <a:p>
            <a:pPr eaLnBrk="1" hangingPunct="1">
              <a:lnSpc>
                <a:spcPct val="100000"/>
              </a:lnSpc>
              <a:spcBef>
                <a:spcPct val="20000"/>
              </a:spcBef>
              <a:buClr>
                <a:schemeClr val="tx1"/>
              </a:buClr>
              <a:buFontTx/>
              <a:buNone/>
            </a:pPr>
            <a:r>
              <a:rPr lang="tr-TR" altLang="tr-TR">
                <a:latin typeface="Arial" panose="020B0604020202020204" pitchFamily="34" charset="0"/>
              </a:rPr>
              <a:t>Kuruluşun </a:t>
            </a:r>
            <a:r>
              <a:rPr lang="tr-TR" altLang="tr-TR" b="1">
                <a:solidFill>
                  <a:srgbClr val="003399"/>
                </a:solidFill>
                <a:latin typeface="Arial" panose="020B0604020202020204" pitchFamily="34" charset="0"/>
              </a:rPr>
              <a:t>projeye katkısı</a:t>
            </a:r>
            <a:r>
              <a:rPr lang="tr-TR" altLang="tr-TR">
                <a:latin typeface="Arial" panose="020B0604020202020204" pitchFamily="34" charset="0"/>
              </a:rPr>
              <a:t> net bir şekilde belirtilmelidir.</a:t>
            </a:r>
          </a:p>
        </p:txBody>
      </p:sp>
      <p:sp>
        <p:nvSpPr>
          <p:cNvPr id="99333" name="Rectangle 3"/>
          <p:cNvSpPr>
            <a:spLocks noChangeArrowheads="1"/>
          </p:cNvSpPr>
          <p:nvPr/>
        </p:nvSpPr>
        <p:spPr bwMode="auto">
          <a:xfrm>
            <a:off x="887413" y="4651375"/>
            <a:ext cx="9209087"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tabLst>
                <a:tab pos="5381625" algn="l"/>
                <a:tab pos="5921375" algn="l"/>
                <a:tab pos="6280150" algn="l"/>
                <a:tab pos="7180263" algn="l"/>
                <a:tab pos="7450138" algn="l"/>
                <a:tab pos="7629525" algn="l"/>
              </a:tabLst>
              <a:defRPr sz="2800">
                <a:solidFill>
                  <a:schemeClr val="tx1"/>
                </a:solidFill>
                <a:latin typeface="Calibri" panose="020F0502020204030204" pitchFamily="34" charset="0"/>
              </a:defRPr>
            </a:lvl1pPr>
            <a:lvl2pPr marL="1544638" indent="-28575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sz="2400">
                <a:solidFill>
                  <a:schemeClr val="tx1"/>
                </a:solidFill>
                <a:latin typeface="Calibri" panose="020F0502020204030204" pitchFamily="34" charset="0"/>
              </a:defRPr>
            </a:lvl2pPr>
            <a:lvl3pPr marL="1952625" indent="-22860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sz="2000">
                <a:solidFill>
                  <a:schemeClr val="tx1"/>
                </a:solidFill>
                <a:latin typeface="Calibri" panose="020F0502020204030204" pitchFamily="34" charset="0"/>
              </a:defRPr>
            </a:lvl3pPr>
            <a:lvl4pPr marL="2360613" indent="-22860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4pPr>
            <a:lvl5pPr marL="2768600" indent="-228600">
              <a:lnSpc>
                <a:spcPct val="90000"/>
              </a:lnSpc>
              <a:spcBef>
                <a:spcPts val="500"/>
              </a:spcBef>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5pPr>
            <a:lvl6pPr marL="32258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6pPr>
            <a:lvl7pPr marL="36830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7pPr>
            <a:lvl8pPr marL="41402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8pPr>
            <a:lvl9pPr marL="4597400" indent="-228600" eaLnBrk="0" fontAlgn="base" hangingPunct="0">
              <a:lnSpc>
                <a:spcPct val="90000"/>
              </a:lnSpc>
              <a:spcBef>
                <a:spcPts val="500"/>
              </a:spcBef>
              <a:spcAft>
                <a:spcPct val="0"/>
              </a:spcAft>
              <a:buFont typeface="Arial" panose="020B0604020202020204" pitchFamily="34" charset="0"/>
              <a:buChar char="•"/>
              <a:tabLst>
                <a:tab pos="5381625" algn="l"/>
                <a:tab pos="5921375" algn="l"/>
                <a:tab pos="6280150" algn="l"/>
                <a:tab pos="7180263" algn="l"/>
                <a:tab pos="7450138" algn="l"/>
                <a:tab pos="7629525" algn="l"/>
              </a:tabLst>
              <a:defRPr>
                <a:solidFill>
                  <a:schemeClr val="tx1"/>
                </a:solidFill>
                <a:latin typeface="Calibri" panose="020F0502020204030204" pitchFamily="34" charset="0"/>
              </a:defRPr>
            </a:lvl9pPr>
          </a:lstStyle>
          <a:p>
            <a:pPr eaLnBrk="1" hangingPunct="1">
              <a:lnSpc>
                <a:spcPct val="100000"/>
              </a:lnSpc>
              <a:spcBef>
                <a:spcPct val="20000"/>
              </a:spcBef>
              <a:buClr>
                <a:schemeClr val="tx1"/>
              </a:buClr>
              <a:buFontTx/>
              <a:buNone/>
            </a:pPr>
            <a:r>
              <a:rPr lang="tr-TR" altLang="tr-TR">
                <a:latin typeface="Arial" panose="020B0604020202020204" pitchFamily="34" charset="0"/>
              </a:rPr>
              <a:t>Projenin </a:t>
            </a:r>
            <a:r>
              <a:rPr lang="tr-TR" altLang="tr-TR" b="1">
                <a:solidFill>
                  <a:srgbClr val="000066"/>
                </a:solidFill>
                <a:latin typeface="Arial" panose="020B0604020202020204" pitchFamily="34" charset="0"/>
              </a:rPr>
              <a:t>teknoloji düzeyi </a:t>
            </a:r>
            <a:r>
              <a:rPr lang="tr-TR" altLang="tr-TR">
                <a:latin typeface="Arial" panose="020B0604020202020204" pitchFamily="34" charset="0"/>
              </a:rPr>
              <a:t>literatür ve standartlar referans verilerek açıklanmalıdır.</a:t>
            </a:r>
          </a:p>
        </p:txBody>
      </p:sp>
      <p:sp>
        <p:nvSpPr>
          <p:cNvPr id="6" name="Dikdörtgen 5"/>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1287463" y="4449763"/>
            <a:ext cx="9617075" cy="21082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tr-TR" sz="4000" dirty="0">
                <a:solidFill>
                  <a:srgbClr val="E20613"/>
                </a:solidFill>
                <a:latin typeface="Arial" panose="020B0604020202020204" pitchFamily="34" charset="0"/>
                <a:cs typeface="Arial" panose="020B0604020202020204" pitchFamily="34" charset="0"/>
              </a:rPr>
              <a:t>PROJE ÖNERİSİ HAZIRLANMASI</a:t>
            </a:r>
          </a:p>
          <a:p>
            <a:pPr algn="ctr" fontAlgn="auto">
              <a:lnSpc>
                <a:spcPct val="100000"/>
              </a:lnSpc>
              <a:spcAft>
                <a:spcPts val="0"/>
              </a:spcAft>
              <a:defRPr/>
            </a:pPr>
            <a:r>
              <a:rPr lang="tr-TR" sz="4000" dirty="0" smtClean="0">
                <a:solidFill>
                  <a:srgbClr val="E20613"/>
                </a:solidFill>
                <a:latin typeface="Arial" panose="020B0604020202020204" pitchFamily="34" charset="0"/>
                <a:ea typeface="+mn-ea"/>
                <a:cs typeface="Arial" panose="020B0604020202020204" pitchFamily="34" charset="0"/>
              </a:rPr>
              <a:t>II</a:t>
            </a:r>
            <a:r>
              <a:rPr lang="tr-TR" sz="4000" dirty="0">
                <a:solidFill>
                  <a:srgbClr val="E20613"/>
                </a:solidFill>
                <a:latin typeface="Arial" panose="020B0604020202020204" pitchFamily="34" charset="0"/>
                <a:ea typeface="+mn-ea"/>
                <a:cs typeface="Arial" panose="020B0604020202020204" pitchFamily="34" charset="0"/>
              </a:rPr>
              <a:t>. Boyut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274638" y="952500"/>
            <a:ext cx="11182350" cy="5691188"/>
          </a:xfrm>
        </p:spPr>
        <p:txBody>
          <a:bodyPr/>
          <a:lstStyle/>
          <a:p>
            <a:pPr eaLnBrk="1" hangingPunct="1">
              <a:lnSpc>
                <a:spcPct val="150000"/>
              </a:lnSpc>
              <a:buFont typeface="Wingdings" panose="05000000000000000000" pitchFamily="2" charset="2"/>
              <a:buChar char="Ø"/>
            </a:pPr>
            <a:r>
              <a:rPr lang="tr-TR" altLang="tr-TR" sz="2400" b="1" smtClean="0"/>
              <a:t>İş Planı</a:t>
            </a:r>
          </a:p>
          <a:p>
            <a:pPr lvl="1" eaLnBrk="1" hangingPunct="1">
              <a:lnSpc>
                <a:spcPct val="150000"/>
              </a:lnSpc>
            </a:pPr>
            <a:r>
              <a:rPr lang="tr-TR" altLang="tr-TR" smtClean="0"/>
              <a:t>Detaylı İş-Zaman Çubuk Grafiği</a:t>
            </a:r>
          </a:p>
          <a:p>
            <a:pPr lvl="1" eaLnBrk="1" hangingPunct="1">
              <a:lnSpc>
                <a:spcPct val="150000"/>
              </a:lnSpc>
            </a:pPr>
            <a:r>
              <a:rPr lang="tr-TR" altLang="tr-TR" smtClean="0"/>
              <a:t>İş Paketleri Listesi </a:t>
            </a:r>
          </a:p>
          <a:p>
            <a:pPr lvl="1" eaLnBrk="1" hangingPunct="1">
              <a:lnSpc>
                <a:spcPct val="150000"/>
              </a:lnSpc>
            </a:pPr>
            <a:r>
              <a:rPr lang="tr-TR" altLang="tr-TR" smtClean="0"/>
              <a:t>Ara Çıktılar Listesi</a:t>
            </a:r>
          </a:p>
          <a:p>
            <a:pPr eaLnBrk="1" hangingPunct="1">
              <a:lnSpc>
                <a:spcPct val="150000"/>
              </a:lnSpc>
              <a:buFont typeface="Wingdings" panose="05000000000000000000" pitchFamily="2" charset="2"/>
              <a:buChar char="Ø"/>
            </a:pPr>
            <a:r>
              <a:rPr lang="tr-TR" altLang="tr-TR" sz="2400" b="1" smtClean="0"/>
              <a:t>Proje Yönetimi ve Organizasyonu</a:t>
            </a:r>
          </a:p>
          <a:p>
            <a:pPr lvl="1" eaLnBrk="1" hangingPunct="1">
              <a:lnSpc>
                <a:spcPct val="150000"/>
              </a:lnSpc>
            </a:pPr>
            <a:r>
              <a:rPr lang="tr-TR" altLang="tr-TR" smtClean="0"/>
              <a:t>Proje Personel Listesi</a:t>
            </a:r>
          </a:p>
          <a:p>
            <a:pPr eaLnBrk="1" hangingPunct="1">
              <a:lnSpc>
                <a:spcPct val="150000"/>
              </a:lnSpc>
              <a:buFont typeface="Wingdings" panose="05000000000000000000" pitchFamily="2" charset="2"/>
              <a:buChar char="Ø"/>
            </a:pPr>
            <a:r>
              <a:rPr lang="tr-TR" altLang="tr-TR" sz="2400" b="1" smtClean="0"/>
              <a:t> Kuruluş Altyapısı</a:t>
            </a:r>
          </a:p>
          <a:p>
            <a:pPr lvl="1" eaLnBrk="1" hangingPunct="1">
              <a:lnSpc>
                <a:spcPct val="150000"/>
              </a:lnSpc>
            </a:pPr>
            <a:r>
              <a:rPr lang="tr-TR" altLang="tr-TR" smtClean="0"/>
              <a:t>Kuruluşun Ar-Ge Olanakları</a:t>
            </a:r>
          </a:p>
          <a:p>
            <a:pPr lvl="1" eaLnBrk="1" hangingPunct="1"/>
            <a:endParaRPr lang="tr-TR" altLang="tr-TR" sz="1800" smtClean="0">
              <a:latin typeface="Verdana" panose="020B0604030504040204" pitchFamily="34" charset="0"/>
            </a:endParaRPr>
          </a:p>
          <a:p>
            <a:pPr lvl="1" eaLnBrk="1" hangingPunct="1"/>
            <a:endParaRPr lang="tr-TR" altLang="tr-TR" sz="1800" smtClean="0">
              <a:latin typeface="Verdana" panose="020B0604030504040204" pitchFamily="34" charset="0"/>
            </a:endParaRPr>
          </a:p>
        </p:txBody>
      </p:sp>
      <p:sp>
        <p:nvSpPr>
          <p:cNvPr id="103427" name="Dikdörtgen 5"/>
          <p:cNvSpPr>
            <a:spLocks noChangeArrowheads="1"/>
          </p:cNvSpPr>
          <p:nvPr/>
        </p:nvSpPr>
        <p:spPr bwMode="auto">
          <a:xfrm>
            <a:off x="3078163" y="198438"/>
            <a:ext cx="6035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600" b="1">
                <a:solidFill>
                  <a:srgbClr val="FF0000"/>
                </a:solidFill>
                <a:latin typeface="Arial" panose="020B0604020202020204" pitchFamily="34" charset="0"/>
                <a:cs typeface="Arial" panose="020B0604020202020204" pitchFamily="34" charset="0"/>
              </a:rPr>
              <a:t>C. Proje Planı ve Kuruluşun Altyapısı</a:t>
            </a:r>
            <a:endParaRPr lang="tr-TR" altLang="tr-TR" sz="260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4378325"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ChangeArrowheads="1"/>
          </p:cNvSpPr>
          <p:nvPr/>
        </p:nvSpPr>
        <p:spPr bwMode="auto">
          <a:xfrm>
            <a:off x="815975" y="1019175"/>
            <a:ext cx="103679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 birbirini tamamlayan faaliyetlerden oluşan ve her birinin bitişi en az bir ara çıktı ile tanımlanmış olan iş paketlerinden oluşmalıdır. </a:t>
            </a:r>
          </a:p>
          <a:p>
            <a:pPr algn="just" eaLnBrk="1" hangingPunct="1">
              <a:lnSpc>
                <a:spcPct val="100000"/>
              </a:lnSpc>
              <a:spcBef>
                <a:spcPct val="0"/>
              </a:spcBef>
              <a:buFontTx/>
              <a:buNone/>
            </a:pPr>
            <a:endParaRPr lang="tr-TR" altLang="tr-TR">
              <a:solidFill>
                <a:srgbClr val="000000"/>
              </a:solidFill>
            </a:endParaRPr>
          </a:p>
          <a:p>
            <a:pPr algn="just" eaLnBrk="1" hangingPunct="1">
              <a:lnSpc>
                <a:spcPct val="100000"/>
              </a:lnSpc>
              <a:spcBef>
                <a:spcPct val="0"/>
              </a:spcBef>
              <a:buFontTx/>
              <a:buNone/>
            </a:pPr>
            <a:r>
              <a:rPr lang="tr-TR" altLang="tr-TR">
                <a:solidFill>
                  <a:srgbClr val="000000"/>
                </a:solidFill>
              </a:rPr>
              <a:t>Ara Çıktılar, projenin iş paketi faaliyeti sırasında oluşan tanımlı çıktılardır. </a:t>
            </a:r>
          </a:p>
          <a:p>
            <a:pPr algn="just" eaLnBrk="1" hangingPunct="1">
              <a:lnSpc>
                <a:spcPct val="100000"/>
              </a:lnSpc>
              <a:spcBef>
                <a:spcPct val="0"/>
              </a:spcBef>
              <a:buFontTx/>
              <a:buNone/>
            </a:pPr>
            <a:endParaRPr lang="tr-TR" altLang="tr-TR">
              <a:solidFill>
                <a:srgbClr val="000000"/>
              </a:solidFill>
            </a:endParaRPr>
          </a:p>
        </p:txBody>
      </p:sp>
      <p:pic>
        <p:nvPicPr>
          <p:cNvPr id="105475"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825" y="2951163"/>
            <a:ext cx="22367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Dikdörtgen 6"/>
          <p:cNvSpPr>
            <a:spLocks noChangeArrowheads="1"/>
          </p:cNvSpPr>
          <p:nvPr/>
        </p:nvSpPr>
        <p:spPr bwMode="auto">
          <a:xfrm>
            <a:off x="2773363" y="212725"/>
            <a:ext cx="6623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FF0000"/>
                </a:solidFill>
                <a:latin typeface="Arial" panose="020B0604020202020204" pitchFamily="34" charset="0"/>
                <a:cs typeface="Arial" panose="020B0604020202020204" pitchFamily="34" charset="0"/>
              </a:rPr>
              <a:t>Proje Planı ve Kuruluş Altyapısı</a:t>
            </a:r>
          </a:p>
        </p:txBody>
      </p:sp>
      <p:sp>
        <p:nvSpPr>
          <p:cNvPr id="8" name="Dikdörtgen 7"/>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pic>
        <p:nvPicPr>
          <p:cNvPr id="105478" name="Picture 2" descr="How To Define &amp; Track Project Milestones (Complete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527425"/>
            <a:ext cx="44100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593725" y="973138"/>
            <a:ext cx="105902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Her bir iş paketinde, planlanan faaliyetler, kullanılacak yöntemler, incelenecek parametreler, testler,deneyler ve analizler, proje ara çıktıları ve başarı kriterleri, elde edilecek çıktıların diğer iş paketleriyle ilişkisine dair bilgiler yer almalıdır.</a:t>
            </a:r>
          </a:p>
        </p:txBody>
      </p:sp>
      <p:sp>
        <p:nvSpPr>
          <p:cNvPr id="107523" name="Dikdörtgen 4"/>
          <p:cNvSpPr>
            <a:spLocks noChangeArrowheads="1"/>
          </p:cNvSpPr>
          <p:nvPr/>
        </p:nvSpPr>
        <p:spPr bwMode="auto">
          <a:xfrm>
            <a:off x="2773363" y="212725"/>
            <a:ext cx="6623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FF0000"/>
                </a:solidFill>
                <a:latin typeface="Arial" panose="020B0604020202020204" pitchFamily="34" charset="0"/>
                <a:cs typeface="Arial" panose="020B0604020202020204" pitchFamily="34" charset="0"/>
              </a:rPr>
              <a:t>Proje Planı ve Kuruluş Altyapısı</a:t>
            </a:r>
          </a:p>
        </p:txBody>
      </p:sp>
      <p:pic>
        <p:nvPicPr>
          <p:cNvPr id="107524" name="Picture 4" descr="The design thinking process for novice | by Anita Lever | Bootc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260725"/>
            <a:ext cx="595312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6" descr="Verbal Reasoning Tests | Free Expert Te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613" y="2524125"/>
            <a:ext cx="15938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Brace 2">
            <a:extLst>
              <a:ext uri="{FF2B5EF4-FFF2-40B4-BE49-F238E27FC236}">
                <a16:creationId xmlns:a16="http://schemas.microsoft.com/office/drawing/2014/main" id="{36401669-7419-3864-46A7-1B3C312CD3E8}"/>
              </a:ext>
            </a:extLst>
          </p:cNvPr>
          <p:cNvSpPr/>
          <p:nvPr/>
        </p:nvSpPr>
        <p:spPr>
          <a:xfrm rot="20164079">
            <a:off x="5745163" y="2871788"/>
            <a:ext cx="679450" cy="2395537"/>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8" name="TextBox 7">
            <a:extLst>
              <a:ext uri="{FF2B5EF4-FFF2-40B4-BE49-F238E27FC236}">
                <a16:creationId xmlns:a16="http://schemas.microsoft.com/office/drawing/2014/main" id="{9BE3A572-3D16-61D0-63D1-E174F5754A24}"/>
              </a:ext>
            </a:extLst>
          </p:cNvPr>
          <p:cNvSpPr txBox="1"/>
          <p:nvPr/>
        </p:nvSpPr>
        <p:spPr>
          <a:xfrm>
            <a:off x="8053388" y="2676525"/>
            <a:ext cx="3946525" cy="2309813"/>
          </a:xfrm>
          <a:prstGeom prst="rect">
            <a:avLst/>
          </a:prstGeom>
          <a:noFill/>
        </p:spPr>
        <p:txBody>
          <a:bodyPr>
            <a:spAutoFit/>
          </a:bodyPr>
          <a:lstStyle/>
          <a:p>
            <a:pPr eaLnBrk="1" fontAlgn="auto" hangingPunct="1">
              <a:spcBef>
                <a:spcPts val="0"/>
              </a:spcBef>
              <a:spcAft>
                <a:spcPts val="0"/>
              </a:spcAft>
              <a:defRPr/>
            </a:pPr>
            <a:r>
              <a:rPr lang="tr-TR" sz="2400" dirty="0">
                <a:solidFill>
                  <a:prstClr val="black"/>
                </a:solidFill>
                <a:latin typeface="+mn-lt"/>
              </a:rPr>
              <a:t>Örneğin:</a:t>
            </a:r>
          </a:p>
          <a:p>
            <a:pPr marL="342900" indent="-342900" eaLnBrk="1" fontAlgn="auto" hangingPunct="1">
              <a:spcBef>
                <a:spcPts val="0"/>
              </a:spcBef>
              <a:spcAft>
                <a:spcPts val="0"/>
              </a:spcAft>
              <a:buFont typeface="Arial" panose="020B0604020202020204" pitchFamily="34" charset="0"/>
              <a:buChar char="•"/>
              <a:defRPr/>
            </a:pPr>
            <a:r>
              <a:rPr lang="tr-TR" sz="2400" dirty="0">
                <a:solidFill>
                  <a:prstClr val="black"/>
                </a:solidFill>
                <a:latin typeface="+mn-lt"/>
              </a:rPr>
              <a:t>Ne testleri yapılacak,</a:t>
            </a:r>
          </a:p>
          <a:p>
            <a:pPr marL="342900" indent="-342900" eaLnBrk="1" fontAlgn="auto" hangingPunct="1">
              <a:spcBef>
                <a:spcPts val="0"/>
              </a:spcBef>
              <a:spcAft>
                <a:spcPts val="0"/>
              </a:spcAft>
              <a:buFont typeface="Arial" panose="020B0604020202020204" pitchFamily="34" charset="0"/>
              <a:buChar char="•"/>
              <a:defRPr/>
            </a:pPr>
            <a:r>
              <a:rPr lang="tr-TR" sz="2400" dirty="0">
                <a:solidFill>
                  <a:prstClr val="black"/>
                </a:solidFill>
                <a:latin typeface="+mn-lt"/>
              </a:rPr>
              <a:t>Hangi durumda başarılı,</a:t>
            </a:r>
          </a:p>
          <a:p>
            <a:pPr marL="342900" indent="-342900" eaLnBrk="1" fontAlgn="auto" hangingPunct="1">
              <a:spcBef>
                <a:spcPts val="0"/>
              </a:spcBef>
              <a:spcAft>
                <a:spcPts val="0"/>
              </a:spcAft>
              <a:buFont typeface="Arial" panose="020B0604020202020204" pitchFamily="34" charset="0"/>
              <a:buChar char="•"/>
              <a:defRPr/>
            </a:pPr>
            <a:r>
              <a:rPr lang="tr-TR" sz="2400" dirty="0">
                <a:solidFill>
                  <a:prstClr val="black"/>
                </a:solidFill>
                <a:latin typeface="+mn-lt"/>
              </a:rPr>
              <a:t>Hangi standart,</a:t>
            </a:r>
          </a:p>
          <a:p>
            <a:pPr marL="342900" indent="-342900" eaLnBrk="1" fontAlgn="auto" hangingPunct="1">
              <a:spcBef>
                <a:spcPts val="0"/>
              </a:spcBef>
              <a:spcAft>
                <a:spcPts val="0"/>
              </a:spcAft>
              <a:buFont typeface="Arial" panose="020B0604020202020204" pitchFamily="34" charset="0"/>
              <a:buChar char="•"/>
              <a:defRPr/>
            </a:pPr>
            <a:r>
              <a:rPr lang="tr-TR" sz="2400" dirty="0">
                <a:solidFill>
                  <a:prstClr val="black"/>
                </a:solidFill>
                <a:latin typeface="+mn-lt"/>
              </a:rPr>
              <a:t>Nerede test yapılacak</a:t>
            </a:r>
          </a:p>
          <a:p>
            <a:pPr marL="342900" indent="-342900" eaLnBrk="1" fontAlgn="auto" hangingPunct="1">
              <a:spcBef>
                <a:spcPts val="0"/>
              </a:spcBef>
              <a:spcAft>
                <a:spcPts val="0"/>
              </a:spcAft>
              <a:buFont typeface="Arial" panose="020B0604020202020204" pitchFamily="34" charset="0"/>
              <a:buChar char="•"/>
              <a:defRPr/>
            </a:pPr>
            <a:r>
              <a:rPr lang="tr-TR" sz="2400" dirty="0">
                <a:solidFill>
                  <a:prstClr val="black"/>
                </a:solidFill>
                <a:latin typeface="+mn-lt"/>
              </a:rPr>
              <a:t>vb.</a:t>
            </a:r>
            <a:endParaRPr lang="en-US" sz="2400" dirty="0">
              <a:latin typeface="+mn-lt"/>
            </a:endParaRPr>
          </a:p>
        </p:txBody>
      </p:sp>
      <p:sp>
        <p:nvSpPr>
          <p:cNvPr id="9" name="Dikdörtgen 8"/>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849313" y="876300"/>
            <a:ext cx="100806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İş-zaman çubuk grafiğinde, ana iş paketleri ve bunlara ait alt iş paketleri, projenin başlangıcından bitişine kadar hangi tarihler arasında yer alacağı belirtilmelidir.   </a:t>
            </a:r>
          </a:p>
          <a:p>
            <a:pPr algn="just" eaLnBrk="1" hangingPunct="1">
              <a:lnSpc>
                <a:spcPct val="100000"/>
              </a:lnSpc>
              <a:spcBef>
                <a:spcPct val="0"/>
              </a:spcBef>
              <a:buFontTx/>
              <a:buNone/>
            </a:pPr>
            <a:r>
              <a:rPr lang="tr-TR" altLang="tr-TR">
                <a:solidFill>
                  <a:srgbClr val="000000"/>
                </a:solidFill>
              </a:rPr>
              <a:t>  </a:t>
            </a:r>
            <a:r>
              <a:rPr lang="tr-TR" altLang="tr-TR" b="1" i="1">
                <a:solidFill>
                  <a:srgbClr val="000000"/>
                </a:solidFill>
              </a:rPr>
              <a:t>              </a:t>
            </a:r>
            <a:endParaRPr lang="tr-TR" altLang="tr-TR">
              <a:solidFill>
                <a:srgbClr val="000000"/>
              </a:solidFill>
            </a:endParaRPr>
          </a:p>
        </p:txBody>
      </p:sp>
      <p:pic>
        <p:nvPicPr>
          <p:cNvPr id="109571"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8663" y="2690813"/>
            <a:ext cx="7780337"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Dikdörtgen 4"/>
          <p:cNvSpPr>
            <a:spLocks noChangeArrowheads="1"/>
          </p:cNvSpPr>
          <p:nvPr/>
        </p:nvSpPr>
        <p:spPr bwMode="auto">
          <a:xfrm>
            <a:off x="2773363" y="212725"/>
            <a:ext cx="6623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FF0000"/>
                </a:solidFill>
                <a:latin typeface="Arial" panose="020B0604020202020204" pitchFamily="34" charset="0"/>
                <a:cs typeface="Arial" panose="020B0604020202020204" pitchFamily="34" charset="0"/>
              </a:rPr>
              <a:t>Proje Planı ve Kuruluş Altyapısı</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6438" y="2133600"/>
            <a:ext cx="490537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ChangeArrowheads="1"/>
          </p:cNvSpPr>
          <p:nvPr/>
        </p:nvSpPr>
        <p:spPr bwMode="auto">
          <a:xfrm>
            <a:off x="854075" y="1009650"/>
            <a:ext cx="100806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Projedeki temel Ar-Ge faaliyetlerinin gerçekleştirilebilmesi için, asgari altyapının firmada bulunması beklenir. Firmanın, tesis, laboratuar, alet/teçhizat, kütüphane gibi olanakların tamamına sahip olmaması durumunda, bu eksikliklerin nasıl giderileceği planlanmalı ve anlatılmalıdır.</a:t>
            </a:r>
          </a:p>
        </p:txBody>
      </p:sp>
      <p:sp>
        <p:nvSpPr>
          <p:cNvPr id="111620" name="Dikdörtgen 5"/>
          <p:cNvSpPr>
            <a:spLocks noChangeArrowheads="1"/>
          </p:cNvSpPr>
          <p:nvPr/>
        </p:nvSpPr>
        <p:spPr bwMode="auto">
          <a:xfrm>
            <a:off x="2773363" y="212725"/>
            <a:ext cx="6623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FF0000"/>
                </a:solidFill>
                <a:latin typeface="Arial" panose="020B0604020202020204" pitchFamily="34" charset="0"/>
                <a:cs typeface="Arial" panose="020B0604020202020204" pitchFamily="34" charset="0"/>
              </a:rPr>
              <a:t>Proje Planı ve Kuruluş Altyapısı</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1287463" y="4449763"/>
            <a:ext cx="9617075" cy="21082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tr-TR" sz="4000" dirty="0">
                <a:solidFill>
                  <a:srgbClr val="E20613"/>
                </a:solidFill>
                <a:latin typeface="Arial" panose="020B0604020202020204" pitchFamily="34" charset="0"/>
                <a:cs typeface="Arial" panose="020B0604020202020204" pitchFamily="34" charset="0"/>
              </a:rPr>
              <a:t>PROJE ÖNERİSİ HAZIRLANMASI</a:t>
            </a:r>
          </a:p>
          <a:p>
            <a:pPr algn="ctr" fontAlgn="auto">
              <a:lnSpc>
                <a:spcPct val="100000"/>
              </a:lnSpc>
              <a:spcAft>
                <a:spcPts val="0"/>
              </a:spcAft>
              <a:defRPr/>
            </a:pPr>
            <a:r>
              <a:rPr lang="tr-TR" sz="4000" dirty="0" smtClean="0">
                <a:solidFill>
                  <a:srgbClr val="E20613"/>
                </a:solidFill>
                <a:latin typeface="Arial" panose="020B0604020202020204" pitchFamily="34" charset="0"/>
                <a:ea typeface="+mn-ea"/>
                <a:cs typeface="Arial" panose="020B0604020202020204" pitchFamily="34" charset="0"/>
              </a:rPr>
              <a:t>III</a:t>
            </a:r>
            <a:r>
              <a:rPr lang="tr-TR" sz="4000" dirty="0">
                <a:solidFill>
                  <a:srgbClr val="E20613"/>
                </a:solidFill>
                <a:latin typeface="Arial" panose="020B0604020202020204" pitchFamily="34" charset="0"/>
                <a:ea typeface="+mn-ea"/>
                <a:cs typeface="Arial" panose="020B0604020202020204" pitchFamily="34" charset="0"/>
              </a:rPr>
              <a:t>. Boyut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Dikdörtgen 5"/>
          <p:cNvSpPr>
            <a:spLocks noChangeArrowheads="1"/>
          </p:cNvSpPr>
          <p:nvPr/>
        </p:nvSpPr>
        <p:spPr bwMode="auto">
          <a:xfrm>
            <a:off x="912813" y="198438"/>
            <a:ext cx="10366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600" b="1">
                <a:solidFill>
                  <a:srgbClr val="FF0000"/>
                </a:solidFill>
                <a:latin typeface="Arial" panose="020B0604020202020204" pitchFamily="34" charset="0"/>
                <a:cs typeface="Arial" panose="020B0604020202020204" pitchFamily="34" charset="0"/>
              </a:rPr>
              <a:t>D. Projenin Ekonomik Yarara ve Ulusal Kazanıma Dönüşebilirliği</a:t>
            </a:r>
            <a:endParaRPr lang="tr-TR" altLang="tr-TR" sz="260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4378325"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
        <p:nvSpPr>
          <p:cNvPr id="115716" name="Rectangle 3"/>
          <p:cNvSpPr txBox="1">
            <a:spLocks noChangeArrowheads="1"/>
          </p:cNvSpPr>
          <p:nvPr/>
        </p:nvSpPr>
        <p:spPr bwMode="auto">
          <a:xfrm>
            <a:off x="912813" y="1517650"/>
            <a:ext cx="8393112"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600"/>
              </a:spcBef>
              <a:buFont typeface="Wingdings" panose="05000000000000000000" pitchFamily="2" charset="2"/>
              <a:buChar char="Ø"/>
            </a:pPr>
            <a:r>
              <a:rPr lang="tr-TR" altLang="tr-TR" sz="1600" b="1"/>
              <a:t>Ekonomik Öngörüler</a:t>
            </a:r>
          </a:p>
          <a:p>
            <a:pPr lvl="1" eaLnBrk="1" hangingPunct="1">
              <a:lnSpc>
                <a:spcPct val="100000"/>
              </a:lnSpc>
              <a:spcBef>
                <a:spcPts val="600"/>
              </a:spcBef>
            </a:pPr>
            <a:r>
              <a:rPr lang="tr-TR" altLang="tr-TR" sz="1800">
                <a:solidFill>
                  <a:srgbClr val="000000"/>
                </a:solidFill>
              </a:rPr>
              <a:t>Ticari Başarı potansiyeli</a:t>
            </a:r>
          </a:p>
          <a:p>
            <a:pPr lvl="1" eaLnBrk="1" hangingPunct="1">
              <a:lnSpc>
                <a:spcPct val="100000"/>
              </a:lnSpc>
              <a:spcBef>
                <a:spcPts val="600"/>
              </a:spcBef>
            </a:pPr>
            <a:r>
              <a:rPr lang="tr-TR" altLang="tr-TR" sz="1800">
                <a:solidFill>
                  <a:srgbClr val="000000"/>
                </a:solidFill>
              </a:rPr>
              <a:t>Ekonomik Getiri Tahmini</a:t>
            </a:r>
          </a:p>
          <a:p>
            <a:pPr eaLnBrk="1" hangingPunct="1">
              <a:lnSpc>
                <a:spcPct val="100000"/>
              </a:lnSpc>
              <a:spcBef>
                <a:spcPts val="600"/>
              </a:spcBef>
              <a:buFont typeface="Wingdings" panose="05000000000000000000" pitchFamily="2" charset="2"/>
              <a:buChar char="Ø"/>
            </a:pPr>
            <a:r>
              <a:rPr lang="tr-TR" altLang="tr-TR" sz="1600" b="1"/>
              <a:t>Ulusal Kazanımlar</a:t>
            </a:r>
          </a:p>
          <a:p>
            <a:pPr lvl="1" eaLnBrk="1" hangingPunct="1">
              <a:lnSpc>
                <a:spcPct val="100000"/>
              </a:lnSpc>
              <a:spcBef>
                <a:spcPts val="600"/>
              </a:spcBef>
            </a:pPr>
            <a:r>
              <a:rPr lang="tr-TR" altLang="tr-TR" sz="1800">
                <a:solidFill>
                  <a:srgbClr val="000000"/>
                </a:solidFill>
              </a:rPr>
              <a:t>Ulusal bilgi birikimi ve teknolojik gelişime katkısı,</a:t>
            </a:r>
          </a:p>
          <a:p>
            <a:pPr lvl="1" eaLnBrk="1" hangingPunct="1">
              <a:lnSpc>
                <a:spcPct val="100000"/>
              </a:lnSpc>
              <a:spcBef>
                <a:spcPts val="600"/>
              </a:spcBef>
            </a:pPr>
            <a:r>
              <a:rPr lang="tr-TR" altLang="tr-TR" sz="1800">
                <a:solidFill>
                  <a:srgbClr val="000000"/>
                </a:solidFill>
              </a:rPr>
              <a:t>Yeni uygulamalar veya Ar-Ge projeleri başlatma potansiyeli,</a:t>
            </a:r>
          </a:p>
          <a:p>
            <a:pPr lvl="1" eaLnBrk="1" hangingPunct="1">
              <a:lnSpc>
                <a:spcPct val="100000"/>
              </a:lnSpc>
              <a:spcBef>
                <a:spcPts val="600"/>
              </a:spcBef>
            </a:pPr>
            <a:r>
              <a:rPr lang="tr-TR" altLang="tr-TR" sz="1800">
                <a:solidFill>
                  <a:srgbClr val="000000"/>
                </a:solidFill>
              </a:rPr>
              <a:t>Patent alma ve lisans/know-how satış beklentisi </a:t>
            </a:r>
          </a:p>
          <a:p>
            <a:pPr lvl="1" eaLnBrk="1" hangingPunct="1">
              <a:lnSpc>
                <a:spcPct val="100000"/>
              </a:lnSpc>
              <a:spcBef>
                <a:spcPts val="600"/>
              </a:spcBef>
            </a:pPr>
            <a:r>
              <a:rPr lang="tr-TR" altLang="tr-TR" sz="1800">
                <a:solidFill>
                  <a:srgbClr val="000000"/>
                </a:solidFill>
              </a:rPr>
              <a:t>Yeni iş alanları oluşturma ve istihdam etkisi,</a:t>
            </a:r>
          </a:p>
          <a:p>
            <a:pPr lvl="1" eaLnBrk="1" hangingPunct="1">
              <a:lnSpc>
                <a:spcPct val="100000"/>
              </a:lnSpc>
              <a:spcBef>
                <a:spcPts val="600"/>
              </a:spcBef>
            </a:pPr>
            <a:r>
              <a:rPr lang="tr-TR" altLang="tr-TR" sz="1800">
                <a:solidFill>
                  <a:srgbClr val="000000"/>
                </a:solidFill>
              </a:rPr>
              <a:t>Sektörel katkısı</a:t>
            </a:r>
          </a:p>
          <a:p>
            <a:pPr lvl="1" eaLnBrk="1" hangingPunct="1">
              <a:lnSpc>
                <a:spcPct val="100000"/>
              </a:lnSpc>
              <a:spcBef>
                <a:spcPts val="600"/>
              </a:spcBef>
            </a:pPr>
            <a:r>
              <a:rPr lang="tr-TR" altLang="tr-TR" sz="1800">
                <a:solidFill>
                  <a:srgbClr val="000000"/>
                </a:solidFill>
              </a:rPr>
              <a:t>Projenin ve çıktılarının sosyo-kültürel hayata etkisi, Bilimsel yayına konu olma</a:t>
            </a:r>
          </a:p>
          <a:p>
            <a:pPr lvl="1" eaLnBrk="1" hangingPunct="1">
              <a:lnSpc>
                <a:spcPct val="100000"/>
              </a:lnSpc>
              <a:spcBef>
                <a:spcPts val="600"/>
              </a:spcBef>
            </a:pPr>
            <a:r>
              <a:rPr lang="tr-TR" altLang="tr-TR" sz="1800">
                <a:solidFill>
                  <a:srgbClr val="000000"/>
                </a:solidFill>
              </a:rPr>
              <a:t>Çevreye ve canlılara olumlu etkileri.</a:t>
            </a:r>
          </a:p>
          <a:p>
            <a:pPr eaLnBrk="1" hangingPunct="1">
              <a:lnSpc>
                <a:spcPct val="100000"/>
              </a:lnSpc>
              <a:spcBef>
                <a:spcPts val="600"/>
              </a:spcBef>
            </a:pPr>
            <a:endParaRPr lang="tr-TR" altLang="tr-TR" sz="600">
              <a:solidFill>
                <a:srgbClr val="000000"/>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ChangeArrowheads="1"/>
          </p:cNvSpPr>
          <p:nvPr/>
        </p:nvSpPr>
        <p:spPr bwMode="auto">
          <a:xfrm>
            <a:off x="1101725" y="758825"/>
            <a:ext cx="99012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Projenin sağlayacağı katma değer, proje çıktısının ticarileşme potansiyeli, firma verimliliğine ve rekabet gücüne katkıları, yurt içi/dışı pazar payı beklentisi ve ithal edilen bir ürünün yerini alma olasılığına yönelik bilgiler hazırlanmalıdır. </a:t>
            </a:r>
          </a:p>
          <a:p>
            <a:pPr algn="just" eaLnBrk="1" hangingPunct="1">
              <a:lnSpc>
                <a:spcPct val="100000"/>
              </a:lnSpc>
              <a:spcBef>
                <a:spcPct val="0"/>
              </a:spcBef>
              <a:buFontTx/>
              <a:buNone/>
            </a:pPr>
            <a:endParaRPr lang="tr-TR" altLang="tr-TR">
              <a:solidFill>
                <a:srgbClr val="000000"/>
              </a:solidFill>
            </a:endParaRPr>
          </a:p>
          <a:p>
            <a:pPr algn="just" eaLnBrk="1" hangingPunct="1">
              <a:lnSpc>
                <a:spcPct val="100000"/>
              </a:lnSpc>
              <a:spcBef>
                <a:spcPct val="0"/>
              </a:spcBef>
              <a:buFontTx/>
              <a:buNone/>
            </a:pPr>
            <a:r>
              <a:rPr lang="tr-TR" altLang="tr-TR">
                <a:solidFill>
                  <a:srgbClr val="000000"/>
                </a:solidFill>
              </a:rPr>
              <a:t>Projenin ekonomik getirileri ile ilgili tahminler belirli bir fizibilite çalışmasıyla hesaplanmalıdır. Yapılan fizibilite çalışması ile ilgili detaylar Proje Ekinde verilebilir.</a:t>
            </a:r>
          </a:p>
          <a:p>
            <a:pPr algn="just" eaLnBrk="1" hangingPunct="1">
              <a:lnSpc>
                <a:spcPct val="100000"/>
              </a:lnSpc>
              <a:spcBef>
                <a:spcPct val="0"/>
              </a:spcBef>
              <a:buFontTx/>
              <a:buNone/>
            </a:pPr>
            <a:r>
              <a:rPr lang="tr-TR" altLang="tr-TR">
                <a:solidFill>
                  <a:srgbClr val="000000"/>
                </a:solidFill>
              </a:rPr>
              <a:t> </a:t>
            </a:r>
          </a:p>
        </p:txBody>
      </p:sp>
      <p:pic>
        <p:nvPicPr>
          <p:cNvPr id="117763"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4298950"/>
            <a:ext cx="257333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Dikdörtgen 6"/>
          <p:cNvSpPr>
            <a:spLocks noChangeArrowheads="1"/>
          </p:cNvSpPr>
          <p:nvPr/>
        </p:nvSpPr>
        <p:spPr bwMode="auto">
          <a:xfrm>
            <a:off x="1546225" y="212725"/>
            <a:ext cx="9244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600">
                <a:solidFill>
                  <a:srgbClr val="FF0000"/>
                </a:solidFill>
                <a:latin typeface="Arial" panose="020B0604020202020204" pitchFamily="34" charset="0"/>
                <a:cs typeface="Arial" panose="020B0604020202020204" pitchFamily="34" charset="0"/>
              </a:rPr>
              <a:t>Projenin Ekonomik Yarar ve Ulusal Kazanıma Dönüşebilirlik</a:t>
            </a:r>
          </a:p>
        </p:txBody>
      </p:sp>
      <p:sp>
        <p:nvSpPr>
          <p:cNvPr id="5" name="Dikdörtgen 4"/>
          <p:cNvSpPr/>
          <p:nvPr/>
        </p:nvSpPr>
        <p:spPr>
          <a:xfrm>
            <a:off x="4367213" y="719138"/>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1364154" y="4609045"/>
            <a:ext cx="9617075" cy="21082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tr-TR" sz="4000" dirty="0">
                <a:solidFill>
                  <a:srgbClr val="E20613"/>
                </a:solidFill>
                <a:latin typeface="Arial" panose="020B0604020202020204" pitchFamily="34" charset="0"/>
                <a:ea typeface="+mn-ea"/>
                <a:cs typeface="Arial" panose="020B0604020202020204" pitchFamily="34" charset="0"/>
              </a:rPr>
              <a:t>PROJE </a:t>
            </a:r>
            <a:r>
              <a:rPr lang="tr-TR" sz="4000" dirty="0" smtClean="0">
                <a:solidFill>
                  <a:srgbClr val="E20613"/>
                </a:solidFill>
                <a:latin typeface="Arial" panose="020B0604020202020204" pitchFamily="34" charset="0"/>
                <a:ea typeface="+mn-ea"/>
                <a:cs typeface="Arial" panose="020B0604020202020204" pitchFamily="34" charset="0"/>
              </a:rPr>
              <a:t>ÖNERİSİ HAZIRLAMA ve DEĞERLENDİRME </a:t>
            </a:r>
          </a:p>
          <a:p>
            <a:pPr algn="ctr" fontAlgn="auto">
              <a:lnSpc>
                <a:spcPct val="100000"/>
              </a:lnSpc>
              <a:spcAft>
                <a:spcPts val="0"/>
              </a:spcAft>
              <a:defRPr/>
            </a:pPr>
            <a:r>
              <a:rPr lang="tr-TR" sz="4000" dirty="0" smtClean="0">
                <a:solidFill>
                  <a:srgbClr val="E20613"/>
                </a:solidFill>
                <a:latin typeface="Arial" panose="020B0604020202020204" pitchFamily="34" charset="0"/>
                <a:ea typeface="+mn-ea"/>
                <a:cs typeface="Arial" panose="020B0604020202020204" pitchFamily="34" charset="0"/>
              </a:rPr>
              <a:t>SİSTEMATİĞİ</a:t>
            </a:r>
            <a:endParaRPr lang="tr-TR" sz="4000" dirty="0">
              <a:solidFill>
                <a:srgbClr val="E20613"/>
              </a:solidFill>
              <a:latin typeface="Arial" panose="020B0604020202020204" pitchFamily="34" charset="0"/>
              <a:ea typeface="+mn-ea"/>
              <a:cs typeface="Arial" panose="020B0604020202020204" pitchFamily="34" charset="0"/>
            </a:endParaRPr>
          </a:p>
        </p:txBody>
      </p:sp>
    </p:spTree>
  </p:cSld>
  <p:clrMapOvr>
    <a:masterClrMapping/>
  </p:clrMapOvr>
  <p:transition spd="slow" advTm="1677"/>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1041400" y="1019175"/>
            <a:ext cx="99012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 ile elde edilecek çıktıyı ticarileştirme veya ekonomik yarar elde etme stratejileri ve hedeflenen pazar ve müşteriler hakkında bilgi sunulmalıdır. Niyet Mektupları, İşbirliği Protokolleri vb.</a:t>
            </a:r>
          </a:p>
          <a:p>
            <a:pPr algn="just" eaLnBrk="1" hangingPunct="1">
              <a:lnSpc>
                <a:spcPct val="100000"/>
              </a:lnSpc>
              <a:spcBef>
                <a:spcPct val="0"/>
              </a:spcBef>
              <a:buFontTx/>
              <a:buNone/>
            </a:pPr>
            <a:endParaRPr lang="tr-TR" altLang="tr-TR">
              <a:solidFill>
                <a:srgbClr val="000000"/>
              </a:solidFill>
            </a:endParaRPr>
          </a:p>
          <a:p>
            <a:pPr algn="just" eaLnBrk="1" hangingPunct="1">
              <a:lnSpc>
                <a:spcPct val="100000"/>
              </a:lnSpc>
              <a:spcBef>
                <a:spcPct val="0"/>
              </a:spcBef>
              <a:buFontTx/>
              <a:buNone/>
            </a:pPr>
            <a:r>
              <a:rPr lang="tr-TR" altLang="tr-TR">
                <a:solidFill>
                  <a:srgbClr val="000000"/>
                </a:solidFill>
              </a:rPr>
              <a:t>Projede hedeflenen çıktının iç ve dış pazarlar açısından ne gibi olanaklar sağlayacağı ve ithal edilen bir ürünün yerini alma olasılığı belirtilmelidir.</a:t>
            </a:r>
          </a:p>
        </p:txBody>
      </p:sp>
      <p:pic>
        <p:nvPicPr>
          <p:cNvPr id="119811" name="Resi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3868738"/>
            <a:ext cx="197167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Dikdörtgen 5"/>
          <p:cNvSpPr>
            <a:spLocks noChangeArrowheads="1"/>
          </p:cNvSpPr>
          <p:nvPr/>
        </p:nvSpPr>
        <p:spPr bwMode="auto">
          <a:xfrm>
            <a:off x="1546225" y="212725"/>
            <a:ext cx="9077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600">
                <a:solidFill>
                  <a:srgbClr val="FF0000"/>
                </a:solidFill>
                <a:latin typeface="Arial" panose="020B0604020202020204" pitchFamily="34" charset="0"/>
                <a:cs typeface="Arial" panose="020B0604020202020204" pitchFamily="34" charset="0"/>
              </a:rPr>
              <a:t>Projenin Ekonomik Yarar ve Ulusal Kazanıma Dönüşebilirliği</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ChangeArrowheads="1"/>
          </p:cNvSpPr>
          <p:nvPr/>
        </p:nvSpPr>
        <p:spPr bwMode="auto">
          <a:xfrm>
            <a:off x="763588" y="893763"/>
            <a:ext cx="10642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Ayrıca proje sonrası ticarileşme sürecinde ek yatırım ihtiyacı olacaksa bunun ne boyutta olduğu ve bu sürecin nasıl yönetileceği hakkında bilgiler kaynağın ne kadar sürede ve nasıl geri kazanılacağı açıklanmalıdır. </a:t>
            </a:r>
          </a:p>
        </p:txBody>
      </p:sp>
      <p:pic>
        <p:nvPicPr>
          <p:cNvPr id="121859"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1025" y="2965450"/>
            <a:ext cx="79121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Dikdörtgen 4"/>
          <p:cNvSpPr>
            <a:spLocks noChangeArrowheads="1"/>
          </p:cNvSpPr>
          <p:nvPr/>
        </p:nvSpPr>
        <p:spPr bwMode="auto">
          <a:xfrm>
            <a:off x="1546225" y="212725"/>
            <a:ext cx="9077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600">
                <a:solidFill>
                  <a:srgbClr val="FF0000"/>
                </a:solidFill>
                <a:latin typeface="Arial" panose="020B0604020202020204" pitchFamily="34" charset="0"/>
                <a:cs typeface="Arial" panose="020B0604020202020204" pitchFamily="34" charset="0"/>
              </a:rPr>
              <a:t>Projenin Ekonomik Yarar ve Ulusal Kazanıma Dönüşebilirliği</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ChangeArrowheads="1"/>
          </p:cNvSpPr>
          <p:nvPr/>
        </p:nvSpPr>
        <p:spPr bwMode="auto">
          <a:xfrm>
            <a:off x="852488" y="928688"/>
            <a:ext cx="10464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Projede hedeflenen çıktı pazara sunulacak bir ürün ise; Yurtiçi ve Yurtdışı Pazara Çıkış Süreleri, Satış Hasılatında Beklenen Artış ve Pazar Payında Beklenen Artışa ilişkin bilgiler ekonomik fizibilite çalışmaları ile hesaplanmalıdır.  </a:t>
            </a:r>
          </a:p>
          <a:p>
            <a:pPr algn="just" eaLnBrk="1" hangingPunct="1">
              <a:lnSpc>
                <a:spcPct val="100000"/>
              </a:lnSpc>
              <a:spcBef>
                <a:spcPct val="0"/>
              </a:spcBef>
              <a:buFontTx/>
              <a:buNone/>
            </a:pPr>
            <a:endParaRPr lang="tr-TR" altLang="tr-TR">
              <a:solidFill>
                <a:srgbClr val="000000"/>
              </a:solidFill>
            </a:endParaRPr>
          </a:p>
        </p:txBody>
      </p:sp>
      <p:pic>
        <p:nvPicPr>
          <p:cNvPr id="123907"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3013" y="2895600"/>
            <a:ext cx="3922712"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Dikdörtgen 4"/>
          <p:cNvSpPr>
            <a:spLocks noChangeArrowheads="1"/>
          </p:cNvSpPr>
          <p:nvPr/>
        </p:nvSpPr>
        <p:spPr bwMode="auto">
          <a:xfrm>
            <a:off x="1546225" y="212725"/>
            <a:ext cx="9077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600">
                <a:solidFill>
                  <a:srgbClr val="FF0000"/>
                </a:solidFill>
                <a:latin typeface="Arial" panose="020B0604020202020204" pitchFamily="34" charset="0"/>
                <a:cs typeface="Arial" panose="020B0604020202020204" pitchFamily="34" charset="0"/>
              </a:rPr>
              <a:t>Projenin Ekonomik Yarar ve Ulusal Kazanıma Dönüşebilirliği</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ChangeArrowheads="1"/>
          </p:cNvSpPr>
          <p:nvPr/>
        </p:nvSpPr>
        <p:spPr bwMode="auto">
          <a:xfrm>
            <a:off x="719138" y="847725"/>
            <a:ext cx="10464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Projede hedeflenen çıktının bir süreç geliştirme veya iyileştirme ise veya pazara sunulmayacak firma içinde kullanılacak bir ürün olduğu durumlarda ise; proje çıktısının firma verimliliği, maliyet düşüşü, kalite artışı veya rekabet gücü gibi firmaya doğrudan ya da dolaylı olarak ekonomik getiri olarak ölçülebilecek katkıları hakkında bilgi verilmelidir. </a:t>
            </a:r>
          </a:p>
        </p:txBody>
      </p:sp>
      <p:pic>
        <p:nvPicPr>
          <p:cNvPr id="125955"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1675" y="3095625"/>
            <a:ext cx="458628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Dikdörtgen 4"/>
          <p:cNvSpPr>
            <a:spLocks noChangeArrowheads="1"/>
          </p:cNvSpPr>
          <p:nvPr/>
        </p:nvSpPr>
        <p:spPr bwMode="auto">
          <a:xfrm>
            <a:off x="1546225" y="212725"/>
            <a:ext cx="9077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600">
                <a:solidFill>
                  <a:srgbClr val="FF0000"/>
                </a:solidFill>
                <a:latin typeface="Arial" panose="020B0604020202020204" pitchFamily="34" charset="0"/>
                <a:cs typeface="Arial" panose="020B0604020202020204" pitchFamily="34" charset="0"/>
              </a:rPr>
              <a:t>Projenin Ekonomik Yarar ve Ulusal Kazanıma Dönüşebilirliği</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0" y="198438"/>
            <a:ext cx="12192000" cy="261937"/>
          </a:xfrm>
        </p:spPr>
        <p:txBody>
          <a:bodyPr/>
          <a:lstStyle/>
          <a:p>
            <a:pPr algn="ctr" eaLnBrk="1" hangingPunct="1"/>
            <a:r>
              <a:rPr lang="tr-TR" altLang="tr-TR" sz="3000" smtClean="0">
                <a:solidFill>
                  <a:srgbClr val="E20613"/>
                </a:solidFill>
                <a:latin typeface="Arial" panose="020B0604020202020204" pitchFamily="34" charset="0"/>
                <a:cs typeface="Arial" panose="020B0604020202020204" pitchFamily="34" charset="0"/>
              </a:rPr>
              <a:t>Ekonomik Fizibilite Raporu</a:t>
            </a:r>
          </a:p>
        </p:txBody>
      </p:sp>
      <p:sp>
        <p:nvSpPr>
          <p:cNvPr id="128003" name="Rectangle 2"/>
          <p:cNvSpPr>
            <a:spLocks noChangeArrowheads="1"/>
          </p:cNvSpPr>
          <p:nvPr/>
        </p:nvSpPr>
        <p:spPr bwMode="auto">
          <a:xfrm>
            <a:off x="271463" y="793750"/>
            <a:ext cx="113680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ts val="2000"/>
              </a:lnSpc>
              <a:spcBef>
                <a:spcPts val="1200"/>
              </a:spcBef>
              <a:buClr>
                <a:srgbClr val="FF0000"/>
              </a:buClr>
              <a:buFont typeface="Wingdings" panose="05000000000000000000" pitchFamily="2" charset="2"/>
              <a:buChar char="§"/>
            </a:pPr>
            <a:r>
              <a:rPr lang="tr-TR" altLang="tr-TR" sz="2400">
                <a:solidFill>
                  <a:srgbClr val="000000"/>
                </a:solidFill>
              </a:rPr>
              <a:t>Bütçesi 19.000.000 TL üzerinde olan projelerde* ekonomik fizibilite raporu sunulacaktır.  </a:t>
            </a:r>
            <a:r>
              <a:rPr lang="tr-TR" altLang="tr-TR" sz="2400" b="1">
                <a:solidFill>
                  <a:srgbClr val="000000"/>
                </a:solidFill>
              </a:rPr>
              <a:t>Ekonomik fizibilite raporu için hizmet alması </a:t>
            </a:r>
            <a:r>
              <a:rPr lang="tr-TR" altLang="tr-TR" sz="2400">
                <a:solidFill>
                  <a:srgbClr val="000000"/>
                </a:solidFill>
              </a:rPr>
              <a:t>durumunda bu gider </a:t>
            </a:r>
            <a:r>
              <a:rPr lang="tr-TR" altLang="tr-TR" sz="2400" b="1">
                <a:solidFill>
                  <a:srgbClr val="000000"/>
                </a:solidFill>
              </a:rPr>
              <a:t>100.000 TL</a:t>
            </a:r>
            <a:r>
              <a:rPr lang="tr-TR" altLang="tr-TR" sz="2400">
                <a:solidFill>
                  <a:srgbClr val="000000"/>
                </a:solidFill>
              </a:rPr>
              <a:t>’ye kadar desteklenecektir.** </a:t>
            </a:r>
          </a:p>
        </p:txBody>
      </p:sp>
      <p:sp>
        <p:nvSpPr>
          <p:cNvPr id="4" name="TextBox 3"/>
          <p:cNvSpPr txBox="1"/>
          <p:nvPr/>
        </p:nvSpPr>
        <p:spPr>
          <a:xfrm>
            <a:off x="792163" y="5961063"/>
            <a:ext cx="7299325" cy="523875"/>
          </a:xfrm>
          <a:prstGeom prst="rect">
            <a:avLst/>
          </a:prstGeom>
          <a:noFill/>
        </p:spPr>
        <p:txBody>
          <a:bodyPr wrap="none">
            <a:spAutoFit/>
          </a:bodyPr>
          <a:lstStyle/>
          <a:p>
            <a:pPr marL="285750" indent="-285750" eaLnBrk="1" fontAlgn="auto" hangingPunct="1">
              <a:spcBef>
                <a:spcPts val="0"/>
              </a:spcBef>
              <a:spcAft>
                <a:spcPts val="0"/>
              </a:spcAft>
              <a:buFont typeface="Arial" panose="020B0604020202020204" pitchFamily="34" charset="0"/>
              <a:buChar char="•"/>
              <a:defRPr/>
            </a:pPr>
            <a:r>
              <a:rPr lang="tr-TR" sz="1400" dirty="0">
                <a:solidFill>
                  <a:prstClr val="black"/>
                </a:solidFill>
                <a:latin typeface="+mn-lt"/>
              </a:rPr>
              <a:t>1501 ve 1511 Programlarında geçerlidir.</a:t>
            </a:r>
          </a:p>
          <a:p>
            <a:pPr eaLnBrk="1" fontAlgn="auto" hangingPunct="1">
              <a:spcBef>
                <a:spcPts val="0"/>
              </a:spcBef>
              <a:spcAft>
                <a:spcPts val="0"/>
              </a:spcAft>
              <a:defRPr/>
            </a:pPr>
            <a:r>
              <a:rPr lang="tr-TR" sz="1400" dirty="0">
                <a:solidFill>
                  <a:prstClr val="black"/>
                </a:solidFill>
                <a:latin typeface="+mn-lt"/>
              </a:rPr>
              <a:t>** </a:t>
            </a:r>
            <a:r>
              <a:rPr lang="tr-TR" sz="1400" dirty="0">
                <a:latin typeface="+mn-lt"/>
              </a:rPr>
              <a:t>1 Temmuz 2023 tarihinden sonra dönem raporu sunulmuş/sunulacak projelere uygulanacaktır. </a:t>
            </a:r>
          </a:p>
        </p:txBody>
      </p:sp>
      <p:sp>
        <p:nvSpPr>
          <p:cNvPr id="6" name="Dikdörtgen 5"/>
          <p:cNvSpPr/>
          <p:nvPr/>
        </p:nvSpPr>
        <p:spPr>
          <a:xfrm>
            <a:off x="4391025" y="563563"/>
            <a:ext cx="338772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pic>
        <p:nvPicPr>
          <p:cNvPr id="128006" name="Picture 2" descr="C:\Users\ilkay\Downloads\shutterstock_373466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47863"/>
            <a:ext cx="57785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Dikdörtgen 5"/>
          <p:cNvSpPr>
            <a:spLocks noChangeArrowheads="1"/>
          </p:cNvSpPr>
          <p:nvPr/>
        </p:nvSpPr>
        <p:spPr bwMode="auto">
          <a:xfrm>
            <a:off x="3760788" y="168275"/>
            <a:ext cx="46704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600" b="1">
                <a:solidFill>
                  <a:srgbClr val="FF0000"/>
                </a:solidFill>
                <a:latin typeface="Arial" panose="020B0604020202020204" pitchFamily="34" charset="0"/>
                <a:cs typeface="Arial" panose="020B0604020202020204" pitchFamily="34" charset="0"/>
              </a:rPr>
              <a:t>E. Risk ve Finansman Yapısı</a:t>
            </a:r>
            <a:endParaRPr lang="tr-TR" altLang="tr-TR" sz="260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4378325"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
        <p:nvSpPr>
          <p:cNvPr id="130052" name="Rectangle 3"/>
          <p:cNvSpPr txBox="1">
            <a:spLocks noChangeArrowheads="1"/>
          </p:cNvSpPr>
          <p:nvPr/>
        </p:nvSpPr>
        <p:spPr bwMode="auto">
          <a:xfrm>
            <a:off x="473075" y="1120775"/>
            <a:ext cx="1125855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Aft>
                <a:spcPct val="20000"/>
              </a:spcAft>
              <a:buFont typeface="Wingdings" panose="05000000000000000000" pitchFamily="2" charset="2"/>
              <a:buChar char="Ø"/>
            </a:pPr>
            <a:r>
              <a:rPr lang="tr-TR" altLang="tr-TR" sz="3000"/>
              <a:t>Projenin Yürütülmesi Sırasında Karşılaşılabilecek Riskler ve Alınacak Önlemler</a:t>
            </a:r>
          </a:p>
          <a:p>
            <a:pPr algn="just" eaLnBrk="1" hangingPunct="1">
              <a:lnSpc>
                <a:spcPct val="150000"/>
              </a:lnSpc>
              <a:spcAft>
                <a:spcPct val="20000"/>
              </a:spcAft>
              <a:buFont typeface="Wingdings" panose="05000000000000000000" pitchFamily="2" charset="2"/>
              <a:buChar char="Ø"/>
            </a:pPr>
            <a:r>
              <a:rPr lang="tr-TR" altLang="tr-TR" sz="3000"/>
              <a:t>Proje Çıktısının Ticarileşmesi Aşamasında Karşılaşılabilecek Riskler ve Alınacak Önlemler </a:t>
            </a:r>
          </a:p>
          <a:p>
            <a:pPr algn="just" eaLnBrk="1" hangingPunct="1">
              <a:lnSpc>
                <a:spcPct val="150000"/>
              </a:lnSpc>
              <a:spcAft>
                <a:spcPct val="20000"/>
              </a:spcAft>
              <a:buFont typeface="Wingdings" panose="05000000000000000000" pitchFamily="2" charset="2"/>
              <a:buChar char="Ø"/>
            </a:pPr>
            <a:r>
              <a:rPr lang="tr-TR" altLang="tr-TR" sz="3000"/>
              <a:t> Finansman Yönetimi</a:t>
            </a:r>
          </a:p>
          <a:p>
            <a:pPr eaLnBrk="1" hangingPunct="1"/>
            <a:endParaRPr lang="tr-TR" altLang="tr-TR" sz="2000">
              <a:solidFill>
                <a:srgbClr val="000000"/>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ChangeArrowheads="1"/>
          </p:cNvSpPr>
          <p:nvPr/>
        </p:nvSpPr>
        <p:spPr bwMode="auto">
          <a:xfrm>
            <a:off x="606425" y="941388"/>
            <a:ext cx="103362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Projenin yürütülmesi ve proje çıktılarının ticarileşmesi sırasında karşılaşılması olası teknik, mali, idari ve hukuki riskler öngörülmeli, bunlara yönelik önleyici tedbirler ve risklerin gerçekleşmesi  halinde yapılacaklar planlanmalıdır. </a:t>
            </a:r>
          </a:p>
          <a:p>
            <a:pPr algn="just" eaLnBrk="1" hangingPunct="1">
              <a:lnSpc>
                <a:spcPct val="100000"/>
              </a:lnSpc>
              <a:spcBef>
                <a:spcPct val="0"/>
              </a:spcBef>
              <a:buFontTx/>
              <a:buNone/>
            </a:pPr>
            <a:endParaRPr lang="tr-TR" altLang="tr-TR">
              <a:solidFill>
                <a:srgbClr val="000000"/>
              </a:solidFill>
            </a:endParaRPr>
          </a:p>
        </p:txBody>
      </p:sp>
      <p:pic>
        <p:nvPicPr>
          <p:cNvPr id="132099"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0563" y="2484438"/>
            <a:ext cx="46672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Dikdörtgen 4"/>
          <p:cNvSpPr>
            <a:spLocks noChangeArrowheads="1"/>
          </p:cNvSpPr>
          <p:nvPr/>
        </p:nvSpPr>
        <p:spPr bwMode="auto">
          <a:xfrm>
            <a:off x="2773363" y="212725"/>
            <a:ext cx="625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FF0000"/>
                </a:solidFill>
                <a:latin typeface="Arial" panose="020B0604020202020204" pitchFamily="34" charset="0"/>
                <a:cs typeface="Arial" panose="020B0604020202020204" pitchFamily="34" charset="0"/>
              </a:rPr>
              <a:t>Risk ve Finansman Yönetimi</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ChangeArrowheads="1"/>
          </p:cNvSpPr>
          <p:nvPr/>
        </p:nvSpPr>
        <p:spPr bwMode="auto">
          <a:xfrm>
            <a:off x="771525" y="858838"/>
            <a:ext cx="10626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Örneğin; yurtdışından malzeme tedariğinde yaşanabilecek problemler, tasarım değişiklikleri sebebiyle oluşabilecek gecikmeler, proje personelinin işten ayrılması, yasal bir takım izinlerin alınma zorunluluğu, patent ve fikri mülkiyet hakları ile korunan benzer ürünler gibi.</a:t>
            </a:r>
          </a:p>
        </p:txBody>
      </p:sp>
      <p:pic>
        <p:nvPicPr>
          <p:cNvPr id="134147"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2571750"/>
            <a:ext cx="349408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Dikdörtgen 4"/>
          <p:cNvSpPr>
            <a:spLocks noChangeArrowheads="1"/>
          </p:cNvSpPr>
          <p:nvPr/>
        </p:nvSpPr>
        <p:spPr bwMode="auto">
          <a:xfrm>
            <a:off x="2773363" y="212725"/>
            <a:ext cx="6024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FF0000"/>
                </a:solidFill>
                <a:latin typeface="Arial" panose="020B0604020202020204" pitchFamily="34" charset="0"/>
                <a:cs typeface="Arial" panose="020B0604020202020204" pitchFamily="34" charset="0"/>
              </a:rPr>
              <a:t>Risk ve Finansman Yönetimi</a:t>
            </a:r>
          </a:p>
        </p:txBody>
      </p:sp>
      <p:sp>
        <p:nvSpPr>
          <p:cNvPr id="5" name="Dikdörtgen 4"/>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ChangeArrowheads="1"/>
          </p:cNvSpPr>
          <p:nvPr/>
        </p:nvSpPr>
        <p:spPr bwMode="auto">
          <a:xfrm>
            <a:off x="527050" y="1090613"/>
            <a:ext cx="108489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a:solidFill>
                  <a:srgbClr val="000000"/>
                </a:solidFill>
              </a:rPr>
              <a:t>Proje İş Planında yer alan faaliyetlerin yapılabilmesi için gerekli olduğu düşünülen maliyet unsurlarının belirtildiği ve gerekçelendirildiği bu bölümün amacı, tahmini maliyet unsurlarının öngörülen faaliyetlere uygunluğunun değerlendirilmesini sağlamaktır.</a:t>
            </a:r>
          </a:p>
          <a:p>
            <a:pPr algn="just" eaLnBrk="1" hangingPunct="1">
              <a:lnSpc>
                <a:spcPct val="100000"/>
              </a:lnSpc>
              <a:spcBef>
                <a:spcPct val="0"/>
              </a:spcBef>
              <a:buFontTx/>
              <a:buNone/>
            </a:pPr>
            <a:r>
              <a:rPr lang="tr-TR" altLang="tr-TR">
                <a:solidFill>
                  <a:srgbClr val="000000"/>
                </a:solidFill>
              </a:rPr>
              <a:t> </a:t>
            </a:r>
          </a:p>
        </p:txBody>
      </p:sp>
      <p:sp>
        <p:nvSpPr>
          <p:cNvPr id="136195" name="Dikdörtgen 5"/>
          <p:cNvSpPr>
            <a:spLocks noChangeArrowheads="1"/>
          </p:cNvSpPr>
          <p:nvPr/>
        </p:nvSpPr>
        <p:spPr bwMode="auto">
          <a:xfrm>
            <a:off x="4500563" y="212725"/>
            <a:ext cx="2903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a:solidFill>
                  <a:srgbClr val="FF0000"/>
                </a:solidFill>
                <a:latin typeface="Arial" panose="020B0604020202020204" pitchFamily="34" charset="0"/>
                <a:cs typeface="Arial" panose="020B0604020202020204" pitchFamily="34" charset="0"/>
              </a:rPr>
              <a:t>Proje Bütçesi</a:t>
            </a:r>
          </a:p>
        </p:txBody>
      </p:sp>
      <p:sp>
        <p:nvSpPr>
          <p:cNvPr id="7" name="Dikdörtgen 6"/>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pic>
        <p:nvPicPr>
          <p:cNvPr id="136197" name="Resim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725" y="3063875"/>
            <a:ext cx="5808663"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609600" y="965200"/>
            <a:ext cx="10972800" cy="5330825"/>
          </a:xfrm>
        </p:spPr>
        <p:txBody>
          <a:bodyPr rtlCol="0">
            <a:normAutofit lnSpcReduction="10000"/>
          </a:bodyPr>
          <a:lstStyle/>
          <a:p>
            <a:pPr eaLnBrk="1" fontAlgn="auto" hangingPunct="1">
              <a:spcAft>
                <a:spcPts val="0"/>
              </a:spcAft>
              <a:buFont typeface="Wingdings" pitchFamily="2" charset="2"/>
              <a:buChar char="Ø"/>
              <a:defRPr/>
            </a:pPr>
            <a:r>
              <a:rPr lang="tr-TR" altLang="tr-TR" sz="2400" b="1" dirty="0"/>
              <a:t>Tahmini Maliyet Formları</a:t>
            </a:r>
          </a:p>
          <a:p>
            <a:pPr eaLnBrk="1" fontAlgn="auto" hangingPunct="1">
              <a:spcAft>
                <a:spcPts val="0"/>
              </a:spcAft>
              <a:buFontTx/>
              <a:buNone/>
              <a:defRPr/>
            </a:pPr>
            <a:endParaRPr lang="tr-TR" altLang="tr-TR" sz="1600" dirty="0"/>
          </a:p>
          <a:p>
            <a:pPr lvl="1" eaLnBrk="1" fontAlgn="auto" hangingPunct="1">
              <a:lnSpc>
                <a:spcPct val="150000"/>
              </a:lnSpc>
              <a:spcAft>
                <a:spcPts val="0"/>
              </a:spcAft>
              <a:buFont typeface="Arial" charset="0"/>
              <a:buChar char="•"/>
              <a:defRPr/>
            </a:pPr>
            <a:r>
              <a:rPr lang="tr-TR" altLang="tr-TR" dirty="0"/>
              <a:t>M011	Personel Giderleri</a:t>
            </a:r>
          </a:p>
          <a:p>
            <a:pPr lvl="1" eaLnBrk="1" fontAlgn="auto" hangingPunct="1">
              <a:lnSpc>
                <a:spcPct val="150000"/>
              </a:lnSpc>
              <a:spcAft>
                <a:spcPts val="0"/>
              </a:spcAft>
              <a:buFont typeface="Arial" charset="0"/>
              <a:buChar char="•"/>
              <a:defRPr/>
            </a:pPr>
            <a:r>
              <a:rPr lang="tr-TR" altLang="tr-TR" dirty="0"/>
              <a:t>M012 	Seyahat Giderleri</a:t>
            </a:r>
          </a:p>
          <a:p>
            <a:pPr lvl="1" eaLnBrk="1" fontAlgn="auto" hangingPunct="1">
              <a:lnSpc>
                <a:spcPct val="150000"/>
              </a:lnSpc>
              <a:spcAft>
                <a:spcPts val="0"/>
              </a:spcAft>
              <a:buFont typeface="Arial" charset="0"/>
              <a:buChar char="•"/>
              <a:defRPr/>
            </a:pPr>
            <a:r>
              <a:rPr lang="tr-TR" altLang="tr-TR" dirty="0"/>
              <a:t>M013	Alet/Teçhizat/Yazılım/Yayın Alımları</a:t>
            </a:r>
          </a:p>
          <a:p>
            <a:pPr lvl="1" eaLnBrk="1" fontAlgn="auto" hangingPunct="1">
              <a:lnSpc>
                <a:spcPct val="150000"/>
              </a:lnSpc>
              <a:spcAft>
                <a:spcPts val="0"/>
              </a:spcAft>
              <a:buFont typeface="Arial" charset="0"/>
              <a:buChar char="•"/>
              <a:defRPr/>
            </a:pPr>
            <a:r>
              <a:rPr lang="tr-TR" altLang="tr-TR" dirty="0"/>
              <a:t>M014 	Ar-Ge ve Test Kuruluşlarına Yaptırılan İşler</a:t>
            </a:r>
          </a:p>
          <a:p>
            <a:pPr lvl="1" eaLnBrk="1" fontAlgn="auto" hangingPunct="1">
              <a:lnSpc>
                <a:spcPct val="150000"/>
              </a:lnSpc>
              <a:spcAft>
                <a:spcPts val="0"/>
              </a:spcAft>
              <a:buFont typeface="Arial" charset="0"/>
              <a:buChar char="•"/>
              <a:defRPr/>
            </a:pPr>
            <a:r>
              <a:rPr lang="tr-TR" altLang="tr-TR" dirty="0"/>
              <a:t>M015	Hizmet Alımları</a:t>
            </a:r>
          </a:p>
          <a:p>
            <a:pPr lvl="1" eaLnBrk="1" fontAlgn="auto" hangingPunct="1">
              <a:lnSpc>
                <a:spcPct val="150000"/>
              </a:lnSpc>
              <a:spcAft>
                <a:spcPts val="0"/>
              </a:spcAft>
              <a:buFont typeface="Arial" charset="0"/>
              <a:buChar char="•"/>
              <a:defRPr/>
            </a:pPr>
            <a:r>
              <a:rPr lang="tr-TR" altLang="tr-TR" dirty="0"/>
              <a:t>M016	Malzeme Alımları</a:t>
            </a:r>
          </a:p>
          <a:p>
            <a:pPr eaLnBrk="1" fontAlgn="auto" hangingPunct="1">
              <a:spcAft>
                <a:spcPts val="0"/>
              </a:spcAft>
              <a:buFontTx/>
              <a:buNone/>
              <a:defRPr/>
            </a:pPr>
            <a:endParaRPr lang="tr-TR" altLang="tr-TR" sz="2400" dirty="0"/>
          </a:p>
          <a:p>
            <a:pPr eaLnBrk="1" fontAlgn="auto" hangingPunct="1">
              <a:spcAft>
                <a:spcPts val="0"/>
              </a:spcAft>
              <a:buFont typeface="Wingdings" pitchFamily="2" charset="2"/>
              <a:buChar char="Ø"/>
              <a:defRPr/>
            </a:pPr>
            <a:r>
              <a:rPr lang="tr-TR" altLang="tr-TR" sz="2400" b="1" dirty="0"/>
              <a:t>Dönemsel Giderler Tablosu</a:t>
            </a:r>
            <a:endParaRPr lang="tr-TR" altLang="tr-TR" sz="2400" dirty="0"/>
          </a:p>
        </p:txBody>
      </p:sp>
      <p:sp>
        <p:nvSpPr>
          <p:cNvPr id="138243" name="Dikdörtgen 4"/>
          <p:cNvSpPr>
            <a:spLocks noChangeArrowheads="1"/>
          </p:cNvSpPr>
          <p:nvPr/>
        </p:nvSpPr>
        <p:spPr bwMode="auto">
          <a:xfrm>
            <a:off x="4637088" y="198438"/>
            <a:ext cx="285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b="1">
                <a:solidFill>
                  <a:srgbClr val="FF0000"/>
                </a:solidFill>
                <a:latin typeface="Arial" panose="020B0604020202020204" pitchFamily="34" charset="0"/>
                <a:cs typeface="Arial" panose="020B0604020202020204" pitchFamily="34" charset="0"/>
              </a:rPr>
              <a:t>F. Proje Bütçesi</a:t>
            </a:r>
            <a:endParaRPr lang="tr-TR" altLang="tr-TR" sz="260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4378325"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solidFill>
                  <a:prstClr val="white"/>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Slayt Numarası Yer Tutucusu"/>
          <p:cNvSpPr>
            <a:spLocks noGrp="1"/>
          </p:cNvSpPr>
          <p:nvPr>
            <p:ph type="sldNum" sz="quarter" idx="12"/>
          </p:nvPr>
        </p:nvSpPr>
        <p:spPr bwMode="auto">
          <a:xfrm>
            <a:off x="8831263" y="62372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55650" indent="-290513" defTabSz="912813">
              <a:defRPr>
                <a:solidFill>
                  <a:schemeClr val="tx1"/>
                </a:solidFill>
                <a:latin typeface="Calibri" panose="020F0502020204030204" pitchFamily="34" charset="0"/>
              </a:defRPr>
            </a:lvl2pPr>
            <a:lvl3pPr marL="1162050" indent="-231775" defTabSz="912813">
              <a:defRPr>
                <a:solidFill>
                  <a:schemeClr val="tx1"/>
                </a:solidFill>
                <a:latin typeface="Calibri" panose="020F0502020204030204" pitchFamily="34" charset="0"/>
              </a:defRPr>
            </a:lvl3pPr>
            <a:lvl4pPr marL="1627188" indent="-231775" defTabSz="912813">
              <a:defRPr>
                <a:solidFill>
                  <a:schemeClr val="tx1"/>
                </a:solidFill>
                <a:latin typeface="Calibri" panose="020F0502020204030204" pitchFamily="34" charset="0"/>
              </a:defRPr>
            </a:lvl4pPr>
            <a:lvl5pPr marL="2092325" indent="-231775" defTabSz="912813">
              <a:defRPr>
                <a:solidFill>
                  <a:schemeClr val="tx1"/>
                </a:solidFill>
                <a:latin typeface="Calibri" panose="020F0502020204030204" pitchFamily="34" charset="0"/>
              </a:defRPr>
            </a:lvl5pPr>
            <a:lvl6pPr marL="2549525" indent="-231775" defTabSz="912813" eaLnBrk="0" fontAlgn="base" hangingPunct="0">
              <a:spcBef>
                <a:spcPct val="0"/>
              </a:spcBef>
              <a:spcAft>
                <a:spcPct val="0"/>
              </a:spcAft>
              <a:defRPr>
                <a:solidFill>
                  <a:schemeClr val="tx1"/>
                </a:solidFill>
                <a:latin typeface="Calibri" panose="020F0502020204030204" pitchFamily="34" charset="0"/>
              </a:defRPr>
            </a:lvl6pPr>
            <a:lvl7pPr marL="3006725" indent="-231775" defTabSz="912813" eaLnBrk="0" fontAlgn="base" hangingPunct="0">
              <a:spcBef>
                <a:spcPct val="0"/>
              </a:spcBef>
              <a:spcAft>
                <a:spcPct val="0"/>
              </a:spcAft>
              <a:defRPr>
                <a:solidFill>
                  <a:schemeClr val="tx1"/>
                </a:solidFill>
                <a:latin typeface="Calibri" panose="020F0502020204030204" pitchFamily="34" charset="0"/>
              </a:defRPr>
            </a:lvl7pPr>
            <a:lvl8pPr marL="3463925" indent="-231775" defTabSz="912813" eaLnBrk="0" fontAlgn="base" hangingPunct="0">
              <a:spcBef>
                <a:spcPct val="0"/>
              </a:spcBef>
              <a:spcAft>
                <a:spcPct val="0"/>
              </a:spcAft>
              <a:defRPr>
                <a:solidFill>
                  <a:schemeClr val="tx1"/>
                </a:solidFill>
                <a:latin typeface="Calibri" panose="020F0502020204030204" pitchFamily="34" charset="0"/>
              </a:defRPr>
            </a:lvl8pPr>
            <a:lvl9pPr marL="3921125" indent="-231775" defTabSz="9128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1022C5A-DB27-424B-8DA9-C9CEB87AC305}" type="slidenum">
              <a:rPr lang="en-US" altLang="tr-TR" sz="1200" b="1" smtClean="0">
                <a:solidFill>
                  <a:srgbClr val="898989"/>
                </a:solidFill>
                <a:latin typeface="Arial" panose="020B0604020202020204" pitchFamily="34" charset="0"/>
                <a:ea typeface="Verdana" panose="020B0604030504040204" pitchFamily="34" charset="0"/>
                <a:cs typeface="Arial" panose="020B0604020202020204" pitchFamily="34" charset="0"/>
              </a:rPr>
              <a:pPr fontAlgn="base">
                <a:spcBef>
                  <a:spcPct val="0"/>
                </a:spcBef>
                <a:spcAft>
                  <a:spcPct val="0"/>
                </a:spcAft>
              </a:pPr>
              <a:t>6</a:t>
            </a:fld>
            <a:endParaRPr lang="en-US" altLang="tr-TR" sz="1200" b="1" smtClean="0">
              <a:solidFill>
                <a:srgbClr val="898989"/>
              </a:solidFill>
              <a:latin typeface="Arial" panose="020B0604020202020204" pitchFamily="34" charset="0"/>
              <a:ea typeface="Verdana" panose="020B0604030504040204" pitchFamily="34" charset="0"/>
              <a:cs typeface="Arial" panose="020B0604020202020204" pitchFamily="34" charset="0"/>
            </a:endParaRPr>
          </a:p>
        </p:txBody>
      </p:sp>
      <p:graphicFrame>
        <p:nvGraphicFramePr>
          <p:cNvPr id="7" name="İçerik Yer Tutucusu 6"/>
          <p:cNvGraphicFramePr>
            <a:graphicFrameLocks noGrp="1"/>
          </p:cNvGraphicFramePr>
          <p:nvPr>
            <p:ph idx="4294967295"/>
          </p:nvPr>
        </p:nvGraphicFramePr>
        <p:xfrm>
          <a:off x="336694" y="909304"/>
          <a:ext cx="5037559" cy="369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val="873775022"/>
              </p:ext>
            </p:extLst>
          </p:nvPr>
        </p:nvGraphicFramePr>
        <p:xfrm>
          <a:off x="3780901" y="964421"/>
          <a:ext cx="9657580" cy="50311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Sağ Ok 7"/>
          <p:cNvSpPr/>
          <p:nvPr/>
        </p:nvSpPr>
        <p:spPr>
          <a:xfrm>
            <a:off x="5556250" y="2573338"/>
            <a:ext cx="900113" cy="49530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001" tIns="46500" rIns="93001" bIns="46500" anchor="ctr"/>
          <a:lstStyle/>
          <a:p>
            <a:pPr algn="ctr" defTabSz="914158" eaLnBrk="1" fontAlgn="auto" hangingPunct="1">
              <a:spcBef>
                <a:spcPts val="0"/>
              </a:spcBef>
              <a:spcAft>
                <a:spcPts val="0"/>
              </a:spcAft>
              <a:defRPr/>
            </a:pPr>
            <a:endParaRPr lang="tr-TR" spc="102">
              <a:ln w="18000">
                <a:solidFill>
                  <a:srgbClr val="5B9BD5">
                    <a:satMod val="200000"/>
                    <a:tint val="72000"/>
                  </a:srgbClr>
                </a:solidFill>
                <a:prstDash val="solid"/>
              </a:ln>
              <a:solidFill>
                <a:srgbClr val="44546A">
                  <a:lumMod val="60000"/>
                  <a:lumOff val="40000"/>
                  <a:alpha val="5700"/>
                </a:srgbClr>
              </a:solidFill>
              <a:effectLst>
                <a:outerShdw blurRad="25000" dist="20000" dir="16020000" algn="tl">
                  <a:srgbClr val="5B9BD5">
                    <a:satMod val="200000"/>
                    <a:shade val="1000"/>
                    <a:alpha val="60000"/>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56327" name="Picture 7" descr="C:\Users\ahmet.pembegul\Desktop\imaj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5123" y="4149726"/>
            <a:ext cx="4191080" cy="2249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1751" name="Dikdörtgen 9"/>
          <p:cNvSpPr>
            <a:spLocks noChangeArrowheads="1"/>
          </p:cNvSpPr>
          <p:nvPr/>
        </p:nvSpPr>
        <p:spPr bwMode="auto">
          <a:xfrm>
            <a:off x="52388" y="71438"/>
            <a:ext cx="12185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0" rIns="91402" bIns="45700">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altLang="tr-TR" sz="3000">
                <a:solidFill>
                  <a:srgbClr val="FF0000"/>
                </a:solidFill>
                <a:latin typeface="Arial" panose="020B0604020202020204" pitchFamily="34" charset="0"/>
                <a:cs typeface="Arial" panose="020B0604020202020204" pitchFamily="34" charset="0"/>
              </a:rPr>
              <a:t>Proje Değerlendirmesi</a:t>
            </a:r>
          </a:p>
        </p:txBody>
      </p:sp>
      <p:sp>
        <p:nvSpPr>
          <p:cNvPr id="9" name="Dikdörtgen 8"/>
          <p:cNvSpPr/>
          <p:nvPr/>
        </p:nvSpPr>
        <p:spPr>
          <a:xfrm>
            <a:off x="3990975" y="579438"/>
            <a:ext cx="421640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57225" y="2997200"/>
            <a:ext cx="8088313" cy="831850"/>
          </a:xfrm>
          <a:prstGeom prst="rect">
            <a:avLst/>
          </a:prstGeom>
          <a:solidFill>
            <a:srgbClr val="7197AB"/>
          </a:solidFill>
        </p:spPr>
        <p:style>
          <a:lnRef idx="0">
            <a:schemeClr val="accent2"/>
          </a:lnRef>
          <a:fillRef idx="3">
            <a:schemeClr val="accent2"/>
          </a:fillRef>
          <a:effectRef idx="3">
            <a:schemeClr val="accent2"/>
          </a:effectRef>
          <a:fontRef idx="minor">
            <a:schemeClr val="lt1"/>
          </a:fontRef>
        </p:style>
        <p:txBody>
          <a:bodyPr lIns="91402" tIns="45700" rIns="91402" bIns="45700">
            <a:spAutoFit/>
          </a:bodyPr>
          <a:lstStyle/>
          <a:p>
            <a:pPr eaLnBrk="1" fontAlgn="auto" hangingPunct="1">
              <a:spcBef>
                <a:spcPts val="0"/>
              </a:spcBef>
              <a:spcAft>
                <a:spcPts val="0"/>
              </a:spcAft>
              <a:defRPr/>
            </a:pPr>
            <a:r>
              <a:rPr lang="tr-TR" sz="2400" b="1" dirty="0"/>
              <a:t>Adam/ay oranları projede görev alacak kişilerin diğer iş yükleri de dikkate alınarak gerçekçi belirlenmelidir. </a:t>
            </a:r>
          </a:p>
        </p:txBody>
      </p:sp>
      <p:pic>
        <p:nvPicPr>
          <p:cNvPr id="140291" name="Picture 2" descr="C:\Users\ilkay\Downloads\shutterstock_1127213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463" y="1881188"/>
            <a:ext cx="2311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52388" y="71438"/>
            <a:ext cx="12185650" cy="508000"/>
          </a:xfrm>
          <a:prstGeom prst="rect">
            <a:avLst/>
          </a:prstGeom>
        </p:spPr>
        <p:txBody>
          <a:bodyPr lIns="91402" tIns="45700" rIns="91402" bIns="45700">
            <a:spAutoFit/>
          </a:bodyPr>
          <a:lstStyle/>
          <a:p>
            <a:pPr algn="ctr" eaLnBrk="1" fontAlgn="auto" hangingPunct="1">
              <a:spcBef>
                <a:spcPts val="0"/>
              </a:spcBef>
              <a:spcAft>
                <a:spcPts val="0"/>
              </a:spcAft>
              <a:defRPr/>
            </a:pPr>
            <a:r>
              <a:rPr lang="tr-TR" sz="2699" b="1" dirty="0">
                <a:solidFill>
                  <a:srgbClr val="FF0000"/>
                </a:solidFill>
                <a:latin typeface="+mn-lt"/>
              </a:rPr>
              <a:t>Personel Giderleri</a:t>
            </a:r>
            <a:endParaRPr lang="tr-TR" sz="2699" b="1" dirty="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641350" y="3983038"/>
            <a:ext cx="8096250" cy="831850"/>
          </a:xfrm>
          <a:prstGeom prst="rect">
            <a:avLst/>
          </a:prstGeom>
          <a:solidFill>
            <a:srgbClr val="7197AB"/>
          </a:solidFill>
        </p:spPr>
        <p:style>
          <a:lnRef idx="0">
            <a:schemeClr val="accent2"/>
          </a:lnRef>
          <a:fillRef idx="3">
            <a:schemeClr val="accent2"/>
          </a:fillRef>
          <a:effectRef idx="3">
            <a:schemeClr val="accent2"/>
          </a:effectRef>
          <a:fontRef idx="minor">
            <a:schemeClr val="lt1"/>
          </a:fontRef>
        </p:style>
        <p:txBody>
          <a:bodyPr lIns="91402" tIns="45700" rIns="91402" bIns="45700">
            <a:spAutoFit/>
          </a:bodyPr>
          <a:lstStyle/>
          <a:p>
            <a:pPr eaLnBrk="1" fontAlgn="auto" hangingPunct="1">
              <a:spcBef>
                <a:spcPts val="0"/>
              </a:spcBef>
              <a:spcAft>
                <a:spcPts val="0"/>
              </a:spcAft>
              <a:defRPr/>
            </a:pPr>
            <a:r>
              <a:rPr lang="tr-TR" sz="2400" b="1" dirty="0"/>
              <a:t>Proje Ar-Ge faaliyetlerinde görev almayacak kişilere yönelik gider beyanı yapılmamalıdır.  (Pazarlama, muhasebe vb.) </a:t>
            </a:r>
          </a:p>
        </p:txBody>
      </p:sp>
      <p:pic>
        <p:nvPicPr>
          <p:cNvPr id="140294" name="Picture 2" descr="C:\Users\ilkay\Downloads\shutterstock_5290082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988" y="3492500"/>
            <a:ext cx="23050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Picture 2" descr="C:\Users\ilkay\Downloads\shutterstock_5743237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1463" y="4946650"/>
            <a:ext cx="2314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ikdörtgen 11"/>
          <p:cNvSpPr/>
          <p:nvPr/>
        </p:nvSpPr>
        <p:spPr>
          <a:xfrm>
            <a:off x="4392613" y="563563"/>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 name="Slayt Numarası Yer Tutucusu 1"/>
          <p:cNvSpPr>
            <a:spLocks noGrp="1"/>
          </p:cNvSpPr>
          <p:nvPr>
            <p:ph type="sldNum" sz="quarter" idx="12"/>
          </p:nvPr>
        </p:nvSpPr>
        <p:spPr>
          <a:xfrm>
            <a:off x="8824913" y="6237288"/>
            <a:ext cx="2743200" cy="365125"/>
          </a:xfrm>
        </p:spPr>
        <p:txBody>
          <a:bodyPr/>
          <a:lstStyle/>
          <a:p>
            <a:pPr>
              <a:defRPr/>
            </a:pPr>
            <a:fld id="{D5AE06EF-C60D-4D2D-BDBD-11F02D2281B9}" type="slidenum">
              <a:rPr lang="tr-TR">
                <a:solidFill>
                  <a:schemeClr val="tx1">
                    <a:tint val="75000"/>
                  </a:schemeClr>
                </a:solidFill>
              </a:rPr>
              <a:pPr>
                <a:defRPr/>
              </a:pPr>
              <a:t>60</a:t>
            </a:fld>
            <a:endParaRPr lang="tr-TR">
              <a:solidFill>
                <a:schemeClr val="tx1">
                  <a:tint val="75000"/>
                </a:schemeClr>
              </a:solidFill>
            </a:endParaRPr>
          </a:p>
        </p:txBody>
      </p:sp>
      <p:sp>
        <p:nvSpPr>
          <p:cNvPr id="13" name="Dikdörtgen 12"/>
          <p:cNvSpPr/>
          <p:nvPr/>
        </p:nvSpPr>
        <p:spPr>
          <a:xfrm>
            <a:off x="649288" y="5067300"/>
            <a:ext cx="8088312" cy="1200150"/>
          </a:xfrm>
          <a:prstGeom prst="rect">
            <a:avLst/>
          </a:prstGeom>
          <a:solidFill>
            <a:srgbClr val="7197AB"/>
          </a:solidFill>
        </p:spPr>
        <p:style>
          <a:lnRef idx="0">
            <a:schemeClr val="accent2"/>
          </a:lnRef>
          <a:fillRef idx="3">
            <a:schemeClr val="accent2"/>
          </a:fillRef>
          <a:effectRef idx="3">
            <a:schemeClr val="accent2"/>
          </a:effectRef>
          <a:fontRef idx="minor">
            <a:schemeClr val="lt1"/>
          </a:fontRef>
        </p:style>
        <p:txBody>
          <a:bodyPr lIns="91402" tIns="45700" rIns="91402" bIns="45700">
            <a:spAutoFit/>
          </a:bodyPr>
          <a:lstStyle/>
          <a:p>
            <a:pPr eaLnBrk="1" fontAlgn="auto" hangingPunct="1">
              <a:spcBef>
                <a:spcPts val="0"/>
              </a:spcBef>
              <a:spcAft>
                <a:spcPts val="0"/>
              </a:spcAft>
              <a:defRPr/>
            </a:pPr>
            <a:r>
              <a:rPr lang="tr-TR" sz="2400" b="1" dirty="0"/>
              <a:t>Proje başvuru tarihi itibariyle proje ekibinde, proje konusu ile ilgili en az lisans derecesine sahip firma çalışanı en az bir proje personeli bulunmalıdır.</a:t>
            </a:r>
          </a:p>
        </p:txBody>
      </p:sp>
      <p:pic>
        <p:nvPicPr>
          <p:cNvPr id="140299" name="Resim 14"/>
          <p:cNvPicPr>
            <a:picLocks noChangeAspect="1"/>
          </p:cNvPicPr>
          <p:nvPr/>
        </p:nvPicPr>
        <p:blipFill>
          <a:blip r:embed="rId6">
            <a:extLst>
              <a:ext uri="{28A0092B-C50C-407E-A947-70E740481C1C}">
                <a14:useLocalDpi xmlns:a14="http://schemas.microsoft.com/office/drawing/2010/main" val="0"/>
              </a:ext>
            </a:extLst>
          </a:blip>
          <a:srcRect b="5334"/>
          <a:stretch>
            <a:fillRect/>
          </a:stretch>
        </p:blipFill>
        <p:spPr bwMode="auto">
          <a:xfrm>
            <a:off x="766763" y="579438"/>
            <a:ext cx="785495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2388" y="71438"/>
            <a:ext cx="12185650" cy="508000"/>
          </a:xfrm>
          <a:prstGeom prst="rect">
            <a:avLst/>
          </a:prstGeom>
        </p:spPr>
        <p:txBody>
          <a:bodyPr lIns="91402" tIns="45700" rIns="91402" bIns="45700">
            <a:spAutoFit/>
          </a:bodyPr>
          <a:lstStyle/>
          <a:p>
            <a:pPr algn="ctr" defTabSz="930157" eaLnBrk="1" fontAlgn="auto" hangingPunct="1">
              <a:spcBef>
                <a:spcPts val="0"/>
              </a:spcBef>
              <a:spcAft>
                <a:spcPts val="0"/>
              </a:spcAft>
              <a:defRPr/>
            </a:pPr>
            <a:r>
              <a:rPr lang="tr-TR" sz="2699" b="1" dirty="0">
                <a:solidFill>
                  <a:srgbClr val="FF0000"/>
                </a:solidFill>
                <a:latin typeface="Arial" charset="0"/>
                <a:cs typeface="Arial" charset="0"/>
              </a:rPr>
              <a:t>Seyahat Giderleri</a:t>
            </a:r>
            <a:endParaRPr lang="tr-TR" sz="2699" dirty="0">
              <a:solidFill>
                <a:srgbClr val="FF0000"/>
              </a:solidFill>
              <a:latin typeface="Arial" pitchFamily="34" charset="0"/>
              <a:cs typeface="Arial" pitchFamily="34" charset="0"/>
            </a:endParaRPr>
          </a:p>
        </p:txBody>
      </p:sp>
      <p:sp>
        <p:nvSpPr>
          <p:cNvPr id="6" name="Dikdörtgen 5"/>
          <p:cNvSpPr/>
          <p:nvPr/>
        </p:nvSpPr>
        <p:spPr>
          <a:xfrm>
            <a:off x="658813" y="2465388"/>
            <a:ext cx="8805862" cy="1289050"/>
          </a:xfrm>
          <a:prstGeom prst="rect">
            <a:avLst/>
          </a:prstGeom>
          <a:solidFill>
            <a:srgbClr val="7197AB"/>
          </a:solidFill>
          <a:ln w="12700" cap="flat" cmpd="sng" algn="ctr">
            <a:noFill/>
            <a:prstDash val="solid"/>
            <a:miter lim="800000"/>
          </a:ln>
          <a:effectLst/>
        </p:spPr>
        <p:txBody>
          <a:bodyPr lIns="91402" tIns="45700" rIns="91402" bIns="45700" anchor="ctr"/>
          <a:lstStyle/>
          <a:p>
            <a:pPr algn="just" defTabSz="914044" eaLnBrk="1" fontAlgn="auto" hangingPunct="1">
              <a:spcBef>
                <a:spcPts val="0"/>
              </a:spcBef>
              <a:spcAft>
                <a:spcPts val="0"/>
              </a:spcAft>
              <a:defRPr/>
            </a:pPr>
            <a:endParaRPr lang="tr-TR" sz="2400" kern="0" dirty="0">
              <a:solidFill>
                <a:prstClr val="white"/>
              </a:solidFill>
              <a:latin typeface="Arial"/>
              <a:cs typeface="Arial" charset="0"/>
            </a:endParaRPr>
          </a:p>
        </p:txBody>
      </p:sp>
      <p:sp>
        <p:nvSpPr>
          <p:cNvPr id="142340" name="Dikdörtgen 7"/>
          <p:cNvSpPr>
            <a:spLocks noChangeArrowheads="1"/>
          </p:cNvSpPr>
          <p:nvPr/>
        </p:nvSpPr>
        <p:spPr bwMode="auto">
          <a:xfrm>
            <a:off x="619125" y="2573338"/>
            <a:ext cx="88058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0" rIns="91402" bIns="45700">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tr-TR" altLang="tr-TR" sz="2200" b="1">
                <a:solidFill>
                  <a:srgbClr val="FFFFFF"/>
                </a:solidFill>
                <a:cs typeface="Arial" panose="020B0604020202020204" pitchFamily="34" charset="0"/>
              </a:rPr>
              <a:t>Öngörülen seyahatler projenin aksamadan yürütülmesi için gerekli mi? </a:t>
            </a:r>
          </a:p>
          <a:p>
            <a:pPr algn="just" eaLnBrk="1" hangingPunct="1"/>
            <a:r>
              <a:rPr lang="tr-TR" altLang="tr-TR" sz="2200" b="1">
                <a:solidFill>
                  <a:srgbClr val="FFFFFF"/>
                </a:solidFill>
                <a:cs typeface="Arial" panose="020B0604020202020204" pitchFamily="34" charset="0"/>
              </a:rPr>
              <a:t>Ar-Ge çalışmalarıyla ilişkili mi? </a:t>
            </a:r>
          </a:p>
          <a:p>
            <a:pPr algn="just" eaLnBrk="1" hangingPunct="1"/>
            <a:r>
              <a:rPr lang="tr-TR" altLang="tr-TR" sz="2200" b="1">
                <a:solidFill>
                  <a:srgbClr val="FFFFFF"/>
                </a:solidFill>
                <a:cs typeface="Arial" panose="020B0604020202020204" pitchFamily="34" charset="0"/>
              </a:rPr>
              <a:t>Pazarlama, tanıtım amaçlı seyahatler desteklenmez. </a:t>
            </a:r>
          </a:p>
          <a:p>
            <a:pPr eaLnBrk="1" hangingPunct="1"/>
            <a:endParaRPr lang="tr-TR" altLang="tr-TR" sz="2200" b="1">
              <a:latin typeface="Arial" panose="020B0604020202020204" pitchFamily="34" charset="0"/>
              <a:cs typeface="Arial" panose="020B0604020202020204" pitchFamily="34" charset="0"/>
            </a:endParaRPr>
          </a:p>
        </p:txBody>
      </p:sp>
      <p:pic>
        <p:nvPicPr>
          <p:cNvPr id="142341" name="Picture 2" descr="C:\Users\ilkay\Downloads\shutterstock_3950068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350" y="2481263"/>
            <a:ext cx="2230438"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2" name="Dikdörtgen 17"/>
          <p:cNvSpPr>
            <a:spLocks noChangeArrowheads="1"/>
          </p:cNvSpPr>
          <p:nvPr/>
        </p:nvSpPr>
        <p:spPr bwMode="auto">
          <a:xfrm>
            <a:off x="698500" y="4095750"/>
            <a:ext cx="8805863" cy="769938"/>
          </a:xfrm>
          <a:prstGeom prst="rect">
            <a:avLst/>
          </a:prstGeom>
          <a:solidFill>
            <a:srgbClr val="7197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0" rIns="91402" bIns="45700">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tr-TR" altLang="tr-TR" sz="2200" b="1">
                <a:solidFill>
                  <a:srgbClr val="FFFFFF"/>
                </a:solidFill>
                <a:cs typeface="Arial" panose="020B0604020202020204" pitchFamily="34" charset="0"/>
              </a:rPr>
              <a:t>Seyahat gideri kapsamında, yalnızca şehirlerarası ve uluslararası "ekonomi sınıfı ulaşım gideri" desteklenmektedir.</a:t>
            </a:r>
          </a:p>
        </p:txBody>
      </p:sp>
      <p:pic>
        <p:nvPicPr>
          <p:cNvPr id="142343" name="Picture 2" descr="C:\Users\ilkay\Downloads\shutterstock_10322906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4363" y="4019550"/>
            <a:ext cx="226377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ikdörtgen 10"/>
          <p:cNvSpPr/>
          <p:nvPr/>
        </p:nvSpPr>
        <p:spPr>
          <a:xfrm>
            <a:off x="4392613" y="563563"/>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eaLnBrk="1" hangingPunct="1">
              <a:defRPr/>
            </a:pPr>
            <a:endParaRPr lang="tr-TR" sz="3299" b="1">
              <a:solidFill>
                <a:prstClr val="white"/>
              </a:solidFill>
            </a:endParaRPr>
          </a:p>
        </p:txBody>
      </p:sp>
      <p:sp>
        <p:nvSpPr>
          <p:cNvPr id="142345" name="Slayt Numarası Yer Tutucusu 1"/>
          <p:cNvSpPr>
            <a:spLocks noGrp="1"/>
          </p:cNvSpPr>
          <p:nvPr>
            <p:ph type="sldNum" sz="quarter" idx="12"/>
          </p:nvPr>
        </p:nvSpPr>
        <p:spPr bwMode="auto">
          <a:xfrm>
            <a:off x="8831263" y="62372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8675B9-4B9E-47C1-BEAF-7D37EC34F5C1}" type="slidenum">
              <a:rPr lang="tr-TR" altLang="tr-TR" sz="1200" b="1" smtClean="0">
                <a:solidFill>
                  <a:srgbClr val="898989"/>
                </a:solidFill>
                <a:latin typeface="Arial" panose="020B0604020202020204" pitchFamily="34" charset="0"/>
                <a:cs typeface="Arial" panose="020B0604020202020204" pitchFamily="34" charset="0"/>
              </a:rPr>
              <a:pPr fontAlgn="base">
                <a:spcBef>
                  <a:spcPct val="0"/>
                </a:spcBef>
                <a:spcAft>
                  <a:spcPct val="0"/>
                </a:spcAft>
              </a:pPr>
              <a:t>61</a:t>
            </a:fld>
            <a:endParaRPr lang="tr-TR" altLang="tr-TR" sz="1200" b="1" smtClean="0">
              <a:solidFill>
                <a:srgbClr val="898989"/>
              </a:solidFill>
              <a:latin typeface="Arial" panose="020B0604020202020204" pitchFamily="34" charset="0"/>
              <a:cs typeface="Arial" panose="020B0604020202020204" pitchFamily="34" charset="0"/>
            </a:endParaRPr>
          </a:p>
        </p:txBody>
      </p:sp>
      <p:pic>
        <p:nvPicPr>
          <p:cNvPr id="14234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325" y="717550"/>
            <a:ext cx="116617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6700" y="2897188"/>
            <a:ext cx="8585200" cy="862012"/>
          </a:xfrm>
          <a:prstGeom prst="rect">
            <a:avLst/>
          </a:prstGeom>
          <a:solidFill>
            <a:srgbClr val="7197AB"/>
          </a:solidFill>
          <a:ln w="12700" cap="flat" cmpd="sng" algn="ctr">
            <a:noFill/>
            <a:prstDash val="solid"/>
            <a:miter lim="800000"/>
          </a:ln>
          <a:effectLst/>
        </p:spPr>
        <p:txBody>
          <a:bodyPr lIns="91402" tIns="45700" rIns="91402" bIns="45700" anchor="ctr"/>
          <a:lstStyle/>
          <a:p>
            <a:pPr algn="ctr" defTabSz="914044" eaLnBrk="1" fontAlgn="auto" hangingPunct="1">
              <a:spcBef>
                <a:spcPts val="0"/>
              </a:spcBef>
              <a:spcAft>
                <a:spcPts val="0"/>
              </a:spcAft>
              <a:defRPr/>
            </a:pPr>
            <a:endParaRPr lang="tr-TR" sz="2699" kern="0">
              <a:solidFill>
                <a:prstClr val="white"/>
              </a:solidFill>
              <a:latin typeface="Arial"/>
            </a:endParaRPr>
          </a:p>
        </p:txBody>
      </p:sp>
      <p:sp>
        <p:nvSpPr>
          <p:cNvPr id="144387" name="Dikdörtgen 4"/>
          <p:cNvSpPr>
            <a:spLocks noChangeArrowheads="1"/>
          </p:cNvSpPr>
          <p:nvPr/>
        </p:nvSpPr>
        <p:spPr bwMode="auto">
          <a:xfrm>
            <a:off x="239713" y="2949575"/>
            <a:ext cx="8585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0" rIns="91402"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tr-TR" altLang="tr-TR" sz="2200" b="1">
                <a:solidFill>
                  <a:schemeClr val="bg1"/>
                </a:solidFill>
              </a:rPr>
              <a:t>Proje faaliyetleri için gerekli olanlar sunulmalı, üretime yönelik alt yapı niteliğinde giderler sunulmamalıdır.  </a:t>
            </a:r>
          </a:p>
        </p:txBody>
      </p:sp>
      <p:sp>
        <p:nvSpPr>
          <p:cNvPr id="8" name="Dikdörtgen 7"/>
          <p:cNvSpPr/>
          <p:nvPr/>
        </p:nvSpPr>
        <p:spPr>
          <a:xfrm>
            <a:off x="52388" y="71438"/>
            <a:ext cx="12185650" cy="508000"/>
          </a:xfrm>
          <a:prstGeom prst="rect">
            <a:avLst/>
          </a:prstGeom>
        </p:spPr>
        <p:txBody>
          <a:bodyPr lIns="91402" tIns="45700" rIns="91402" bIns="45700">
            <a:spAutoFit/>
          </a:bodyPr>
          <a:lstStyle/>
          <a:p>
            <a:pPr algn="ctr" defTabSz="930157" eaLnBrk="1" fontAlgn="auto" hangingPunct="1">
              <a:spcBef>
                <a:spcPts val="0"/>
              </a:spcBef>
              <a:spcAft>
                <a:spcPts val="0"/>
              </a:spcAft>
              <a:defRPr/>
            </a:pPr>
            <a:r>
              <a:rPr lang="tr-TR" sz="2699" b="1" dirty="0">
                <a:solidFill>
                  <a:srgbClr val="FF0000"/>
                </a:solidFill>
                <a:latin typeface="+mn-lt"/>
              </a:rPr>
              <a:t>Alet/Teçhizat/Yazılım/Yayın Alımları</a:t>
            </a:r>
            <a:endParaRPr lang="tr-TR" sz="2699" b="1" dirty="0">
              <a:solidFill>
                <a:srgbClr val="FF0000"/>
              </a:solidFill>
              <a:latin typeface="Arial" pitchFamily="34" charset="0"/>
              <a:cs typeface="Arial" pitchFamily="34" charset="0"/>
            </a:endParaRPr>
          </a:p>
        </p:txBody>
      </p:sp>
      <p:pic>
        <p:nvPicPr>
          <p:cNvPr id="144389" name="Picture 2" descr="C:\Users\ilkay\Downloads\shutterstock_613464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888" y="1365250"/>
            <a:ext cx="26892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239713" y="3962400"/>
            <a:ext cx="8585200" cy="1649413"/>
          </a:xfrm>
          <a:prstGeom prst="rect">
            <a:avLst/>
          </a:prstGeom>
          <a:solidFill>
            <a:srgbClr val="7197AB"/>
          </a:solidFill>
          <a:ln w="12700" cap="flat" cmpd="sng" algn="ctr">
            <a:noFill/>
            <a:prstDash val="solid"/>
            <a:miter lim="800000"/>
          </a:ln>
          <a:effectLst/>
        </p:spPr>
        <p:txBody>
          <a:bodyPr lIns="91402" tIns="45700" rIns="91402" bIns="45700" anchor="ctr"/>
          <a:lstStyle/>
          <a:p>
            <a:pPr algn="ctr" defTabSz="914044" eaLnBrk="1" fontAlgn="auto" hangingPunct="1">
              <a:spcBef>
                <a:spcPts val="0"/>
              </a:spcBef>
              <a:spcAft>
                <a:spcPts val="0"/>
              </a:spcAft>
              <a:defRPr/>
            </a:pPr>
            <a:endParaRPr lang="tr-TR" sz="2699" kern="0">
              <a:solidFill>
                <a:prstClr val="white"/>
              </a:solidFill>
              <a:latin typeface="Arial"/>
            </a:endParaRPr>
          </a:p>
        </p:txBody>
      </p:sp>
      <p:sp>
        <p:nvSpPr>
          <p:cNvPr id="144391" name="Dikdörtgen 10"/>
          <p:cNvSpPr>
            <a:spLocks noChangeArrowheads="1"/>
          </p:cNvSpPr>
          <p:nvPr/>
        </p:nvSpPr>
        <p:spPr bwMode="auto">
          <a:xfrm>
            <a:off x="239713" y="4076700"/>
            <a:ext cx="8585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0" rIns="91402"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tr-TR" altLang="tr-TR" sz="2200" b="1">
                <a:solidFill>
                  <a:schemeClr val="bg1"/>
                </a:solidFill>
              </a:rPr>
              <a:t>Desteklenmesi uygun bulunan alımlar, proje tamamlandıktan sonra ağırlıklı olarak Ar-Ge çalışmalarında kullanılacak ise DOĞRUDAN, seri üretimde veya seri üretimin rutin analizlerinde kullanılacak ise ORANSAL olarak destek kapsamına alınmaktadır. </a:t>
            </a:r>
          </a:p>
        </p:txBody>
      </p:sp>
      <p:pic>
        <p:nvPicPr>
          <p:cNvPr id="144392" name="Picture 2" descr="C:\Users\ilkay\Downloads\shutterstock_10701927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7775" y="3422650"/>
            <a:ext cx="26574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ikdörtgen 12"/>
          <p:cNvSpPr/>
          <p:nvPr/>
        </p:nvSpPr>
        <p:spPr>
          <a:xfrm>
            <a:off x="4392613" y="563563"/>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 name="Slayt Numarası Yer Tutucusu 1"/>
          <p:cNvSpPr>
            <a:spLocks noGrp="1"/>
          </p:cNvSpPr>
          <p:nvPr>
            <p:ph type="sldNum" sz="quarter" idx="12"/>
          </p:nvPr>
        </p:nvSpPr>
        <p:spPr>
          <a:xfrm>
            <a:off x="8824913" y="6237288"/>
            <a:ext cx="2743200" cy="365125"/>
          </a:xfrm>
        </p:spPr>
        <p:txBody>
          <a:bodyPr/>
          <a:lstStyle/>
          <a:p>
            <a:pPr>
              <a:defRPr/>
            </a:pPr>
            <a:fld id="{CCCE4F1B-80A4-4E50-82DB-C40416597792}" type="slidenum">
              <a:rPr lang="tr-TR" sz="1200"/>
              <a:pPr>
                <a:defRPr/>
              </a:pPr>
              <a:t>62</a:t>
            </a:fld>
            <a:endParaRPr lang="tr-TR" sz="1200" dirty="0"/>
          </a:p>
        </p:txBody>
      </p:sp>
      <p:pic>
        <p:nvPicPr>
          <p:cNvPr id="144395"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713" y="1181100"/>
            <a:ext cx="85661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2388" y="71438"/>
            <a:ext cx="12185650" cy="508000"/>
          </a:xfrm>
          <a:prstGeom prst="rect">
            <a:avLst/>
          </a:prstGeom>
        </p:spPr>
        <p:txBody>
          <a:bodyPr lIns="91402" tIns="45700" rIns="91402" bIns="45700">
            <a:spAutoFit/>
          </a:bodyPr>
          <a:lstStyle/>
          <a:p>
            <a:pPr algn="ctr" eaLnBrk="1" fontAlgn="auto" hangingPunct="1">
              <a:spcBef>
                <a:spcPts val="0"/>
              </a:spcBef>
              <a:spcAft>
                <a:spcPts val="0"/>
              </a:spcAft>
              <a:defRPr/>
            </a:pPr>
            <a:r>
              <a:rPr lang="tr-TR" sz="2699" b="1" dirty="0">
                <a:solidFill>
                  <a:srgbClr val="FF0000"/>
                </a:solidFill>
                <a:latin typeface="+mn-lt"/>
              </a:rPr>
              <a:t>Ar-Ge ve Test Kuruluşlarına Yaptırılan İşler</a:t>
            </a:r>
          </a:p>
        </p:txBody>
      </p:sp>
      <p:pic>
        <p:nvPicPr>
          <p:cNvPr id="146435" name="Picture 2" descr="I:\TÜBİTAK TEYDEB\shutter\shutterstock_6606344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3681413"/>
            <a:ext cx="320833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kdörtgen 17"/>
          <p:cNvSpPr/>
          <p:nvPr/>
        </p:nvSpPr>
        <p:spPr>
          <a:xfrm>
            <a:off x="2143125" y="2938463"/>
            <a:ext cx="8035925" cy="677862"/>
          </a:xfrm>
          <a:prstGeom prst="rect">
            <a:avLst/>
          </a:prstGeom>
          <a:solidFill>
            <a:srgbClr val="7197AB"/>
          </a:solidFill>
          <a:ln w="12700" cap="flat" cmpd="sng" algn="ctr">
            <a:noFill/>
            <a:prstDash val="solid"/>
            <a:miter lim="800000"/>
          </a:ln>
          <a:effectLst/>
        </p:spPr>
        <p:txBody>
          <a:bodyPr lIns="91402" tIns="45700" rIns="91402" bIns="45700" anchor="ctr"/>
          <a:lstStyle/>
          <a:p>
            <a:pPr algn="ctr" defTabSz="914044" eaLnBrk="1" fontAlgn="auto" hangingPunct="1">
              <a:spcBef>
                <a:spcPts val="0"/>
              </a:spcBef>
              <a:spcAft>
                <a:spcPts val="0"/>
              </a:spcAft>
              <a:defRPr/>
            </a:pPr>
            <a:endParaRPr lang="tr-TR" sz="2400" kern="0" dirty="0">
              <a:solidFill>
                <a:prstClr val="white"/>
              </a:solidFill>
              <a:latin typeface="Arial"/>
            </a:endParaRPr>
          </a:p>
        </p:txBody>
      </p:sp>
      <p:pic>
        <p:nvPicPr>
          <p:cNvPr id="146437" name="Picture 2" descr="C:\Users\ilkay\Downloads\shutterstock_11169479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863" y="3681413"/>
            <a:ext cx="32940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Dikdörtgen 19"/>
          <p:cNvSpPr>
            <a:spLocks noChangeArrowheads="1"/>
          </p:cNvSpPr>
          <p:nvPr/>
        </p:nvSpPr>
        <p:spPr bwMode="auto">
          <a:xfrm>
            <a:off x="2268538" y="2967038"/>
            <a:ext cx="9121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0" rIns="91402"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200">
                <a:solidFill>
                  <a:schemeClr val="bg1"/>
                </a:solidFill>
              </a:rPr>
              <a:t>Öngörülen tutarların piyasa koşullarına uygun olması gerekmektedir.</a:t>
            </a:r>
          </a:p>
        </p:txBody>
      </p:sp>
      <p:sp>
        <p:nvSpPr>
          <p:cNvPr id="10" name="Dikdörtgen 9"/>
          <p:cNvSpPr/>
          <p:nvPr/>
        </p:nvSpPr>
        <p:spPr>
          <a:xfrm>
            <a:off x="4392613" y="563563"/>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 name="Slayt Numarası Yer Tutucusu 1"/>
          <p:cNvSpPr>
            <a:spLocks noGrp="1"/>
          </p:cNvSpPr>
          <p:nvPr>
            <p:ph type="sldNum" sz="quarter" idx="12"/>
          </p:nvPr>
        </p:nvSpPr>
        <p:spPr>
          <a:xfrm>
            <a:off x="8824913" y="6237288"/>
            <a:ext cx="2743200" cy="365125"/>
          </a:xfrm>
        </p:spPr>
        <p:txBody>
          <a:bodyPr/>
          <a:lstStyle/>
          <a:p>
            <a:pPr>
              <a:defRPr/>
            </a:pPr>
            <a:fld id="{2E56D8E4-107E-4C66-A483-423C0CB7D2AF}" type="slidenum">
              <a:rPr lang="tr-TR" sz="1200"/>
              <a:pPr>
                <a:defRPr/>
              </a:pPr>
              <a:t>63</a:t>
            </a:fld>
            <a:endParaRPr lang="tr-TR" sz="1200" dirty="0"/>
          </a:p>
        </p:txBody>
      </p:sp>
      <p:pic>
        <p:nvPicPr>
          <p:cNvPr id="146441"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2375" y="638175"/>
            <a:ext cx="977265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2388" y="71438"/>
            <a:ext cx="12185650" cy="508000"/>
          </a:xfrm>
          <a:prstGeom prst="rect">
            <a:avLst/>
          </a:prstGeom>
        </p:spPr>
        <p:txBody>
          <a:bodyPr lIns="91402" tIns="45700" rIns="91402" bIns="45700">
            <a:spAutoFit/>
          </a:bodyPr>
          <a:lstStyle/>
          <a:p>
            <a:pPr algn="ctr" eaLnBrk="1" fontAlgn="auto" hangingPunct="1">
              <a:spcBef>
                <a:spcPts val="0"/>
              </a:spcBef>
              <a:spcAft>
                <a:spcPts val="0"/>
              </a:spcAft>
              <a:defRPr/>
            </a:pPr>
            <a:r>
              <a:rPr lang="tr-TR" sz="2699" b="1" dirty="0">
                <a:solidFill>
                  <a:srgbClr val="FF0000"/>
                </a:solidFill>
                <a:latin typeface="+mn-lt"/>
              </a:rPr>
              <a:t>Hizmet Alımları</a:t>
            </a:r>
          </a:p>
        </p:txBody>
      </p:sp>
      <p:sp>
        <p:nvSpPr>
          <p:cNvPr id="18" name="Dikdörtgen 17"/>
          <p:cNvSpPr/>
          <p:nvPr/>
        </p:nvSpPr>
        <p:spPr>
          <a:xfrm>
            <a:off x="1663700" y="2300288"/>
            <a:ext cx="7926388" cy="625475"/>
          </a:xfrm>
          <a:prstGeom prst="rect">
            <a:avLst/>
          </a:prstGeom>
          <a:solidFill>
            <a:srgbClr val="7197AB"/>
          </a:solidFill>
          <a:ln w="12700" cap="flat" cmpd="sng" algn="ctr">
            <a:noFill/>
            <a:prstDash val="solid"/>
            <a:miter lim="800000"/>
          </a:ln>
          <a:effectLst/>
        </p:spPr>
        <p:txBody>
          <a:bodyPr lIns="91402" tIns="45700" rIns="91402" bIns="45700" anchor="ctr"/>
          <a:lstStyle/>
          <a:p>
            <a:pPr algn="ctr" defTabSz="914044" eaLnBrk="1" fontAlgn="auto" hangingPunct="1">
              <a:spcBef>
                <a:spcPts val="0"/>
              </a:spcBef>
              <a:spcAft>
                <a:spcPts val="0"/>
              </a:spcAft>
              <a:defRPr/>
            </a:pPr>
            <a:endParaRPr lang="tr-TR" sz="2400" kern="0" dirty="0">
              <a:solidFill>
                <a:prstClr val="white"/>
              </a:solidFill>
              <a:latin typeface="Arial"/>
            </a:endParaRPr>
          </a:p>
        </p:txBody>
      </p:sp>
      <p:sp>
        <p:nvSpPr>
          <p:cNvPr id="147460" name="Dikdörtgen 19"/>
          <p:cNvSpPr>
            <a:spLocks noChangeArrowheads="1"/>
          </p:cNvSpPr>
          <p:nvPr/>
        </p:nvSpPr>
        <p:spPr bwMode="auto">
          <a:xfrm>
            <a:off x="1768475" y="2387600"/>
            <a:ext cx="98409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0" rIns="91402"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200">
                <a:solidFill>
                  <a:schemeClr val="bg1"/>
                </a:solidFill>
              </a:rPr>
              <a:t>Öngörülen tutarların piyasa koşullarına uygun olması gerekmektedir.</a:t>
            </a:r>
          </a:p>
        </p:txBody>
      </p:sp>
      <p:sp>
        <p:nvSpPr>
          <p:cNvPr id="10" name="Dikdörtgen 9"/>
          <p:cNvSpPr/>
          <p:nvPr/>
        </p:nvSpPr>
        <p:spPr>
          <a:xfrm>
            <a:off x="4392613" y="563563"/>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 name="Slayt Numarası Yer Tutucusu 1"/>
          <p:cNvSpPr>
            <a:spLocks noGrp="1"/>
          </p:cNvSpPr>
          <p:nvPr>
            <p:ph type="sldNum" sz="quarter" idx="12"/>
          </p:nvPr>
        </p:nvSpPr>
        <p:spPr>
          <a:xfrm>
            <a:off x="8824913" y="6237288"/>
            <a:ext cx="2743200" cy="365125"/>
          </a:xfrm>
        </p:spPr>
        <p:txBody>
          <a:bodyPr/>
          <a:lstStyle/>
          <a:p>
            <a:pPr>
              <a:defRPr/>
            </a:pPr>
            <a:fld id="{5C711974-D316-4C49-8641-ABFDB76813A4}" type="slidenum">
              <a:rPr lang="tr-TR" sz="1200"/>
              <a:pPr>
                <a:defRPr/>
              </a:pPr>
              <a:t>64</a:t>
            </a:fld>
            <a:endParaRPr lang="tr-TR" sz="1200" dirty="0"/>
          </a:p>
        </p:txBody>
      </p:sp>
      <p:pic>
        <p:nvPicPr>
          <p:cNvPr id="147463"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642938"/>
            <a:ext cx="112934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4" name="Picture 2" descr="Talaşlı İmalat Yapan Firmalar ve Talaşlı İmalat Fiyatları - Aktif Lazz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3184525"/>
            <a:ext cx="4919663"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5" name="Picture 4" descr="TIG Welding - Certificate - Northeast Wisconsin Technical Colle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3187700"/>
            <a:ext cx="4360863"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4557713" y="49213"/>
            <a:ext cx="2711450" cy="508000"/>
          </a:xfrm>
          <a:prstGeom prst="rect">
            <a:avLst/>
          </a:prstGeom>
        </p:spPr>
        <p:txBody>
          <a:bodyPr wrap="none">
            <a:spAutoFit/>
          </a:bodyPr>
          <a:lstStyle/>
          <a:p>
            <a:pPr algn="ctr" defTabSz="930157" eaLnBrk="1" fontAlgn="auto" hangingPunct="1">
              <a:spcBef>
                <a:spcPts val="0"/>
              </a:spcBef>
              <a:spcAft>
                <a:spcPts val="0"/>
              </a:spcAft>
              <a:defRPr/>
            </a:pPr>
            <a:r>
              <a:rPr lang="tr-TR" sz="2699" b="1" dirty="0">
                <a:solidFill>
                  <a:srgbClr val="FF0000"/>
                </a:solidFill>
                <a:latin typeface="+mn-lt"/>
              </a:rPr>
              <a:t>Malzeme Alımları</a:t>
            </a:r>
            <a:endParaRPr lang="tr-TR" sz="2699" b="1" dirty="0">
              <a:solidFill>
                <a:srgbClr val="FF0000"/>
              </a:solidFill>
              <a:latin typeface="Arial" pitchFamily="34" charset="0"/>
              <a:cs typeface="Arial" pitchFamily="34" charset="0"/>
            </a:endParaRPr>
          </a:p>
        </p:txBody>
      </p:sp>
      <p:sp>
        <p:nvSpPr>
          <p:cNvPr id="8" name="Dikdörtgen 7"/>
          <p:cNvSpPr/>
          <p:nvPr/>
        </p:nvSpPr>
        <p:spPr>
          <a:xfrm>
            <a:off x="4392613" y="563563"/>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 name="Slayt Numarası Yer Tutucusu 2"/>
          <p:cNvSpPr>
            <a:spLocks noGrp="1"/>
          </p:cNvSpPr>
          <p:nvPr>
            <p:ph type="sldNum" sz="quarter" idx="12"/>
          </p:nvPr>
        </p:nvSpPr>
        <p:spPr>
          <a:xfrm>
            <a:off x="8824913" y="6237288"/>
            <a:ext cx="2743200" cy="365125"/>
          </a:xfrm>
        </p:spPr>
        <p:txBody>
          <a:bodyPr/>
          <a:lstStyle/>
          <a:p>
            <a:pPr>
              <a:defRPr/>
            </a:pPr>
            <a:fld id="{079E2C9D-CEA1-47F5-A07B-E49779326437}" type="slidenum">
              <a:rPr lang="tr-TR" sz="1200"/>
              <a:pPr>
                <a:defRPr/>
              </a:pPr>
              <a:t>65</a:t>
            </a:fld>
            <a:endParaRPr lang="tr-TR" sz="1200" dirty="0"/>
          </a:p>
        </p:txBody>
      </p:sp>
      <p:sp>
        <p:nvSpPr>
          <p:cNvPr id="148485" name="Dikdörtgen 12"/>
          <p:cNvSpPr>
            <a:spLocks noChangeArrowheads="1"/>
          </p:cNvSpPr>
          <p:nvPr/>
        </p:nvSpPr>
        <p:spPr bwMode="auto">
          <a:xfrm>
            <a:off x="476250" y="3014663"/>
            <a:ext cx="8269288" cy="1014412"/>
          </a:xfrm>
          <a:prstGeom prst="rect">
            <a:avLst/>
          </a:prstGeom>
          <a:solidFill>
            <a:srgbClr val="7197A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02" tIns="45700" rIns="91402"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tr-TR" altLang="tr-TR" sz="2400">
                <a:solidFill>
                  <a:schemeClr val="bg1"/>
                </a:solidFill>
              </a:rPr>
              <a:t>Projede hedeflenen çıktının üretilmesi ve test/deneylerin gerçekleştirilmesi için gerekli malzemeler sunulmalıdır. </a:t>
            </a:r>
          </a:p>
        </p:txBody>
      </p:sp>
      <p:sp>
        <p:nvSpPr>
          <p:cNvPr id="148486" name="Dikdörtgen 13"/>
          <p:cNvSpPr>
            <a:spLocks noChangeArrowheads="1"/>
          </p:cNvSpPr>
          <p:nvPr/>
        </p:nvSpPr>
        <p:spPr bwMode="auto">
          <a:xfrm>
            <a:off x="476250" y="4141788"/>
            <a:ext cx="8297863" cy="1014412"/>
          </a:xfrm>
          <a:prstGeom prst="rect">
            <a:avLst/>
          </a:prstGeom>
          <a:solidFill>
            <a:srgbClr val="7197A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02" tIns="45700" rIns="91402"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tr-TR" altLang="tr-TR" sz="2400">
                <a:solidFill>
                  <a:schemeClr val="bg1"/>
                </a:solidFill>
              </a:rPr>
              <a:t>Öngörülen tutarların piyasa koşullarına uygun olması gerekmektedir.</a:t>
            </a:r>
          </a:p>
        </p:txBody>
      </p:sp>
      <p:sp>
        <p:nvSpPr>
          <p:cNvPr id="148487" name="Dikdörtgen 14"/>
          <p:cNvSpPr>
            <a:spLocks noChangeArrowheads="1"/>
          </p:cNvSpPr>
          <p:nvPr/>
        </p:nvSpPr>
        <p:spPr bwMode="auto">
          <a:xfrm>
            <a:off x="447675" y="5324475"/>
            <a:ext cx="8297863" cy="1014413"/>
          </a:xfrm>
          <a:prstGeom prst="rect">
            <a:avLst/>
          </a:prstGeom>
          <a:solidFill>
            <a:srgbClr val="7197A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02" tIns="45700" rIns="91402"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400">
                <a:solidFill>
                  <a:schemeClr val="bg1"/>
                </a:solidFill>
              </a:rPr>
              <a:t>Alımların miktarları proje faaliyetleri ile uyumlu olmalıdır.  Birden fazla prototip/deneme yapılacaksa nedenleri açıklanmalıdır.</a:t>
            </a:r>
          </a:p>
        </p:txBody>
      </p:sp>
      <p:pic>
        <p:nvPicPr>
          <p:cNvPr id="148488" name="Resim 6"/>
          <p:cNvPicPr>
            <a:picLocks noChangeAspect="1"/>
          </p:cNvPicPr>
          <p:nvPr/>
        </p:nvPicPr>
        <p:blipFill>
          <a:blip r:embed="rId3">
            <a:extLst>
              <a:ext uri="{28A0092B-C50C-407E-A947-70E740481C1C}">
                <a14:useLocalDpi xmlns:a14="http://schemas.microsoft.com/office/drawing/2010/main" val="0"/>
              </a:ext>
            </a:extLst>
          </a:blip>
          <a:srcRect r="1234"/>
          <a:stretch>
            <a:fillRect/>
          </a:stretch>
        </p:blipFill>
        <p:spPr bwMode="auto">
          <a:xfrm>
            <a:off x="393700" y="625475"/>
            <a:ext cx="1117441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9" name="Picture 2" descr="8620 Hot Rolled Steel Bar Supplier - Rounds &amp; Square Shapes | Eaton Steel  Bar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0688" y="3009900"/>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0" name="Picture 4" descr="Hes Kablo 2,5 Nya 100 Metre Bakır Fiyatı, Yorumları - TRENDYOL"/>
          <p:cNvPicPr>
            <a:picLocks noChangeAspect="1" noChangeArrowheads="1"/>
          </p:cNvPicPr>
          <p:nvPr/>
        </p:nvPicPr>
        <p:blipFill>
          <a:blip r:embed="rId5">
            <a:extLst>
              <a:ext uri="{28A0092B-C50C-407E-A947-70E740481C1C}">
                <a14:useLocalDpi xmlns:a14="http://schemas.microsoft.com/office/drawing/2010/main" val="0"/>
              </a:ext>
            </a:extLst>
          </a:blip>
          <a:srcRect t="11757" b="14545"/>
          <a:stretch>
            <a:fillRect/>
          </a:stretch>
        </p:blipFill>
        <p:spPr bwMode="auto">
          <a:xfrm>
            <a:off x="9059863" y="4743450"/>
            <a:ext cx="15652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475" y="177800"/>
            <a:ext cx="12192000" cy="617538"/>
          </a:xfrm>
        </p:spPr>
        <p:txBody>
          <a:bodyPr rtlCol="0">
            <a:noAutofit/>
          </a:bodyPr>
          <a:lstStyle/>
          <a:p>
            <a:pPr algn="ctr" eaLnBrk="1" fontAlgn="auto" hangingPunct="1">
              <a:spcAft>
                <a:spcPts val="0"/>
              </a:spcAft>
              <a:defRPr/>
            </a:pPr>
            <a:r>
              <a:rPr lang="tr-TR" sz="2699" dirty="0">
                <a:solidFill>
                  <a:srgbClr val="FF0000"/>
                </a:solidFill>
                <a:latin typeface="+mn-lt"/>
                <a:ea typeface="+mn-ea"/>
                <a:cs typeface="+mn-cs"/>
              </a:rPr>
              <a:t>Desteklenmeyen Giderler </a:t>
            </a:r>
            <a:br>
              <a:rPr lang="tr-TR" sz="2699" dirty="0">
                <a:solidFill>
                  <a:srgbClr val="FF0000"/>
                </a:solidFill>
                <a:latin typeface="+mn-lt"/>
                <a:ea typeface="+mn-ea"/>
                <a:cs typeface="+mn-cs"/>
              </a:rPr>
            </a:br>
            <a:endParaRPr lang="tr-TR" sz="2699" dirty="0">
              <a:solidFill>
                <a:srgbClr val="FF0000"/>
              </a:solidFill>
              <a:latin typeface="+mn-lt"/>
              <a:ea typeface="+mn-ea"/>
              <a:cs typeface="+mn-cs"/>
            </a:endParaRPr>
          </a:p>
        </p:txBody>
      </p:sp>
      <p:pic>
        <p:nvPicPr>
          <p:cNvPr id="15053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4538" y="1028700"/>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2" name="Resim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4538" y="4562475"/>
            <a:ext cx="2616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Dikdörtgen 2"/>
          <p:cNvSpPr>
            <a:spLocks noChangeArrowheads="1"/>
          </p:cNvSpPr>
          <p:nvPr/>
        </p:nvSpPr>
        <p:spPr bwMode="auto">
          <a:xfrm>
            <a:off x="5443538" y="1339850"/>
            <a:ext cx="6415087"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200"/>
              </a:spcBef>
            </a:pPr>
            <a:r>
              <a:rPr lang="tr-TR" altLang="tr-TR" sz="2600"/>
              <a:t>Katma değer vergisi,</a:t>
            </a:r>
          </a:p>
          <a:p>
            <a:pPr eaLnBrk="1" hangingPunct="1">
              <a:lnSpc>
                <a:spcPct val="100000"/>
              </a:lnSpc>
              <a:spcBef>
                <a:spcPts val="1200"/>
              </a:spcBef>
            </a:pPr>
            <a:r>
              <a:rPr lang="tr-TR" altLang="tr-TR" sz="2600"/>
              <a:t>Dağıtım, pazarlama ve reklâm giderleri,</a:t>
            </a:r>
          </a:p>
          <a:p>
            <a:pPr eaLnBrk="1" hangingPunct="1">
              <a:lnSpc>
                <a:spcPct val="100000"/>
              </a:lnSpc>
              <a:spcBef>
                <a:spcPts val="1200"/>
              </a:spcBef>
            </a:pPr>
            <a:r>
              <a:rPr lang="tr-TR" altLang="tr-TR" sz="2600"/>
              <a:t>Patent, faydalı model, tasarım, coğrafi işaret ve marka tescil giderleri,</a:t>
            </a:r>
          </a:p>
          <a:p>
            <a:pPr eaLnBrk="1" hangingPunct="1">
              <a:lnSpc>
                <a:spcPct val="100000"/>
              </a:lnSpc>
              <a:spcBef>
                <a:spcPts val="1200"/>
              </a:spcBef>
            </a:pPr>
            <a:r>
              <a:rPr lang="tr-TR" altLang="tr-TR" sz="2600"/>
              <a:t>1501’de AGY100, AGY300 doküman hazırlama ve hazırlatma giderleri,</a:t>
            </a:r>
          </a:p>
          <a:p>
            <a:pPr eaLnBrk="1" hangingPunct="1">
              <a:lnSpc>
                <a:spcPct val="100000"/>
              </a:lnSpc>
              <a:spcBef>
                <a:spcPts val="1200"/>
              </a:spcBef>
            </a:pPr>
            <a:r>
              <a:rPr lang="tr-TR" altLang="tr-TR" sz="2600"/>
              <a:t>Araç kiralama ve seyahatlerde kullanılan yakıt giderleri.</a:t>
            </a:r>
            <a:endParaRPr lang="tr-TR" altLang="tr-TR"/>
          </a:p>
          <a:p>
            <a:pPr eaLnBrk="1" hangingPunct="1">
              <a:lnSpc>
                <a:spcPct val="100000"/>
              </a:lnSpc>
              <a:spcBef>
                <a:spcPct val="0"/>
              </a:spcBef>
            </a:pPr>
            <a:endParaRPr lang="en-US" altLang="tr-TR"/>
          </a:p>
        </p:txBody>
      </p:sp>
      <p:sp>
        <p:nvSpPr>
          <p:cNvPr id="9" name="Dikdörtgen 8"/>
          <p:cNvSpPr/>
          <p:nvPr/>
        </p:nvSpPr>
        <p:spPr>
          <a:xfrm>
            <a:off x="4521200" y="549275"/>
            <a:ext cx="3386138"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pic>
        <p:nvPicPr>
          <p:cNvPr id="150535" name="Picture 2" descr="Reklam Nedir? Reklam Neden Gereklidir? - Özsağlam Matbaacılık Ltd. Ş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3024188"/>
            <a:ext cx="36766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Resim 8"/>
          <p:cNvPicPr>
            <a:picLocks noChangeAspect="1"/>
          </p:cNvPicPr>
          <p:nvPr/>
        </p:nvPicPr>
        <p:blipFill>
          <a:blip r:embed="rId3">
            <a:extLst>
              <a:ext uri="{28A0092B-C50C-407E-A947-70E740481C1C}">
                <a14:useLocalDpi xmlns:a14="http://schemas.microsoft.com/office/drawing/2010/main" val="0"/>
              </a:ext>
            </a:extLst>
          </a:blip>
          <a:srcRect l="40356"/>
          <a:stretch>
            <a:fillRect/>
          </a:stretch>
        </p:blipFill>
        <p:spPr bwMode="auto">
          <a:xfrm>
            <a:off x="1681163" y="939800"/>
            <a:ext cx="1484312"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Resim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0138" y="1111250"/>
            <a:ext cx="271145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Resim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0688" y="2411413"/>
            <a:ext cx="5238750"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Dikdörtgen 1"/>
          <p:cNvSpPr>
            <a:spLocks noChangeArrowheads="1"/>
          </p:cNvSpPr>
          <p:nvPr/>
        </p:nvSpPr>
        <p:spPr bwMode="auto">
          <a:xfrm>
            <a:off x="473075" y="2701925"/>
            <a:ext cx="67373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200"/>
              </a:spcBef>
            </a:pPr>
            <a:r>
              <a:rPr lang="tr-TR" altLang="tr-TR" sz="2600"/>
              <a:t>Konaklama giderleri,  </a:t>
            </a:r>
          </a:p>
          <a:p>
            <a:pPr eaLnBrk="1" hangingPunct="1">
              <a:lnSpc>
                <a:spcPct val="100000"/>
              </a:lnSpc>
              <a:spcBef>
                <a:spcPts val="1200"/>
              </a:spcBef>
            </a:pPr>
            <a:r>
              <a:rPr lang="tr-TR" altLang="tr-TR" sz="2600"/>
              <a:t>Üretime  yönelik altyapı  yatırımı  ağırlıklı giderler,</a:t>
            </a:r>
          </a:p>
          <a:p>
            <a:pPr eaLnBrk="1" hangingPunct="1">
              <a:lnSpc>
                <a:spcPct val="100000"/>
              </a:lnSpc>
              <a:spcBef>
                <a:spcPts val="1200"/>
              </a:spcBef>
            </a:pPr>
            <a:r>
              <a:rPr lang="tr-TR" altLang="tr-TR" sz="2600"/>
              <a:t>Ofis, depo, stant kira giderleri,</a:t>
            </a:r>
          </a:p>
          <a:p>
            <a:pPr eaLnBrk="1" hangingPunct="1">
              <a:lnSpc>
                <a:spcPct val="100000"/>
              </a:lnSpc>
              <a:spcBef>
                <a:spcPts val="1200"/>
              </a:spcBef>
            </a:pPr>
            <a:r>
              <a:rPr lang="tr-TR" altLang="tr-TR" sz="2600"/>
              <a:t>Kırtasiye giderleri,</a:t>
            </a:r>
          </a:p>
          <a:p>
            <a:pPr eaLnBrk="1" hangingPunct="1">
              <a:lnSpc>
                <a:spcPct val="100000"/>
              </a:lnSpc>
              <a:spcBef>
                <a:spcPts val="1200"/>
              </a:spcBef>
            </a:pPr>
            <a:r>
              <a:rPr lang="tr-TR" altLang="tr-TR" sz="2600"/>
              <a:t>CE ve kalite belgelendirme giderleri</a:t>
            </a:r>
          </a:p>
        </p:txBody>
      </p:sp>
      <p:sp>
        <p:nvSpPr>
          <p:cNvPr id="10" name="Title 1"/>
          <p:cNvSpPr>
            <a:spLocks noGrp="1"/>
          </p:cNvSpPr>
          <p:nvPr>
            <p:ph type="title"/>
          </p:nvPr>
        </p:nvSpPr>
        <p:spPr>
          <a:xfrm>
            <a:off x="117475" y="177800"/>
            <a:ext cx="12192000" cy="617538"/>
          </a:xfrm>
        </p:spPr>
        <p:txBody>
          <a:bodyPr rtlCol="0">
            <a:noAutofit/>
          </a:bodyPr>
          <a:lstStyle/>
          <a:p>
            <a:pPr algn="ctr" eaLnBrk="1" fontAlgn="auto" hangingPunct="1">
              <a:spcAft>
                <a:spcPts val="0"/>
              </a:spcAft>
              <a:defRPr/>
            </a:pPr>
            <a:r>
              <a:rPr lang="tr-TR" sz="2699" dirty="0">
                <a:solidFill>
                  <a:srgbClr val="FF0000"/>
                </a:solidFill>
                <a:latin typeface="+mn-lt"/>
                <a:ea typeface="+mn-ea"/>
                <a:cs typeface="+mn-cs"/>
              </a:rPr>
              <a:t>Desteklenmeyen Giderler </a:t>
            </a:r>
            <a:br>
              <a:rPr lang="tr-TR" sz="2699" dirty="0">
                <a:solidFill>
                  <a:srgbClr val="FF0000"/>
                </a:solidFill>
                <a:latin typeface="+mn-lt"/>
                <a:ea typeface="+mn-ea"/>
                <a:cs typeface="+mn-cs"/>
              </a:rPr>
            </a:br>
            <a:endParaRPr lang="tr-TR" sz="2699" dirty="0">
              <a:solidFill>
                <a:srgbClr val="FF0000"/>
              </a:solidFill>
              <a:latin typeface="+mn-lt"/>
              <a:ea typeface="+mn-ea"/>
              <a:cs typeface="+mn-cs"/>
            </a:endParaRPr>
          </a:p>
        </p:txBody>
      </p:sp>
      <p:sp>
        <p:nvSpPr>
          <p:cNvPr id="14" name="Dikdörtgen 13"/>
          <p:cNvSpPr/>
          <p:nvPr/>
        </p:nvSpPr>
        <p:spPr>
          <a:xfrm>
            <a:off x="4521200" y="549275"/>
            <a:ext cx="3386138"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ayt Numarası Yer Tutucusu 3"/>
          <p:cNvSpPr>
            <a:spLocks noGrp="1"/>
          </p:cNvSpPr>
          <p:nvPr>
            <p:ph type="sldNum" sz="quarter" idx="12"/>
          </p:nvPr>
        </p:nvSpPr>
        <p:spPr bwMode="auto">
          <a:xfrm>
            <a:off x="8824913" y="623728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3F92108-162C-40C6-ADA3-3521A5C28D7F}" type="slidenum">
              <a:rPr lang="en-US" altLang="tr-TR" sz="1200" smtClean="0">
                <a:solidFill>
                  <a:srgbClr val="898989"/>
                </a:solidFill>
              </a:rPr>
              <a:pPr fontAlgn="base">
                <a:lnSpc>
                  <a:spcPct val="100000"/>
                </a:lnSpc>
                <a:spcBef>
                  <a:spcPct val="0"/>
                </a:spcBef>
                <a:spcAft>
                  <a:spcPct val="0"/>
                </a:spcAft>
                <a:buFontTx/>
                <a:buNone/>
              </a:pPr>
              <a:t>68</a:t>
            </a:fld>
            <a:endParaRPr lang="en-US" altLang="tr-TR" sz="1200" smtClean="0">
              <a:solidFill>
                <a:srgbClr val="898989"/>
              </a:solidFill>
            </a:endParaRPr>
          </a:p>
        </p:txBody>
      </p:sp>
      <p:pic>
        <p:nvPicPr>
          <p:cNvPr id="154627" name="Resim 5"/>
          <p:cNvPicPr>
            <a:picLocks noChangeAspect="1"/>
          </p:cNvPicPr>
          <p:nvPr/>
        </p:nvPicPr>
        <p:blipFill>
          <a:blip r:embed="rId3">
            <a:extLst>
              <a:ext uri="{28A0092B-C50C-407E-A947-70E740481C1C}">
                <a14:useLocalDpi xmlns:a14="http://schemas.microsoft.com/office/drawing/2010/main" val="0"/>
              </a:ext>
            </a:extLst>
          </a:blip>
          <a:srcRect l="37506" t="26671" r="29988" b="12207"/>
          <a:stretch>
            <a:fillRect/>
          </a:stretch>
        </p:blipFill>
        <p:spPr bwMode="auto">
          <a:xfrm>
            <a:off x="2447925" y="608013"/>
            <a:ext cx="7397750" cy="5845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Dikdörtgen 6"/>
          <p:cNvSpPr/>
          <p:nvPr/>
        </p:nvSpPr>
        <p:spPr>
          <a:xfrm>
            <a:off x="1588" y="71438"/>
            <a:ext cx="12236450" cy="508000"/>
          </a:xfrm>
          <a:prstGeom prst="rect">
            <a:avLst/>
          </a:prstGeom>
        </p:spPr>
        <p:txBody>
          <a:bodyPr lIns="91402" tIns="45700" rIns="91402" bIns="45700">
            <a:spAutoFit/>
          </a:bodyPr>
          <a:lstStyle/>
          <a:p>
            <a:pPr algn="ctr" eaLnBrk="1" fontAlgn="auto" hangingPunct="1">
              <a:spcBef>
                <a:spcPts val="0"/>
              </a:spcBef>
              <a:spcAft>
                <a:spcPts val="0"/>
              </a:spcAft>
              <a:defRPr/>
            </a:pPr>
            <a:r>
              <a:rPr lang="tr-TR" altLang="tr-TR" sz="2699" dirty="0">
                <a:solidFill>
                  <a:srgbClr val="FF0000"/>
                </a:solidFill>
                <a:latin typeface="+mn-lt"/>
              </a:rPr>
              <a:t>Proje Öneri Bilgileri Formu</a:t>
            </a:r>
            <a:endParaRPr lang="tr-TR" sz="2699" dirty="0">
              <a:solidFill>
                <a:srgbClr val="FF0000"/>
              </a:solidFill>
              <a:latin typeface="Arial" panose="020B0604020202020204" pitchFamily="34" charset="0"/>
              <a:cs typeface="Arial" panose="020B0604020202020204" pitchFamily="34" charset="0"/>
            </a:endParaRPr>
          </a:p>
        </p:txBody>
      </p:sp>
      <p:sp>
        <p:nvSpPr>
          <p:cNvPr id="8" name="Dikdörtgen 7"/>
          <p:cNvSpPr/>
          <p:nvPr/>
        </p:nvSpPr>
        <p:spPr>
          <a:xfrm>
            <a:off x="4392613" y="563563"/>
            <a:ext cx="3386137"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1287463" y="4449763"/>
            <a:ext cx="9617075" cy="21082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tr-TR" sz="4000" dirty="0" smtClean="0">
                <a:solidFill>
                  <a:srgbClr val="E20613"/>
                </a:solidFill>
                <a:latin typeface="Arial" panose="020B0604020202020204" pitchFamily="34" charset="0"/>
                <a:ea typeface="+mn-ea"/>
                <a:cs typeface="Arial" panose="020B0604020202020204" pitchFamily="34" charset="0"/>
              </a:rPr>
              <a:t>SONUÇ </a:t>
            </a:r>
            <a:r>
              <a:rPr lang="tr-TR" sz="4000" dirty="0">
                <a:solidFill>
                  <a:srgbClr val="E20613"/>
                </a:solidFill>
                <a:latin typeface="Arial" panose="020B0604020202020204" pitchFamily="34" charset="0"/>
                <a:ea typeface="+mn-ea"/>
                <a:cs typeface="Arial" panose="020B0604020202020204" pitchFamily="34" charset="0"/>
              </a:rPr>
              <a:t>- </a:t>
            </a:r>
            <a:r>
              <a:rPr lang="tr-TR" sz="4000" dirty="0" smtClean="0">
                <a:solidFill>
                  <a:srgbClr val="E20613"/>
                </a:solidFill>
                <a:latin typeface="Arial" panose="020B0604020202020204" pitchFamily="34" charset="0"/>
                <a:ea typeface="+mn-ea"/>
                <a:cs typeface="Arial" panose="020B0604020202020204" pitchFamily="34" charset="0"/>
              </a:rPr>
              <a:t>GÜNÜN ÖZETİ</a:t>
            </a:r>
            <a:endParaRPr lang="tr-TR" sz="4000" dirty="0">
              <a:solidFill>
                <a:srgbClr val="E20613"/>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kdörtgen 5"/>
          <p:cNvSpPr>
            <a:spLocks noChangeArrowheads="1"/>
          </p:cNvSpPr>
          <p:nvPr/>
        </p:nvSpPr>
        <p:spPr bwMode="auto">
          <a:xfrm>
            <a:off x="0" y="46038"/>
            <a:ext cx="121904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altLang="tr-TR" sz="3000">
                <a:solidFill>
                  <a:srgbClr val="E20613"/>
                </a:solidFill>
                <a:latin typeface="Gotham Narrow Ultra"/>
                <a:cs typeface="Arial" panose="020B0604020202020204" pitchFamily="34" charset="0"/>
              </a:rPr>
              <a:t> </a:t>
            </a:r>
            <a:r>
              <a:rPr lang="tr-TR" altLang="tr-TR" sz="3000">
                <a:solidFill>
                  <a:srgbClr val="E20613"/>
                </a:solidFill>
                <a:latin typeface="Arial" panose="020B0604020202020204" pitchFamily="34" charset="0"/>
                <a:cs typeface="Arial" panose="020B0604020202020204" pitchFamily="34" charset="0"/>
              </a:rPr>
              <a:t>1501 ve 1507 Destek Programları Proje Değerlendirme - İş Akışı</a:t>
            </a:r>
          </a:p>
        </p:txBody>
      </p:sp>
      <p:pic>
        <p:nvPicPr>
          <p:cNvPr id="34819"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781675"/>
            <a:ext cx="266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ikdörtgen 11"/>
          <p:cNvSpPr/>
          <p:nvPr/>
        </p:nvSpPr>
        <p:spPr>
          <a:xfrm>
            <a:off x="542925" y="5997575"/>
            <a:ext cx="10798175" cy="496888"/>
          </a:xfrm>
          <a:prstGeom prst="rect">
            <a:avLst/>
          </a:prstGeom>
          <a:solidFill>
            <a:srgbClr val="7197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sp>
        <p:nvSpPr>
          <p:cNvPr id="34821" name="Dikdörtgen 7"/>
          <p:cNvSpPr>
            <a:spLocks noChangeArrowheads="1"/>
          </p:cNvSpPr>
          <p:nvPr/>
        </p:nvSpPr>
        <p:spPr bwMode="auto">
          <a:xfrm>
            <a:off x="619125" y="6097588"/>
            <a:ext cx="1087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1200" b="1" i="1">
                <a:solidFill>
                  <a:schemeClr val="bg1"/>
                </a:solidFill>
              </a:rPr>
              <a:t>*Projeler başvurdukları andan itibaren (çağrı kapanmamış olsa da) ön değerlendirmeye alınacak ve uygun bulunan projeler hakem değerlendirmesine gönderilecektir.</a:t>
            </a:r>
          </a:p>
        </p:txBody>
      </p:sp>
      <p:pic>
        <p:nvPicPr>
          <p:cNvPr id="3" name="Resim 2"/>
          <p:cNvPicPr>
            <a:picLocks noChangeAspect="1"/>
          </p:cNvPicPr>
          <p:nvPr/>
        </p:nvPicPr>
        <p:blipFill>
          <a:blip r:embed="rId4"/>
          <a:stretch>
            <a:fillRect/>
          </a:stretch>
        </p:blipFill>
        <p:spPr>
          <a:xfrm>
            <a:off x="923366" y="1009068"/>
            <a:ext cx="10276602" cy="4609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Dikdörtgen 8"/>
          <p:cNvSpPr/>
          <p:nvPr/>
        </p:nvSpPr>
        <p:spPr>
          <a:xfrm>
            <a:off x="4391025" y="563563"/>
            <a:ext cx="3387725" cy="444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881063" y="1195388"/>
            <a:ext cx="11183937" cy="5473700"/>
          </a:xfrm>
        </p:spPr>
        <p:txBody>
          <a:bodyPr/>
          <a:lstStyle/>
          <a:p>
            <a:pPr eaLnBrk="1" hangingPunct="1">
              <a:lnSpc>
                <a:spcPct val="150000"/>
              </a:lnSpc>
              <a:spcAft>
                <a:spcPts val="600"/>
              </a:spcAft>
              <a:buClr>
                <a:schemeClr val="tx1"/>
              </a:buClr>
            </a:pPr>
            <a:r>
              <a:rPr lang="tr-TR" altLang="tr-TR" sz="2300" smtClean="0"/>
              <a:t>Projede kullanılacak </a:t>
            </a:r>
            <a:r>
              <a:rPr lang="tr-TR" altLang="tr-TR" sz="2300" b="1" smtClean="0">
                <a:solidFill>
                  <a:srgbClr val="000066"/>
                </a:solidFill>
              </a:rPr>
              <a:t>yöntem ve teknikler</a:t>
            </a:r>
            <a:r>
              <a:rPr lang="tr-TR" altLang="tr-TR" sz="2300" smtClean="0"/>
              <a:t> detaylı açıklanmalı</a:t>
            </a:r>
          </a:p>
          <a:p>
            <a:pPr eaLnBrk="1" hangingPunct="1">
              <a:lnSpc>
                <a:spcPct val="150000"/>
              </a:lnSpc>
              <a:spcAft>
                <a:spcPts val="600"/>
              </a:spcAft>
              <a:buClr>
                <a:schemeClr val="tx1"/>
              </a:buClr>
            </a:pPr>
            <a:r>
              <a:rPr lang="tr-TR" altLang="tr-TR" sz="2300" smtClean="0"/>
              <a:t>Proje </a:t>
            </a:r>
            <a:r>
              <a:rPr lang="tr-TR" altLang="tr-TR" sz="2300" b="1" smtClean="0">
                <a:solidFill>
                  <a:srgbClr val="000066"/>
                </a:solidFill>
              </a:rPr>
              <a:t>süresi ve bütçesi</a:t>
            </a:r>
            <a:r>
              <a:rPr lang="tr-TR" altLang="tr-TR" sz="2300" smtClean="0"/>
              <a:t> gerçekçi tahmin edilmeli</a:t>
            </a:r>
          </a:p>
          <a:p>
            <a:pPr eaLnBrk="1" hangingPunct="1">
              <a:lnSpc>
                <a:spcPct val="150000"/>
              </a:lnSpc>
              <a:spcAft>
                <a:spcPts val="600"/>
              </a:spcAft>
              <a:buClr>
                <a:schemeClr val="tx1"/>
              </a:buClr>
            </a:pPr>
            <a:r>
              <a:rPr lang="tr-TR" altLang="tr-TR" sz="2300" smtClean="0"/>
              <a:t>İş paketleri arasındaki ilişkileri iyi kurgulanmalı</a:t>
            </a:r>
          </a:p>
          <a:p>
            <a:pPr eaLnBrk="1" hangingPunct="1">
              <a:lnSpc>
                <a:spcPct val="150000"/>
              </a:lnSpc>
              <a:spcAft>
                <a:spcPts val="600"/>
              </a:spcAft>
              <a:buClr>
                <a:schemeClr val="tx1"/>
              </a:buClr>
            </a:pPr>
            <a:r>
              <a:rPr lang="tr-TR" altLang="tr-TR" sz="2300" smtClean="0"/>
              <a:t>Projeyi gerçekleştirmek için gerekli </a:t>
            </a:r>
            <a:r>
              <a:rPr lang="tr-TR" altLang="tr-TR" sz="2300" b="1" smtClean="0">
                <a:solidFill>
                  <a:srgbClr val="000066"/>
                </a:solidFill>
              </a:rPr>
              <a:t>işbirlikleri ve hizmet alımları </a:t>
            </a:r>
            <a:r>
              <a:rPr lang="tr-TR" altLang="tr-TR" sz="2300" smtClean="0"/>
              <a:t>tanımlanmalı</a:t>
            </a:r>
          </a:p>
          <a:p>
            <a:pPr eaLnBrk="1" hangingPunct="1">
              <a:lnSpc>
                <a:spcPct val="150000"/>
              </a:lnSpc>
              <a:spcAft>
                <a:spcPts val="600"/>
              </a:spcAft>
              <a:buClr>
                <a:schemeClr val="tx1"/>
              </a:buClr>
            </a:pPr>
            <a:r>
              <a:rPr lang="tr-TR" altLang="tr-TR" sz="2300" b="1" smtClean="0">
                <a:solidFill>
                  <a:srgbClr val="000066"/>
                </a:solidFill>
              </a:rPr>
              <a:t>Proje ekibi</a:t>
            </a:r>
            <a:r>
              <a:rPr lang="tr-TR" altLang="tr-TR" sz="2300" smtClean="0"/>
              <a:t> projeyi gerçekleştirebilir nitelikte oluşturulmalı</a:t>
            </a:r>
            <a:endParaRPr lang="tr-TR" altLang="tr-TR" sz="2300" smtClean="0">
              <a:latin typeface="Verdana" panose="020B0604030504040204" pitchFamily="34" charset="0"/>
            </a:endParaRPr>
          </a:p>
        </p:txBody>
      </p:sp>
      <p:sp>
        <p:nvSpPr>
          <p:cNvPr id="160771" name="Dikdörtgen 5"/>
          <p:cNvSpPr>
            <a:spLocks noChangeArrowheads="1"/>
          </p:cNvSpPr>
          <p:nvPr/>
        </p:nvSpPr>
        <p:spPr bwMode="auto">
          <a:xfrm>
            <a:off x="1647825" y="198438"/>
            <a:ext cx="9904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b="1">
                <a:solidFill>
                  <a:srgbClr val="FF0000"/>
                </a:solidFill>
                <a:latin typeface="Arial" panose="020B0604020202020204" pitchFamily="34" charset="0"/>
                <a:cs typeface="Arial" panose="020B0604020202020204" pitchFamily="34" charset="0"/>
              </a:rPr>
              <a:t>Proje Başvurusunda Nelere Dikkat Edilmeli?</a:t>
            </a:r>
            <a:endParaRPr lang="tr-TR" altLang="tr-TR" sz="360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4883150" y="822325"/>
            <a:ext cx="3433763" cy="460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801688" y="954088"/>
            <a:ext cx="9802812" cy="5903912"/>
          </a:xfrm>
        </p:spPr>
        <p:txBody>
          <a:bodyPr/>
          <a:lstStyle/>
          <a:p>
            <a:pPr eaLnBrk="1" hangingPunct="1">
              <a:lnSpc>
                <a:spcPct val="150000"/>
              </a:lnSpc>
              <a:spcAft>
                <a:spcPts val="600"/>
              </a:spcAft>
              <a:buClr>
                <a:schemeClr val="tx1"/>
              </a:buClr>
            </a:pPr>
            <a:r>
              <a:rPr lang="tr-TR" altLang="tr-TR" sz="2300" smtClean="0"/>
              <a:t>Projenin endüstriyel </a:t>
            </a:r>
            <a:r>
              <a:rPr lang="tr-TR" altLang="tr-TR" sz="2300" b="1" smtClean="0">
                <a:solidFill>
                  <a:srgbClr val="000066"/>
                </a:solidFill>
              </a:rPr>
              <a:t>Ar-Ge içeriği ve yenilikçi yönü</a:t>
            </a:r>
            <a:r>
              <a:rPr lang="tr-TR" altLang="tr-TR" sz="2300" smtClean="0">
                <a:solidFill>
                  <a:srgbClr val="009900"/>
                </a:solidFill>
              </a:rPr>
              <a:t> </a:t>
            </a:r>
            <a:r>
              <a:rPr lang="tr-TR" altLang="tr-TR" sz="2300" smtClean="0"/>
              <a:t>öne çıkarılmalı</a:t>
            </a:r>
          </a:p>
          <a:p>
            <a:pPr eaLnBrk="1" hangingPunct="1">
              <a:lnSpc>
                <a:spcPct val="150000"/>
              </a:lnSpc>
              <a:spcAft>
                <a:spcPts val="600"/>
              </a:spcAft>
              <a:buClr>
                <a:schemeClr val="tx1"/>
              </a:buClr>
            </a:pPr>
            <a:r>
              <a:rPr lang="tr-TR" altLang="tr-TR" sz="2300" b="1" smtClean="0">
                <a:solidFill>
                  <a:srgbClr val="000066"/>
                </a:solidFill>
              </a:rPr>
              <a:t>Kuruluşun katkısı</a:t>
            </a:r>
            <a:r>
              <a:rPr lang="tr-TR" altLang="tr-TR" sz="2300" smtClean="0">
                <a:solidFill>
                  <a:srgbClr val="000066"/>
                </a:solidFill>
              </a:rPr>
              <a:t> </a:t>
            </a:r>
            <a:r>
              <a:rPr lang="tr-TR" altLang="tr-TR" sz="2300" smtClean="0"/>
              <a:t>net bir şekilde belirtilmeli</a:t>
            </a:r>
          </a:p>
          <a:p>
            <a:pPr eaLnBrk="1" hangingPunct="1">
              <a:lnSpc>
                <a:spcPct val="150000"/>
              </a:lnSpc>
              <a:spcAft>
                <a:spcPts val="600"/>
              </a:spcAft>
              <a:buClr>
                <a:schemeClr val="tx1"/>
              </a:buClr>
            </a:pPr>
            <a:r>
              <a:rPr lang="tr-TR" altLang="tr-TR" sz="2300" smtClean="0"/>
              <a:t>Projenin </a:t>
            </a:r>
            <a:r>
              <a:rPr lang="tr-TR" altLang="tr-TR" sz="2300" b="1" smtClean="0">
                <a:solidFill>
                  <a:srgbClr val="000066"/>
                </a:solidFill>
              </a:rPr>
              <a:t>teknoloji düzeyi </a:t>
            </a:r>
            <a:r>
              <a:rPr lang="tr-TR" altLang="tr-TR" sz="2300" smtClean="0"/>
              <a:t>gerekirse üniversitelerin ve Ar-Ge kuruluşlarının literatür ve desteği ile standartlar referans verilerek açıklanmalı </a:t>
            </a:r>
          </a:p>
          <a:p>
            <a:pPr eaLnBrk="1" hangingPunct="1">
              <a:lnSpc>
                <a:spcPct val="150000"/>
              </a:lnSpc>
              <a:spcAft>
                <a:spcPts val="600"/>
              </a:spcAft>
              <a:buClr>
                <a:schemeClr val="tx1"/>
              </a:buClr>
            </a:pPr>
            <a:r>
              <a:rPr lang="tr-TR" altLang="tr-TR" sz="2300" smtClean="0"/>
              <a:t>Projenin </a:t>
            </a:r>
            <a:r>
              <a:rPr lang="tr-TR" altLang="tr-TR" sz="2300" b="1" smtClean="0">
                <a:solidFill>
                  <a:srgbClr val="000066"/>
                </a:solidFill>
              </a:rPr>
              <a:t>hedef, çıktıları ve başarı ölçütleri </a:t>
            </a:r>
            <a:r>
              <a:rPr lang="tr-TR" altLang="tr-TR" sz="2300" smtClean="0"/>
              <a:t>net ve ölçülebilir biçimde tanımlanmalı</a:t>
            </a:r>
          </a:p>
        </p:txBody>
      </p:sp>
      <p:sp>
        <p:nvSpPr>
          <p:cNvPr id="162819" name="Dikdörtgen 3"/>
          <p:cNvSpPr>
            <a:spLocks noChangeArrowheads="1"/>
          </p:cNvSpPr>
          <p:nvPr/>
        </p:nvSpPr>
        <p:spPr bwMode="auto">
          <a:xfrm>
            <a:off x="1647825" y="198438"/>
            <a:ext cx="9904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b="1">
                <a:solidFill>
                  <a:srgbClr val="FF0000"/>
                </a:solidFill>
                <a:latin typeface="Arial" panose="020B0604020202020204" pitchFamily="34" charset="0"/>
                <a:cs typeface="Arial" panose="020B0604020202020204" pitchFamily="34" charset="0"/>
              </a:rPr>
              <a:t>Proje Başvurusunda Nelere Dikkat Edilmeli?</a:t>
            </a:r>
            <a:endParaRPr lang="tr-TR" altLang="tr-TR" sz="3600">
              <a:solidFill>
                <a:srgbClr val="FF0000"/>
              </a:solidFill>
              <a:latin typeface="Arial" panose="020B0604020202020204" pitchFamily="34" charset="0"/>
              <a:cs typeface="Arial" panose="020B0604020202020204" pitchFamily="34" charset="0"/>
            </a:endParaRPr>
          </a:p>
        </p:txBody>
      </p:sp>
      <p:sp>
        <p:nvSpPr>
          <p:cNvPr id="4" name="Dikdörtgen 3"/>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2 İçerik Yer Tutucusu"/>
          <p:cNvSpPr>
            <a:spLocks noGrp="1"/>
          </p:cNvSpPr>
          <p:nvPr>
            <p:ph idx="1"/>
          </p:nvPr>
        </p:nvSpPr>
        <p:spPr>
          <a:xfrm>
            <a:off x="977900" y="1295400"/>
            <a:ext cx="10355263" cy="5951538"/>
          </a:xfrm>
        </p:spPr>
        <p:txBody>
          <a:bodyPr/>
          <a:lstStyle/>
          <a:p>
            <a:pPr marL="0" indent="0" eaLnBrk="1" hangingPunct="1">
              <a:lnSpc>
                <a:spcPct val="120000"/>
              </a:lnSpc>
              <a:spcAft>
                <a:spcPct val="20000"/>
              </a:spcAft>
              <a:buFontTx/>
              <a:buNone/>
            </a:pPr>
            <a:endParaRPr lang="tr-TR" altLang="tr-TR" sz="900" smtClean="0"/>
          </a:p>
          <a:p>
            <a:pPr marL="0" indent="0" eaLnBrk="1" hangingPunct="1">
              <a:lnSpc>
                <a:spcPct val="100000"/>
              </a:lnSpc>
              <a:spcAft>
                <a:spcPct val="20000"/>
              </a:spcAft>
              <a:buFont typeface="Arial" panose="020B0604020202020204" pitchFamily="34" charset="0"/>
              <a:buNone/>
            </a:pPr>
            <a:r>
              <a:rPr lang="tr-TR" altLang="tr-TR" smtClean="0">
                <a:solidFill>
                  <a:srgbClr val="000000"/>
                </a:solidFill>
              </a:rPr>
              <a:t>Uygulama Esasları</a:t>
            </a:r>
          </a:p>
          <a:p>
            <a:pPr marL="0" indent="0" eaLnBrk="1" hangingPunct="1">
              <a:lnSpc>
                <a:spcPct val="100000"/>
              </a:lnSpc>
              <a:spcAft>
                <a:spcPct val="20000"/>
              </a:spcAft>
              <a:buFont typeface="Arial" panose="020B0604020202020204" pitchFamily="34" charset="0"/>
              <a:buNone/>
            </a:pPr>
            <a:r>
              <a:rPr lang="tr-TR" altLang="tr-TR" sz="2400" i="1" smtClean="0"/>
              <a:t>Proje başvuru, değerlendirme, karar, izleme ve sonuçlandırma süreçlerine ilişkin idari, mali ve hukuki kuralları içerir.</a:t>
            </a:r>
          </a:p>
          <a:p>
            <a:pPr marL="0" indent="0" eaLnBrk="1" hangingPunct="1">
              <a:lnSpc>
                <a:spcPct val="100000"/>
              </a:lnSpc>
              <a:spcAft>
                <a:spcPct val="20000"/>
              </a:spcAft>
              <a:buFont typeface="Arial" panose="020B0604020202020204" pitchFamily="34" charset="0"/>
              <a:buNone/>
            </a:pPr>
            <a:r>
              <a:rPr lang="tr-TR" altLang="tr-TR" smtClean="0">
                <a:solidFill>
                  <a:srgbClr val="000000"/>
                </a:solidFill>
              </a:rPr>
              <a:t>Boş Proje Başvuru Dokümanı</a:t>
            </a:r>
          </a:p>
          <a:p>
            <a:pPr marL="0" indent="0" eaLnBrk="1" hangingPunct="1">
              <a:lnSpc>
                <a:spcPct val="100000"/>
              </a:lnSpc>
              <a:spcAft>
                <a:spcPct val="20000"/>
              </a:spcAft>
              <a:buFont typeface="Arial" panose="020B0604020202020204" pitchFamily="34" charset="0"/>
              <a:buNone/>
            </a:pPr>
            <a:r>
              <a:rPr lang="tr-TR" altLang="tr-TR" smtClean="0">
                <a:solidFill>
                  <a:srgbClr val="000000"/>
                </a:solidFill>
              </a:rPr>
              <a:t>Proje Öneri Bilgileri Hazırlama Kılavuzu</a:t>
            </a:r>
          </a:p>
          <a:p>
            <a:pPr marL="0" indent="0" eaLnBrk="1" hangingPunct="1">
              <a:lnSpc>
                <a:spcPct val="100000"/>
              </a:lnSpc>
              <a:spcAft>
                <a:spcPct val="20000"/>
              </a:spcAft>
              <a:buFontTx/>
              <a:buNone/>
            </a:pPr>
            <a:r>
              <a:rPr lang="tr-TR" altLang="tr-TR" smtClean="0">
                <a:solidFill>
                  <a:srgbClr val="000000"/>
                </a:solidFill>
              </a:rPr>
              <a:t>Değerlendirme Ölçütleri</a:t>
            </a:r>
          </a:p>
          <a:p>
            <a:pPr marL="0" indent="0" eaLnBrk="1" hangingPunct="1">
              <a:lnSpc>
                <a:spcPct val="100000"/>
              </a:lnSpc>
              <a:spcAft>
                <a:spcPct val="20000"/>
              </a:spcAft>
              <a:buFontTx/>
              <a:buNone/>
            </a:pPr>
            <a:r>
              <a:rPr lang="tr-TR" altLang="tr-TR" smtClean="0">
                <a:solidFill>
                  <a:srgbClr val="000000"/>
                </a:solidFill>
              </a:rPr>
              <a:t>Mali Rapor Hazırlama Kılavuzu</a:t>
            </a:r>
            <a:endParaRPr lang="tr-TR" altLang="tr-TR" sz="2000" smtClean="0"/>
          </a:p>
          <a:p>
            <a:pPr marL="0" indent="0" eaLnBrk="1" hangingPunct="1"/>
            <a:endParaRPr lang="tr-TR" altLang="tr-TR" sz="2000" smtClean="0"/>
          </a:p>
          <a:p>
            <a:pPr marL="0" indent="0" eaLnBrk="1" hangingPunct="1"/>
            <a:endParaRPr lang="tr-TR" altLang="tr-TR" sz="2400" smtClean="0"/>
          </a:p>
        </p:txBody>
      </p:sp>
      <p:sp>
        <p:nvSpPr>
          <p:cNvPr id="164867" name="Dikdörtgen 5"/>
          <p:cNvSpPr>
            <a:spLocks noChangeArrowheads="1"/>
          </p:cNvSpPr>
          <p:nvPr/>
        </p:nvSpPr>
        <p:spPr bwMode="auto">
          <a:xfrm>
            <a:off x="2852738" y="212725"/>
            <a:ext cx="648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b="1">
                <a:solidFill>
                  <a:srgbClr val="FF0000"/>
                </a:solidFill>
                <a:latin typeface="Arial" panose="020B0604020202020204" pitchFamily="34" charset="0"/>
                <a:cs typeface="Arial" panose="020B0604020202020204" pitchFamily="34" charset="0"/>
              </a:rPr>
              <a:t>Başvuru Öncesi Yapılacaklar</a:t>
            </a:r>
            <a:endParaRPr lang="tr-TR" altLang="tr-TR" sz="360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
        <p:nvSpPr>
          <p:cNvPr id="164869" name="Dikdörtgen 2"/>
          <p:cNvSpPr>
            <a:spLocks noChangeArrowheads="1"/>
          </p:cNvSpPr>
          <p:nvPr/>
        </p:nvSpPr>
        <p:spPr bwMode="auto">
          <a:xfrm>
            <a:off x="3008313" y="869950"/>
            <a:ext cx="61753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20000"/>
              </a:lnSpc>
              <a:spcBef>
                <a:spcPct val="0"/>
              </a:spcBef>
              <a:spcAft>
                <a:spcPct val="20000"/>
              </a:spcAft>
              <a:buFontTx/>
              <a:buNone/>
            </a:pPr>
            <a:r>
              <a:rPr lang="tr-TR" altLang="tr-TR" sz="1800"/>
              <a:t>Başvuru öncesinde aşağıdaki dokümanların incelenmesi önerilir:</a:t>
            </a:r>
          </a:p>
        </p:txBody>
      </p:sp>
      <p:pic>
        <p:nvPicPr>
          <p:cNvPr id="164870" name="Resim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63" y="1641475"/>
            <a:ext cx="627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1" name="Resim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 y="3171825"/>
            <a:ext cx="6270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2" name="Resim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650" y="3832225"/>
            <a:ext cx="627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3" name="Resim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775" y="4454525"/>
            <a:ext cx="6588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4" name="Resim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650" y="5097463"/>
            <a:ext cx="6556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5" name="Resim 2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0463" y="2951163"/>
            <a:ext cx="30543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İçerik Yer Tutucusu 2"/>
          <p:cNvSpPr txBox="1">
            <a:spLocks/>
          </p:cNvSpPr>
          <p:nvPr/>
        </p:nvSpPr>
        <p:spPr bwMode="auto">
          <a:xfrm>
            <a:off x="761508" y="1186897"/>
            <a:ext cx="108775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pPr>
            <a:r>
              <a:rPr lang="tr-TR" altLang="tr-TR" sz="2400" dirty="0" smtClean="0"/>
              <a:t>Firmalar hakemlere </a:t>
            </a:r>
            <a:r>
              <a:rPr lang="tr-TR" altLang="tr-TR" sz="2400" dirty="0"/>
              <a:t>24 saat içerisinde PRODİS üzerinde gerekçe sunarak itiraz edebilmektedir. İtirazlar Kurul’da görüşülerek karara bağlanmaktadır. </a:t>
            </a:r>
          </a:p>
          <a:p>
            <a:pPr algn="just">
              <a:lnSpc>
                <a:spcPct val="150000"/>
              </a:lnSpc>
            </a:pPr>
            <a:r>
              <a:rPr lang="tr-TR" altLang="tr-TR" sz="2400" dirty="0"/>
              <a:t>Projenin değerlendirme süreci devam ederken de firmaların hakemlere dilekçe ile itiraz hakkı bulunmaktadır. Bu talepler Kurul’da görüşülerek karara bağlanmaktadır. </a:t>
            </a:r>
          </a:p>
          <a:p>
            <a:pPr algn="just">
              <a:lnSpc>
                <a:spcPct val="120000"/>
              </a:lnSpc>
            </a:pPr>
            <a:r>
              <a:rPr lang="tr-TR" altLang="tr-TR" sz="2400" dirty="0"/>
              <a:t>Ret Kararlarına İtiraz, TÜBİTAK’ın gönderdiği Karar Yazısının Tebliğinden itibaren 15 gün içinde </a:t>
            </a:r>
            <a:r>
              <a:rPr lang="tr-TR" altLang="tr-TR" sz="2400" dirty="0" err="1">
                <a:hlinkClick r:id="rId2"/>
              </a:rPr>
              <a:t>TÜBİMER’e</a:t>
            </a:r>
            <a:r>
              <a:rPr lang="tr-TR" altLang="tr-TR" sz="2400" dirty="0"/>
              <a:t> yapılır.</a:t>
            </a:r>
          </a:p>
          <a:p>
            <a:pPr algn="just">
              <a:lnSpc>
                <a:spcPct val="120000"/>
              </a:lnSpc>
            </a:pPr>
            <a:r>
              <a:rPr lang="tr-TR" altLang="tr-TR" sz="2400" dirty="0"/>
              <a:t>Destek Kapsamına itiraz, açık bir gerekçe belirtilerek </a:t>
            </a:r>
            <a:r>
              <a:rPr lang="tr-TR" altLang="tr-TR" sz="2400" dirty="0" err="1"/>
              <a:t>TEYDEB’e</a:t>
            </a:r>
            <a:r>
              <a:rPr lang="tr-TR" altLang="tr-TR" sz="2400" dirty="0"/>
              <a:t> yapılır.</a:t>
            </a:r>
          </a:p>
          <a:p>
            <a:pPr>
              <a:lnSpc>
                <a:spcPct val="150000"/>
              </a:lnSpc>
            </a:pPr>
            <a:endParaRPr lang="tr-TR" altLang="tr-TR" sz="2200" dirty="0"/>
          </a:p>
          <a:p>
            <a:pPr>
              <a:lnSpc>
                <a:spcPct val="150000"/>
              </a:lnSpc>
            </a:pPr>
            <a:endParaRPr lang="tr-TR" altLang="tr-TR" sz="2200" dirty="0"/>
          </a:p>
          <a:p>
            <a:pPr eaLnBrk="1" hangingPunct="1"/>
            <a:endParaRPr lang="tr-TR" altLang="tr-TR" dirty="0"/>
          </a:p>
          <a:p>
            <a:pPr lvl="1" eaLnBrk="1" hangingPunct="1"/>
            <a:endParaRPr lang="en-US" altLang="tr-TR" dirty="0"/>
          </a:p>
        </p:txBody>
      </p:sp>
      <p:sp>
        <p:nvSpPr>
          <p:cNvPr id="166915" name="Dikdörtgen 5"/>
          <p:cNvSpPr>
            <a:spLocks noChangeArrowheads="1"/>
          </p:cNvSpPr>
          <p:nvPr/>
        </p:nvSpPr>
        <p:spPr bwMode="auto">
          <a:xfrm>
            <a:off x="5172075" y="198438"/>
            <a:ext cx="1825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3600" b="1">
                <a:solidFill>
                  <a:srgbClr val="FF0000"/>
                </a:solidFill>
                <a:latin typeface="Arial" panose="020B0604020202020204" pitchFamily="34" charset="0"/>
                <a:cs typeface="Arial" panose="020B0604020202020204" pitchFamily="34" charset="0"/>
              </a:rPr>
              <a:t>İtirazlar</a:t>
            </a:r>
            <a:endParaRPr lang="tr-TR" altLang="tr-TR" sz="3600">
              <a:solidFill>
                <a:srgbClr val="FF0000"/>
              </a:solidFill>
              <a:latin typeface="Arial" panose="020B0604020202020204" pitchFamily="34" charset="0"/>
              <a:cs typeface="Arial" panose="020B0604020202020204" pitchFamily="34" charset="0"/>
            </a:endParaRPr>
          </a:p>
        </p:txBody>
      </p:sp>
      <p:sp>
        <p:nvSpPr>
          <p:cNvPr id="8" name="Dikdörtgen 7"/>
          <p:cNvSpPr/>
          <p:nvPr/>
        </p:nvSpPr>
        <p:spPr>
          <a:xfrm>
            <a:off x="4367213" y="798513"/>
            <a:ext cx="3435350" cy="460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p:cNvSpPr>
          <p:nvPr/>
        </p:nvSpPr>
        <p:spPr>
          <a:xfrm>
            <a:off x="1286719" y="4450504"/>
            <a:ext cx="9618562" cy="21075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tr-TR" sz="4000" dirty="0">
                <a:solidFill>
                  <a:srgbClr val="E20613"/>
                </a:solidFill>
                <a:latin typeface="Arial" panose="020B0604020202020204" pitchFamily="34" charset="0"/>
                <a:ea typeface="+mn-ea"/>
                <a:cs typeface="Arial" panose="020B0604020202020204" pitchFamily="34" charset="0"/>
              </a:rPr>
              <a:t>DESTEK PROGRAMLARINDAKİ YENİLİKLER</a:t>
            </a:r>
          </a:p>
        </p:txBody>
      </p:sp>
    </p:spTree>
    <p:extLst>
      <p:ext uri="{BB962C8B-B14F-4D97-AF65-F5344CB8AC3E}">
        <p14:creationId xmlns:p14="http://schemas.microsoft.com/office/powerpoint/2010/main" val="3386552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145"/>
            <a:ext cx="12192000" cy="262020"/>
          </a:xfrm>
        </p:spPr>
        <p:txBody>
          <a:bodyPr>
            <a:noAutofit/>
          </a:bodyPr>
          <a:lstStyle/>
          <a:p>
            <a:pPr algn="ctr"/>
            <a:r>
              <a:rPr lang="tr-TR" sz="3000" b="1" dirty="0" smtClean="0">
                <a:solidFill>
                  <a:srgbClr val="E20613"/>
                </a:solidFill>
                <a:latin typeface="Arial" panose="020B0604020202020204" pitchFamily="34" charset="0"/>
                <a:ea typeface="+mn-ea"/>
                <a:cs typeface="Arial" panose="020B0604020202020204" pitchFamily="34" charset="0"/>
              </a:rPr>
              <a:t>Yenilikler </a:t>
            </a:r>
            <a:endParaRPr lang="tr-TR" sz="3000" b="1" dirty="0">
              <a:solidFill>
                <a:srgbClr val="E20613"/>
              </a:solidFill>
              <a:latin typeface="Arial" panose="020B0604020202020204" pitchFamily="34" charset="0"/>
              <a:ea typeface="+mn-ea"/>
              <a:cs typeface="Arial" panose="020B0604020202020204" pitchFamily="34" charset="0"/>
            </a:endParaRPr>
          </a:p>
        </p:txBody>
      </p:sp>
      <p:sp>
        <p:nvSpPr>
          <p:cNvPr id="6" name="Dikdörtgen 5"/>
          <p:cNvSpPr/>
          <p:nvPr/>
        </p:nvSpPr>
        <p:spPr>
          <a:xfrm>
            <a:off x="4391756" y="563027"/>
            <a:ext cx="338672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3"/>
          <p:cNvGrpSpPr/>
          <p:nvPr/>
        </p:nvGrpSpPr>
        <p:grpSpPr>
          <a:xfrm>
            <a:off x="1513016" y="1630230"/>
            <a:ext cx="3631137" cy="1178882"/>
            <a:chOff x="729066" y="1204934"/>
            <a:chExt cx="4613005" cy="1685680"/>
          </a:xfrm>
        </p:grpSpPr>
        <p:grpSp>
          <p:nvGrpSpPr>
            <p:cNvPr id="15" name="Grup 14"/>
            <p:cNvGrpSpPr/>
            <p:nvPr/>
          </p:nvGrpSpPr>
          <p:grpSpPr>
            <a:xfrm>
              <a:off x="729066" y="1204934"/>
              <a:ext cx="4613005" cy="1685680"/>
              <a:chOff x="476251" y="1204934"/>
              <a:chExt cx="4613005" cy="1685680"/>
            </a:xfrm>
          </p:grpSpPr>
          <p:grpSp>
            <p:nvGrpSpPr>
              <p:cNvPr id="14" name="Grup 13"/>
              <p:cNvGrpSpPr/>
              <p:nvPr/>
            </p:nvGrpSpPr>
            <p:grpSpPr>
              <a:xfrm>
                <a:off x="476251" y="1956870"/>
                <a:ext cx="4613005" cy="933744"/>
                <a:chOff x="3219451" y="937880"/>
                <a:chExt cx="4613005" cy="933744"/>
              </a:xfrm>
            </p:grpSpPr>
            <p:sp>
              <p:nvSpPr>
                <p:cNvPr id="11" name="Metin kutusu 10"/>
                <p:cNvSpPr txBox="1"/>
                <p:nvPr/>
              </p:nvSpPr>
              <p:spPr>
                <a:xfrm>
                  <a:off x="3219451" y="1475544"/>
                  <a:ext cx="1781174" cy="396080"/>
                </a:xfrm>
                <a:prstGeom prst="rect">
                  <a:avLst/>
                </a:prstGeom>
                <a:noFill/>
              </p:spPr>
              <p:txBody>
                <a:bodyPr wrap="square" rtlCol="0">
                  <a:spAutoFit/>
                </a:bodyPr>
                <a:lstStyle/>
                <a:p>
                  <a:r>
                    <a:rPr lang="tr-TR" sz="1200" dirty="0"/>
                    <a:t>1.200.000 TL’den </a:t>
                  </a:r>
                </a:p>
              </p:txBody>
            </p:sp>
            <p:sp>
              <p:nvSpPr>
                <p:cNvPr id="13" name="Metin kutusu 12"/>
                <p:cNvSpPr txBox="1"/>
                <p:nvPr/>
              </p:nvSpPr>
              <p:spPr>
                <a:xfrm>
                  <a:off x="5673990" y="937880"/>
                  <a:ext cx="2158466" cy="484097"/>
                </a:xfrm>
                <a:prstGeom prst="rect">
                  <a:avLst/>
                </a:prstGeom>
                <a:noFill/>
              </p:spPr>
              <p:txBody>
                <a:bodyPr wrap="square" rtlCol="0">
                  <a:spAutoFit/>
                </a:bodyPr>
                <a:lstStyle/>
                <a:p>
                  <a:r>
                    <a:rPr lang="tr-TR" sz="1600" b="1" dirty="0"/>
                    <a:t>2.400.000 TL</a:t>
                  </a:r>
                  <a:r>
                    <a:rPr lang="tr-TR" sz="1600" dirty="0"/>
                    <a:t>’ye</a:t>
                  </a:r>
                </a:p>
              </p:txBody>
            </p:sp>
          </p:grpSp>
          <p:sp>
            <p:nvSpPr>
              <p:cNvPr id="12" name="Metin kutusu 11"/>
              <p:cNvSpPr txBox="1"/>
              <p:nvPr/>
            </p:nvSpPr>
            <p:spPr>
              <a:xfrm>
                <a:off x="1094845" y="1204934"/>
                <a:ext cx="3681540" cy="484097"/>
              </a:xfrm>
              <a:prstGeom prst="rect">
                <a:avLst/>
              </a:prstGeom>
              <a:noFill/>
            </p:spPr>
            <p:txBody>
              <a:bodyPr wrap="square" rtlCol="0">
                <a:spAutoFit/>
              </a:bodyPr>
              <a:lstStyle/>
              <a:p>
                <a:r>
                  <a:rPr lang="tr-TR" sz="1600" b="1" u="sng" dirty="0">
                    <a:solidFill>
                      <a:srgbClr val="C00000"/>
                    </a:solidFill>
                  </a:rPr>
                  <a:t>1507 Programı Üst Limiti</a:t>
                </a:r>
                <a:r>
                  <a:rPr lang="tr-TR" sz="1600" baseline="30000" dirty="0">
                    <a:solidFill>
                      <a:srgbClr val="C00000"/>
                    </a:solidFill>
                  </a:rPr>
                  <a:t>1</a:t>
                </a:r>
                <a:endParaRPr lang="tr-TR" sz="1600" b="1" u="sng" baseline="30000" dirty="0">
                  <a:solidFill>
                    <a:srgbClr val="C00000"/>
                  </a:solidFill>
                </a:endParaRPr>
              </a:p>
            </p:txBody>
          </p:sp>
        </p:grpSp>
        <p:pic>
          <p:nvPicPr>
            <p:cNvPr id="3" name="Picture 2" descr="Grafik Bilgisayar Simgeleri Encapsulated PostScript, artış simgesi, açı,  metin, grafik png | PNGWi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83">
                          <a14:foregroundMark x1="67065" y1="81055" x2="67065" y2="81055"/>
                          <a14:foregroundMark x1="49674" y1="82227" x2="49674" y2="82227"/>
                          <a14:foregroundMark x1="37826" y1="91602" x2="37826" y2="91602"/>
                        </a14:backgroundRemoval>
                      </a14:imgEffect>
                    </a14:imgLayer>
                  </a14:imgProps>
                </a:ext>
                <a:ext uri="{28A0092B-C50C-407E-A947-70E740481C1C}">
                  <a14:useLocalDpi xmlns:a14="http://schemas.microsoft.com/office/drawing/2010/main" val="0"/>
                </a:ext>
              </a:extLst>
            </a:blip>
            <a:srcRect/>
            <a:stretch>
              <a:fillRect/>
            </a:stretch>
          </p:blipFill>
          <p:spPr bwMode="auto">
            <a:xfrm>
              <a:off x="2229655" y="2173849"/>
              <a:ext cx="1113620" cy="6197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 8"/>
          <p:cNvGrpSpPr/>
          <p:nvPr/>
        </p:nvGrpSpPr>
        <p:grpSpPr>
          <a:xfrm>
            <a:off x="1085105" y="3063427"/>
            <a:ext cx="4486961" cy="1271316"/>
            <a:chOff x="5505450" y="1700234"/>
            <a:chExt cx="6477000" cy="1593221"/>
          </a:xfrm>
        </p:grpSpPr>
        <p:grpSp>
          <p:nvGrpSpPr>
            <p:cNvPr id="17" name="Grup 16"/>
            <p:cNvGrpSpPr/>
            <p:nvPr/>
          </p:nvGrpSpPr>
          <p:grpSpPr>
            <a:xfrm>
              <a:off x="5505450" y="1700234"/>
              <a:ext cx="6477000" cy="1566599"/>
              <a:chOff x="-471620" y="1204934"/>
              <a:chExt cx="6477000" cy="1566599"/>
            </a:xfrm>
          </p:grpSpPr>
          <p:grpSp>
            <p:nvGrpSpPr>
              <p:cNvPr id="18" name="Grup 17"/>
              <p:cNvGrpSpPr/>
              <p:nvPr/>
            </p:nvGrpSpPr>
            <p:grpSpPr>
              <a:xfrm>
                <a:off x="476251" y="1956870"/>
                <a:ext cx="4613005" cy="814663"/>
                <a:chOff x="3219451" y="937880"/>
                <a:chExt cx="4613005" cy="814663"/>
              </a:xfrm>
            </p:grpSpPr>
            <p:sp>
              <p:nvSpPr>
                <p:cNvPr id="21" name="Metin kutusu 20"/>
                <p:cNvSpPr txBox="1"/>
                <p:nvPr/>
              </p:nvSpPr>
              <p:spPr>
                <a:xfrm>
                  <a:off x="3219451" y="1475544"/>
                  <a:ext cx="1781174" cy="276999"/>
                </a:xfrm>
                <a:prstGeom prst="rect">
                  <a:avLst/>
                </a:prstGeom>
                <a:noFill/>
              </p:spPr>
              <p:txBody>
                <a:bodyPr wrap="square" rtlCol="0">
                  <a:spAutoFit/>
                </a:bodyPr>
                <a:lstStyle/>
                <a:p>
                  <a:r>
                    <a:rPr lang="tr-TR" sz="1200" dirty="0"/>
                    <a:t>1.000.000 TL’den </a:t>
                  </a:r>
                </a:p>
              </p:txBody>
            </p:sp>
            <p:sp>
              <p:nvSpPr>
                <p:cNvPr id="22" name="Metin kutusu 21"/>
                <p:cNvSpPr txBox="1"/>
                <p:nvPr/>
              </p:nvSpPr>
              <p:spPr>
                <a:xfrm>
                  <a:off x="5673990" y="937880"/>
                  <a:ext cx="2158466" cy="338554"/>
                </a:xfrm>
                <a:prstGeom prst="rect">
                  <a:avLst/>
                </a:prstGeom>
                <a:noFill/>
              </p:spPr>
              <p:txBody>
                <a:bodyPr wrap="square" rtlCol="0">
                  <a:spAutoFit/>
                </a:bodyPr>
                <a:lstStyle/>
                <a:p>
                  <a:r>
                    <a:rPr lang="tr-TR" sz="1600" b="1" dirty="0"/>
                    <a:t>1.500.000 TL</a:t>
                  </a:r>
                  <a:r>
                    <a:rPr lang="tr-TR" sz="1600" dirty="0"/>
                    <a:t>’ye</a:t>
                  </a:r>
                </a:p>
              </p:txBody>
            </p:sp>
          </p:grpSp>
          <p:sp>
            <p:nvSpPr>
              <p:cNvPr id="19" name="Metin kutusu 18"/>
              <p:cNvSpPr txBox="1"/>
              <p:nvPr/>
            </p:nvSpPr>
            <p:spPr>
              <a:xfrm>
                <a:off x="-471620" y="1204934"/>
                <a:ext cx="6477000" cy="338554"/>
              </a:xfrm>
              <a:prstGeom prst="rect">
                <a:avLst/>
              </a:prstGeom>
              <a:noFill/>
            </p:spPr>
            <p:txBody>
              <a:bodyPr wrap="square" rtlCol="0">
                <a:spAutoFit/>
              </a:bodyPr>
              <a:lstStyle/>
              <a:p>
                <a:r>
                  <a:rPr lang="tr-TR" sz="1600" b="1" u="sng" dirty="0">
                    <a:solidFill>
                      <a:srgbClr val="C00000"/>
                    </a:solidFill>
                  </a:rPr>
                  <a:t>1505 Programı TÜBİTAK Ödeme /Hibe Üst Limiti</a:t>
                </a:r>
                <a:r>
                  <a:rPr lang="tr-TR" sz="1600" baseline="30000" dirty="0">
                    <a:solidFill>
                      <a:srgbClr val="C00000"/>
                    </a:solidFill>
                  </a:rPr>
                  <a:t>1</a:t>
                </a:r>
                <a:endParaRPr lang="tr-TR" sz="1600" b="1" u="sng" dirty="0">
                  <a:solidFill>
                    <a:srgbClr val="C00000"/>
                  </a:solidFill>
                </a:endParaRPr>
              </a:p>
            </p:txBody>
          </p:sp>
        </p:grpSp>
        <p:pic>
          <p:nvPicPr>
            <p:cNvPr id="30" name="Picture 2" descr="Grafik Bilgisayar Simgeleri Encapsulated PostScript, artış simgesi, açı,  metin, grafik png | PNGWi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9783">
                          <a14:foregroundMark x1="67065" y1="81055" x2="67065" y2="81055"/>
                          <a14:foregroundMark x1="49674" y1="82227" x2="49674" y2="82227"/>
                          <a14:foregroundMark x1="37826" y1="91602" x2="37826" y2="91602"/>
                        </a14:backgroundRemoval>
                      </a14:imgEffect>
                    </a14:imgLayer>
                  </a14:imgProps>
                </a:ext>
                <a:ext uri="{28A0092B-C50C-407E-A947-70E740481C1C}">
                  <a14:useLocalDpi xmlns:a14="http://schemas.microsoft.com/office/drawing/2010/main" val="0"/>
                </a:ext>
              </a:extLst>
            </a:blip>
            <a:srcRect/>
            <a:stretch>
              <a:fillRect/>
            </a:stretch>
          </p:blipFill>
          <p:spPr bwMode="auto">
            <a:xfrm>
              <a:off x="7895307" y="2673700"/>
              <a:ext cx="1113620" cy="6197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 6"/>
          <p:cNvGrpSpPr/>
          <p:nvPr/>
        </p:nvGrpSpPr>
        <p:grpSpPr>
          <a:xfrm>
            <a:off x="988603" y="4583600"/>
            <a:ext cx="4445960" cy="1184197"/>
            <a:chOff x="2859814" y="3959085"/>
            <a:chExt cx="6562482" cy="1581137"/>
          </a:xfrm>
        </p:grpSpPr>
        <p:grpSp>
          <p:nvGrpSpPr>
            <p:cNvPr id="23" name="Grup 22"/>
            <p:cNvGrpSpPr/>
            <p:nvPr/>
          </p:nvGrpSpPr>
          <p:grpSpPr>
            <a:xfrm>
              <a:off x="2859814" y="3959085"/>
              <a:ext cx="6562482" cy="1546969"/>
              <a:chOff x="2859814" y="4075513"/>
              <a:chExt cx="6562482" cy="1546969"/>
            </a:xfrm>
          </p:grpSpPr>
          <p:grpSp>
            <p:nvGrpSpPr>
              <p:cNvPr id="25" name="Grup 24"/>
              <p:cNvGrpSpPr/>
              <p:nvPr/>
            </p:nvGrpSpPr>
            <p:grpSpPr>
              <a:xfrm>
                <a:off x="3856172" y="4749654"/>
                <a:ext cx="4626895" cy="872828"/>
                <a:chOff x="3219451" y="937880"/>
                <a:chExt cx="4626895" cy="872828"/>
              </a:xfrm>
            </p:grpSpPr>
            <p:sp>
              <p:nvSpPr>
                <p:cNvPr id="28" name="Metin kutusu 27"/>
                <p:cNvSpPr txBox="1"/>
                <p:nvPr/>
              </p:nvSpPr>
              <p:spPr>
                <a:xfrm>
                  <a:off x="3219451" y="1475544"/>
                  <a:ext cx="1781174" cy="335164"/>
                </a:xfrm>
                <a:prstGeom prst="rect">
                  <a:avLst/>
                </a:prstGeom>
                <a:noFill/>
              </p:spPr>
              <p:txBody>
                <a:bodyPr wrap="square" rtlCol="0">
                  <a:spAutoFit/>
                </a:bodyPr>
                <a:lstStyle/>
                <a:p>
                  <a:r>
                    <a:rPr lang="tr-TR" sz="1200" dirty="0"/>
                    <a:t>450.000 TL’den </a:t>
                  </a:r>
                </a:p>
              </p:txBody>
            </p:sp>
            <p:sp>
              <p:nvSpPr>
                <p:cNvPr id="29" name="Metin kutusu 28"/>
                <p:cNvSpPr txBox="1"/>
                <p:nvPr/>
              </p:nvSpPr>
              <p:spPr>
                <a:xfrm>
                  <a:off x="5687880" y="937880"/>
                  <a:ext cx="2158466" cy="409644"/>
                </a:xfrm>
                <a:prstGeom prst="rect">
                  <a:avLst/>
                </a:prstGeom>
                <a:noFill/>
              </p:spPr>
              <p:txBody>
                <a:bodyPr wrap="square" rtlCol="0">
                  <a:spAutoFit/>
                </a:bodyPr>
                <a:lstStyle/>
                <a:p>
                  <a:r>
                    <a:rPr lang="tr-TR" sz="1600" b="1" dirty="0"/>
                    <a:t>900.000 TL</a:t>
                  </a:r>
                  <a:r>
                    <a:rPr lang="tr-TR" sz="1600" dirty="0"/>
                    <a:t>’ye</a:t>
                  </a:r>
                </a:p>
              </p:txBody>
            </p:sp>
          </p:grpSp>
          <p:sp>
            <p:nvSpPr>
              <p:cNvPr id="26" name="Metin kutusu 25"/>
              <p:cNvSpPr txBox="1"/>
              <p:nvPr/>
            </p:nvSpPr>
            <p:spPr>
              <a:xfrm>
                <a:off x="2859814" y="4075513"/>
                <a:ext cx="6562482" cy="409644"/>
              </a:xfrm>
              <a:prstGeom prst="rect">
                <a:avLst/>
              </a:prstGeom>
              <a:noFill/>
            </p:spPr>
            <p:txBody>
              <a:bodyPr wrap="square" rtlCol="0">
                <a:spAutoFit/>
              </a:bodyPr>
              <a:lstStyle/>
              <a:p>
                <a:r>
                  <a:rPr lang="tr-TR" sz="1600" b="1" u="sng" dirty="0">
                    <a:solidFill>
                      <a:srgbClr val="C00000"/>
                    </a:solidFill>
                  </a:rPr>
                  <a:t>BİGG Girişimcilik (1512/1812) Programı Üst Limiti</a:t>
                </a:r>
                <a:r>
                  <a:rPr lang="tr-TR" sz="1600" baseline="30000" dirty="0">
                    <a:solidFill>
                      <a:srgbClr val="C00000"/>
                    </a:solidFill>
                  </a:rPr>
                  <a:t>1</a:t>
                </a:r>
                <a:endParaRPr lang="tr-TR" sz="1600" b="1" u="sng" dirty="0">
                  <a:solidFill>
                    <a:srgbClr val="C00000"/>
                  </a:solidFill>
                </a:endParaRPr>
              </a:p>
            </p:txBody>
          </p:sp>
        </p:grpSp>
        <p:pic>
          <p:nvPicPr>
            <p:cNvPr id="31" name="Picture 2" descr="Grafik Bilgisayar Simgeleri Encapsulated PostScript, artış simgesi, açı,  metin, grafik png | PNGWi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9783">
                          <a14:foregroundMark x1="67065" y1="81055" x2="67065" y2="81055"/>
                          <a14:foregroundMark x1="49674" y1="82227" x2="49674" y2="82227"/>
                          <a14:foregroundMark x1="37826" y1="91602" x2="37826" y2="91602"/>
                        </a14:backgroundRemoval>
                      </a14:imgEffect>
                    </a14:imgLayer>
                  </a14:imgProps>
                </a:ext>
                <a:ext uri="{28A0092B-C50C-407E-A947-70E740481C1C}">
                  <a14:useLocalDpi xmlns:a14="http://schemas.microsoft.com/office/drawing/2010/main" val="0"/>
                </a:ext>
              </a:extLst>
            </a:blip>
            <a:srcRect/>
            <a:stretch>
              <a:fillRect/>
            </a:stretch>
          </p:blipFill>
          <p:spPr bwMode="auto">
            <a:xfrm>
              <a:off x="5339701" y="4920467"/>
              <a:ext cx="1113620" cy="61975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Metin kutusu 7"/>
          <p:cNvSpPr txBox="1"/>
          <p:nvPr/>
        </p:nvSpPr>
        <p:spPr>
          <a:xfrm>
            <a:off x="1970112" y="1021997"/>
            <a:ext cx="7799252" cy="369332"/>
          </a:xfrm>
          <a:prstGeom prst="rect">
            <a:avLst/>
          </a:prstGeom>
          <a:noFill/>
        </p:spPr>
        <p:txBody>
          <a:bodyPr wrap="square" rtlCol="0">
            <a:spAutoFit/>
          </a:bodyPr>
          <a:lstStyle/>
          <a:p>
            <a:r>
              <a:rPr lang="tr-TR" dirty="0"/>
              <a:t>TÜBİTAK TEYDEB tarafından yürütülen destek programları üst limitleri artırılmıştır. </a:t>
            </a:r>
          </a:p>
        </p:txBody>
      </p:sp>
      <p:sp>
        <p:nvSpPr>
          <p:cNvPr id="5" name="Dikdörtgen 4"/>
          <p:cNvSpPr/>
          <p:nvPr/>
        </p:nvSpPr>
        <p:spPr>
          <a:xfrm>
            <a:off x="5144457" y="646927"/>
            <a:ext cx="1903085" cy="369332"/>
          </a:xfrm>
          <a:prstGeom prst="rect">
            <a:avLst/>
          </a:prstGeom>
        </p:spPr>
        <p:txBody>
          <a:bodyPr wrap="none">
            <a:spAutoFit/>
          </a:bodyPr>
          <a:lstStyle/>
          <a:p>
            <a:r>
              <a:rPr lang="tr-TR" b="1" dirty="0" smtClean="0">
                <a:solidFill>
                  <a:srgbClr val="E20613"/>
                </a:solidFill>
                <a:latin typeface="Arial" panose="020B0604020202020204" pitchFamily="34" charset="0"/>
                <a:cs typeface="Arial" panose="020B0604020202020204" pitchFamily="34" charset="0"/>
              </a:rPr>
              <a:t>Destek Limitleri</a:t>
            </a:r>
            <a:endParaRPr lang="tr-TR" b="1" dirty="0"/>
          </a:p>
        </p:txBody>
      </p:sp>
      <p:graphicFrame>
        <p:nvGraphicFramePr>
          <p:cNvPr id="27" name="Tablo 26"/>
          <p:cNvGraphicFramePr>
            <a:graphicFrameLocks noGrp="1"/>
          </p:cNvGraphicFramePr>
          <p:nvPr>
            <p:extLst/>
          </p:nvPr>
        </p:nvGraphicFramePr>
        <p:xfrm>
          <a:off x="6322970" y="1814148"/>
          <a:ext cx="5052180" cy="3810000"/>
        </p:xfrm>
        <a:graphic>
          <a:graphicData uri="http://schemas.openxmlformats.org/drawingml/2006/table">
            <a:tbl>
              <a:tblPr firstRow="1" bandRow="1">
                <a:tableStyleId>{2D5ABB26-0587-4C30-8999-92F81FD0307C}</a:tableStyleId>
              </a:tblPr>
              <a:tblGrid>
                <a:gridCol w="2666788">
                  <a:extLst>
                    <a:ext uri="{9D8B030D-6E8A-4147-A177-3AD203B41FA5}">
                      <a16:colId xmlns:a16="http://schemas.microsoft.com/office/drawing/2014/main" val="2257870425"/>
                    </a:ext>
                  </a:extLst>
                </a:gridCol>
                <a:gridCol w="1204063">
                  <a:extLst>
                    <a:ext uri="{9D8B030D-6E8A-4147-A177-3AD203B41FA5}">
                      <a16:colId xmlns:a16="http://schemas.microsoft.com/office/drawing/2014/main" val="2560371560"/>
                    </a:ext>
                  </a:extLst>
                </a:gridCol>
                <a:gridCol w="1181329">
                  <a:extLst>
                    <a:ext uri="{9D8B030D-6E8A-4147-A177-3AD203B41FA5}">
                      <a16:colId xmlns:a16="http://schemas.microsoft.com/office/drawing/2014/main" val="2698404490"/>
                    </a:ext>
                  </a:extLst>
                </a:gridCol>
              </a:tblGrid>
              <a:tr h="628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300" b="1" kern="1200" dirty="0">
                          <a:solidFill>
                            <a:srgbClr val="C00000"/>
                          </a:solidFill>
                          <a:effectLst/>
                        </a:rPr>
                        <a:t>1503</a:t>
                      </a:r>
                      <a:r>
                        <a:rPr lang="tr-TR" sz="1300" b="0" kern="1200" dirty="0">
                          <a:solidFill>
                            <a:srgbClr val="C00000"/>
                          </a:solidFill>
                          <a:effectLst/>
                        </a:rPr>
                        <a:t> Programı Üst Limiti</a:t>
                      </a:r>
                    </a:p>
                    <a:p>
                      <a:pPr marL="457200" marR="0" lvl="1" indent="0" algn="l" defTabSz="914400" rtl="0" eaLnBrk="1" fontAlgn="auto" latinLnBrk="0" hangingPunct="1">
                        <a:lnSpc>
                          <a:spcPct val="100000"/>
                        </a:lnSpc>
                        <a:spcBef>
                          <a:spcPts val="0"/>
                        </a:spcBef>
                        <a:spcAft>
                          <a:spcPts val="0"/>
                        </a:spcAft>
                        <a:buClrTx/>
                        <a:buSzTx/>
                        <a:buFontTx/>
                        <a:buNone/>
                        <a:tabLst/>
                        <a:defRPr/>
                      </a:pPr>
                      <a:r>
                        <a:rPr lang="tr-TR" sz="1300" b="0" kern="1200" dirty="0">
                          <a:solidFill>
                            <a:srgbClr val="C00000"/>
                          </a:solidFill>
                          <a:effectLst/>
                        </a:rPr>
                        <a:t>Ulusal Etkinlik Desteği</a:t>
                      </a:r>
                    </a:p>
                    <a:p>
                      <a:pPr marL="457200" marR="0" lvl="1" indent="0" algn="l" defTabSz="914400" rtl="0" eaLnBrk="1" fontAlgn="auto" latinLnBrk="0" hangingPunct="1">
                        <a:lnSpc>
                          <a:spcPct val="100000"/>
                        </a:lnSpc>
                        <a:spcBef>
                          <a:spcPts val="0"/>
                        </a:spcBef>
                        <a:spcAft>
                          <a:spcPts val="0"/>
                        </a:spcAft>
                        <a:buClrTx/>
                        <a:buSzTx/>
                        <a:buFontTx/>
                        <a:buNone/>
                        <a:tabLst/>
                        <a:defRPr/>
                      </a:pPr>
                      <a:r>
                        <a:rPr lang="tr-TR" sz="1300" b="0" kern="1200" dirty="0">
                          <a:solidFill>
                            <a:srgbClr val="C00000"/>
                          </a:solidFill>
                          <a:effectLst/>
                        </a:rPr>
                        <a:t>Uluslararası Etkinlik Desteği</a:t>
                      </a:r>
                      <a:endParaRPr lang="tr-TR" sz="1300" b="0" kern="1200" dirty="0">
                        <a:solidFill>
                          <a:srgbClr val="C00000"/>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algn="ctr"/>
                      <a:endParaRPr lang="tr-TR" sz="1300" dirty="0"/>
                    </a:p>
                    <a:p>
                      <a:pPr algn="ctr"/>
                      <a:r>
                        <a:rPr lang="tr-TR" sz="1300" dirty="0"/>
                        <a:t>90.000 TL’den</a:t>
                      </a:r>
                    </a:p>
                    <a:p>
                      <a:pPr algn="ctr"/>
                      <a:r>
                        <a:rPr lang="tr-TR" sz="1300" dirty="0"/>
                        <a:t>130.000 TL’den</a:t>
                      </a:r>
                    </a:p>
                  </a:txBody>
                  <a:tcPr>
                    <a:lnB w="12700" cap="flat" cmpd="sng" algn="ctr">
                      <a:solidFill>
                        <a:schemeClr val="tx1"/>
                      </a:solidFill>
                      <a:prstDash val="solid"/>
                      <a:round/>
                      <a:headEnd type="none" w="med" len="med"/>
                      <a:tailEnd type="none" w="med" len="med"/>
                    </a:lnB>
                  </a:tcPr>
                </a:tc>
                <a:tc>
                  <a:txBody>
                    <a:bodyPr/>
                    <a:lstStyle/>
                    <a:p>
                      <a:pPr algn="ctr"/>
                      <a:endParaRPr lang="tr-TR" sz="1300" b="1" u="none" dirty="0"/>
                    </a:p>
                    <a:p>
                      <a:pPr algn="ctr"/>
                      <a:r>
                        <a:rPr lang="tr-TR" sz="1300" b="1" u="none" dirty="0"/>
                        <a:t>130.000 TL’ye</a:t>
                      </a:r>
                    </a:p>
                    <a:p>
                      <a:pPr algn="ctr"/>
                      <a:r>
                        <a:rPr lang="tr-TR" sz="1300" b="1" u="none" dirty="0"/>
                        <a:t>190.000 TL’ye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091166"/>
                  </a:ext>
                </a:extLst>
              </a:tr>
              <a:tr h="269453">
                <a:tc>
                  <a:txBody>
                    <a:bodyPr/>
                    <a:lstStyle/>
                    <a:p>
                      <a:pPr lvl="0" fontAlgn="base"/>
                      <a:r>
                        <a:rPr lang="tr-TR" sz="1300" b="1" kern="1200" dirty="0">
                          <a:solidFill>
                            <a:srgbClr val="C00000"/>
                          </a:solidFill>
                          <a:effectLst/>
                          <a:latin typeface="+mn-lt"/>
                          <a:ea typeface="+mn-ea"/>
                          <a:cs typeface="+mn-cs"/>
                        </a:rPr>
                        <a:t>1515</a:t>
                      </a:r>
                      <a:r>
                        <a:rPr lang="tr-TR" sz="1300" kern="1200" dirty="0">
                          <a:solidFill>
                            <a:srgbClr val="C00000"/>
                          </a:solidFill>
                          <a:effectLst/>
                        </a:rPr>
                        <a:t> Programı Üst Limiti </a:t>
                      </a:r>
                      <a:endParaRPr lang="tr-TR" sz="1300" kern="1200" dirty="0">
                        <a:solidFill>
                          <a:srgbClr val="C00000"/>
                        </a:solidFill>
                        <a:effectLst/>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dirty="0"/>
                        <a:t>10.000.000 TL’den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b="1" u="none" dirty="0"/>
                        <a:t>13.000.000 TL’ye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7970123"/>
                  </a:ext>
                </a:extLst>
              </a:tr>
              <a:tr h="324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300" b="1" kern="1200" dirty="0">
                          <a:solidFill>
                            <a:srgbClr val="C00000"/>
                          </a:solidFill>
                          <a:effectLst/>
                          <a:latin typeface="+mn-lt"/>
                          <a:ea typeface="+mn-ea"/>
                          <a:cs typeface="+mn-cs"/>
                        </a:rPr>
                        <a:t>Transfer Ödemesi </a:t>
                      </a:r>
                      <a:r>
                        <a:rPr lang="tr-TR" sz="1300" kern="1200" dirty="0">
                          <a:solidFill>
                            <a:srgbClr val="C00000"/>
                          </a:solidFill>
                          <a:effectLst/>
                        </a:rPr>
                        <a:t>(Ön Ödeme) Üst Limiti*</a:t>
                      </a:r>
                      <a:endParaRPr lang="tr-TR" sz="1300" kern="1200" dirty="0">
                        <a:solidFill>
                          <a:srgbClr val="C00000"/>
                        </a:solidFill>
                        <a:effectLst/>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dirty="0"/>
                        <a:t>30.000.000 TL’den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b="1" u="none" dirty="0"/>
                        <a:t>40.000.000 TL’ye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4366"/>
                  </a:ext>
                </a:extLst>
              </a:tr>
              <a:tr h="269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300" b="1" kern="1200" dirty="0">
                          <a:solidFill>
                            <a:srgbClr val="C00000"/>
                          </a:solidFill>
                          <a:effectLst/>
                          <a:latin typeface="+mn-lt"/>
                          <a:ea typeface="+mn-ea"/>
                          <a:cs typeface="+mn-cs"/>
                        </a:rPr>
                        <a:t>Rapor Hazırlatma </a:t>
                      </a:r>
                      <a:r>
                        <a:rPr lang="tr-TR" sz="1300" kern="1200" dirty="0">
                          <a:solidFill>
                            <a:srgbClr val="C00000"/>
                          </a:solidFill>
                          <a:effectLst/>
                        </a:rPr>
                        <a:t>Destek Üst Sınırı</a:t>
                      </a:r>
                      <a:endParaRPr lang="tr-TR" sz="1300" kern="1200" dirty="0">
                        <a:solidFill>
                          <a:srgbClr val="C00000"/>
                        </a:solidFill>
                        <a:effectLst/>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dirty="0"/>
                        <a:t>40.000 TL’den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b="1" u="none" dirty="0"/>
                        <a:t>55.000 TL’ye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2177297"/>
                  </a:ext>
                </a:extLst>
              </a:tr>
              <a:tr h="269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300" b="1" kern="1200" dirty="0">
                          <a:solidFill>
                            <a:srgbClr val="C00000"/>
                          </a:solidFill>
                          <a:effectLst/>
                          <a:latin typeface="+mn-lt"/>
                          <a:ea typeface="+mn-ea"/>
                          <a:cs typeface="+mn-cs"/>
                        </a:rPr>
                        <a:t>Fikir Sahibi Araştırmacı </a:t>
                      </a:r>
                      <a:r>
                        <a:rPr lang="tr-TR" sz="1300" kern="1200" dirty="0">
                          <a:solidFill>
                            <a:srgbClr val="C00000"/>
                          </a:solidFill>
                          <a:effectLst/>
                        </a:rPr>
                        <a:t>Ödülü</a:t>
                      </a:r>
                      <a:endParaRPr lang="tr-TR" sz="1300" kern="1200" dirty="0">
                        <a:solidFill>
                          <a:srgbClr val="C00000"/>
                        </a:solidFill>
                        <a:effectLst/>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dirty="0"/>
                        <a:t>30.000 TL’den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b="1" u="none" dirty="0"/>
                        <a:t>40.000 TL’ye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769619"/>
                  </a:ext>
                </a:extLst>
              </a:tr>
              <a:tr h="458634">
                <a:tc>
                  <a:txBody>
                    <a:bodyPr/>
                    <a:lstStyle/>
                    <a:p>
                      <a:r>
                        <a:rPr lang="tr-TR" sz="1300" b="1" kern="1200" dirty="0">
                          <a:solidFill>
                            <a:srgbClr val="C00000"/>
                          </a:solidFill>
                          <a:effectLst/>
                          <a:latin typeface="+mn-lt"/>
                          <a:ea typeface="+mn-ea"/>
                          <a:cs typeface="+mn-cs"/>
                        </a:rPr>
                        <a:t>TEYDEB Kurullarında Proje Önerisi Sunuşu Yapma Zorunluluğu </a:t>
                      </a:r>
                      <a:r>
                        <a:rPr lang="tr-TR" sz="1300" kern="1200" dirty="0">
                          <a:solidFill>
                            <a:srgbClr val="C00000"/>
                          </a:solidFill>
                          <a:effectLst/>
                        </a:rPr>
                        <a:t>Bütçe Limiti</a:t>
                      </a:r>
                      <a:endParaRPr lang="tr-TR" sz="1300" dirty="0">
                        <a:solidFill>
                          <a:srgbClr val="C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dirty="0"/>
                        <a:t>20.000.000 TL’den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b="1" u="none" dirty="0"/>
                        <a:t>25.000.000 TL’ye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171325"/>
                  </a:ext>
                </a:extLst>
              </a:tr>
              <a:tr h="628725">
                <a:tc>
                  <a:txBody>
                    <a:bodyPr/>
                    <a:lstStyle/>
                    <a:p>
                      <a:r>
                        <a:rPr lang="tr-TR" sz="1300" b="1" kern="1200" dirty="0">
                          <a:solidFill>
                            <a:srgbClr val="C00000"/>
                          </a:solidFill>
                          <a:effectLst/>
                          <a:latin typeface="+mn-lt"/>
                          <a:ea typeface="+mn-ea"/>
                          <a:cs typeface="+mn-cs"/>
                        </a:rPr>
                        <a:t>Ekonomik Fizibilite Raporu/Teknoloji Değerleme Raporu/Bağımsız Değerlendirme Raporu</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dirty="0"/>
                        <a:t>70.000 TL’den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300" b="1" u="none" dirty="0"/>
                        <a:t>100.000 TL’ye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177402"/>
                  </a:ext>
                </a:extLst>
              </a:tr>
            </a:tbl>
          </a:graphicData>
        </a:graphic>
      </p:graphicFrame>
      <p:sp>
        <p:nvSpPr>
          <p:cNvPr id="32" name="Metin kutusu 31"/>
          <p:cNvSpPr txBox="1"/>
          <p:nvPr/>
        </p:nvSpPr>
        <p:spPr>
          <a:xfrm>
            <a:off x="9619199" y="6359118"/>
            <a:ext cx="1674114" cy="215444"/>
          </a:xfrm>
          <a:prstGeom prst="rect">
            <a:avLst/>
          </a:prstGeom>
          <a:noFill/>
        </p:spPr>
        <p:txBody>
          <a:bodyPr wrap="square" rtlCol="0">
            <a:spAutoFit/>
          </a:bodyPr>
          <a:lstStyle/>
          <a:p>
            <a:r>
              <a:rPr lang="tr-TR" sz="800" dirty="0" smtClean="0">
                <a:latin typeface="Arial" panose="020B0604020202020204" pitchFamily="34" charset="0"/>
                <a:cs typeface="Arial" panose="020B0604020202020204" pitchFamily="34" charset="0"/>
              </a:rPr>
              <a:t>Duyurular sayfası için </a:t>
            </a:r>
            <a:r>
              <a:rPr lang="tr-TR" sz="800" b="1" dirty="0" smtClean="0">
                <a:latin typeface="Arial" panose="020B0604020202020204" pitchFamily="34" charset="0"/>
                <a:cs typeface="Arial" panose="020B0604020202020204" pitchFamily="34" charset="0"/>
                <a:hlinkClick r:id="rId9"/>
              </a:rPr>
              <a:t>tıklayınız.</a:t>
            </a:r>
            <a:endParaRPr lang="tr-TR"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93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Dikdörtgen 19"/>
          <p:cNvSpPr/>
          <p:nvPr/>
        </p:nvSpPr>
        <p:spPr>
          <a:xfrm>
            <a:off x="591931" y="1113808"/>
            <a:ext cx="5196128" cy="4466861"/>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119066"/>
            <a:ext cx="12192000" cy="262020"/>
          </a:xfrm>
        </p:spPr>
        <p:txBody>
          <a:bodyPr>
            <a:noAutofit/>
          </a:bodyPr>
          <a:lstStyle/>
          <a:p>
            <a:pPr algn="ctr"/>
            <a:r>
              <a:rPr lang="tr-TR" sz="3000" b="1" dirty="0" smtClean="0">
                <a:solidFill>
                  <a:srgbClr val="E20613"/>
                </a:solidFill>
                <a:latin typeface="Arial" panose="020B0604020202020204" pitchFamily="34" charset="0"/>
                <a:ea typeface="+mn-ea"/>
                <a:cs typeface="Arial" panose="020B0604020202020204" pitchFamily="34" charset="0"/>
              </a:rPr>
              <a:t>Yenilikler</a:t>
            </a:r>
            <a:endParaRPr lang="tr-TR" sz="3000" b="1" dirty="0">
              <a:solidFill>
                <a:srgbClr val="E20613"/>
              </a:solidFill>
              <a:latin typeface="Arial" panose="020B0604020202020204" pitchFamily="34" charset="0"/>
              <a:ea typeface="+mn-ea"/>
              <a:cs typeface="Arial" panose="020B0604020202020204" pitchFamily="34" charset="0"/>
            </a:endParaRPr>
          </a:p>
        </p:txBody>
      </p:sp>
      <p:sp>
        <p:nvSpPr>
          <p:cNvPr id="6" name="Dikdörtgen 5"/>
          <p:cNvSpPr/>
          <p:nvPr/>
        </p:nvSpPr>
        <p:spPr>
          <a:xfrm>
            <a:off x="4391756" y="522987"/>
            <a:ext cx="338672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2"/>
          <p:cNvSpPr/>
          <p:nvPr/>
        </p:nvSpPr>
        <p:spPr>
          <a:xfrm>
            <a:off x="687138" y="1189916"/>
            <a:ext cx="4987800" cy="4278094"/>
          </a:xfrm>
          <a:prstGeom prst="rect">
            <a:avLst/>
          </a:prstGeom>
          <a:solidFill>
            <a:schemeClr val="bg1"/>
          </a:solidFill>
          <a:effectLst/>
        </p:spPr>
        <p:txBody>
          <a:bodyPr wrap="square">
            <a:spAutoFit/>
          </a:bodyPr>
          <a:lstStyle/>
          <a:p>
            <a:pPr lvl="0" algn="just">
              <a:lnSpc>
                <a:spcPct val="150000"/>
              </a:lnSpc>
              <a:spcBef>
                <a:spcPts val="600"/>
              </a:spcBef>
              <a:buClr>
                <a:srgbClr val="FF0000"/>
              </a:buClr>
              <a:defRPr/>
            </a:pPr>
            <a:r>
              <a:rPr kumimoji="0" lang="tr-TR" sz="1400" b="1" i="0" u="none" strike="noStrike" kern="1200" cap="none" spc="0" normalizeH="0" baseline="0" noProof="0" dirty="0">
                <a:ln>
                  <a:noFill/>
                </a:ln>
                <a:solidFill>
                  <a:srgbClr val="0070C0"/>
                </a:solidFill>
                <a:effectLst/>
                <a:uLnTx/>
                <a:uFillTx/>
                <a:latin typeface="Calibri"/>
              </a:rPr>
              <a:t>1501 ve 1511 Programlarında </a:t>
            </a:r>
            <a:r>
              <a:rPr kumimoji="0" lang="tr-TR" sz="1400" b="1" i="0" u="none" strike="noStrike" kern="1200" cap="none" spc="0" normalizeH="0" baseline="0" noProof="0" dirty="0">
                <a:ln>
                  <a:noFill/>
                </a:ln>
                <a:solidFill>
                  <a:srgbClr val="7030A0"/>
                </a:solidFill>
                <a:effectLst/>
                <a:uLnTx/>
                <a:uFillTx/>
                <a:latin typeface="Calibri"/>
              </a:rPr>
              <a:t>bütçesi 19.000.000 TL üzerinde </a:t>
            </a:r>
            <a:r>
              <a:rPr kumimoji="0" lang="tr-TR" sz="1400" b="0" i="0" u="none" strike="noStrike" kern="1200" cap="none" spc="0" normalizeH="0" baseline="0" noProof="0" dirty="0">
                <a:ln>
                  <a:noFill/>
                </a:ln>
                <a:effectLst/>
                <a:uLnTx/>
                <a:uFillTx/>
                <a:latin typeface="Calibri"/>
              </a:rPr>
              <a:t>olan projelerde</a:t>
            </a:r>
            <a:r>
              <a:rPr kumimoji="0" lang="tr-TR" sz="1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¹</a:t>
            </a:r>
            <a:r>
              <a:rPr kumimoji="0" lang="tr-TR" sz="1400" b="0" i="0" u="none" strike="noStrike" kern="1200" cap="none" spc="0" normalizeH="0" baseline="0" noProof="0" dirty="0">
                <a:ln>
                  <a:noFill/>
                </a:ln>
                <a:effectLst/>
                <a:uLnTx/>
                <a:uFillTx/>
                <a:latin typeface="Calibri"/>
              </a:rPr>
              <a:t> ekonomik fizibilite raporu sunulacaktır.  </a:t>
            </a:r>
            <a:r>
              <a:rPr kumimoji="0" lang="tr-TR" sz="1400" b="1" i="0" u="none" strike="noStrike" kern="1200" cap="none" spc="0" normalizeH="0" baseline="0" noProof="0" dirty="0">
                <a:ln>
                  <a:noFill/>
                </a:ln>
                <a:effectLst/>
                <a:uLnTx/>
                <a:uFillTx/>
                <a:latin typeface="Calibri"/>
              </a:rPr>
              <a:t>Ekonomik fizibilite raporu için hizmet alması </a:t>
            </a:r>
            <a:r>
              <a:rPr kumimoji="0" lang="tr-TR" sz="1400" b="0" i="0" u="none" strike="noStrike" kern="1200" cap="none" spc="0" normalizeH="0" baseline="0" noProof="0" dirty="0">
                <a:ln>
                  <a:noFill/>
                </a:ln>
                <a:effectLst/>
                <a:uLnTx/>
                <a:uFillTx/>
                <a:latin typeface="Calibri"/>
              </a:rPr>
              <a:t>durumunda bu gider </a:t>
            </a:r>
            <a:r>
              <a:rPr kumimoji="0" lang="tr-TR" sz="1400" b="1" i="0" u="none" strike="noStrike" kern="1200" cap="none" spc="0" normalizeH="0" baseline="0" noProof="0" dirty="0">
                <a:ln>
                  <a:noFill/>
                </a:ln>
                <a:effectLst/>
                <a:uLnTx/>
                <a:uFillTx/>
                <a:latin typeface="DejaVu Serif Condensed" panose="02060606050605020204" pitchFamily="18" charset="0"/>
                <a:ea typeface="DejaVu Serif Condensed" panose="02060606050605020204" pitchFamily="18" charset="0"/>
                <a:cs typeface="DejaVu Serif Condensed" panose="02060606050605020204" pitchFamily="18" charset="0"/>
              </a:rPr>
              <a:t>100.000 TL</a:t>
            </a:r>
            <a:r>
              <a:rPr kumimoji="0" lang="tr-TR" sz="1400" b="0" i="0" u="none" strike="noStrike" kern="1200" cap="none" spc="0" normalizeH="0" baseline="0" noProof="0" dirty="0">
                <a:ln>
                  <a:noFill/>
                </a:ln>
                <a:effectLst/>
                <a:uLnTx/>
                <a:uFillTx/>
                <a:latin typeface="Calibri"/>
              </a:rPr>
              <a:t>’ye</a:t>
            </a:r>
            <a:r>
              <a:rPr lang="tr-TR" sz="1400" dirty="0"/>
              <a:t>²</a:t>
            </a:r>
            <a:r>
              <a:rPr kumimoji="0" lang="tr-TR" sz="1400" b="0" i="0" u="none" strike="noStrike" kern="1200" cap="none" spc="0" normalizeH="0" baseline="0" noProof="0" dirty="0">
                <a:ln>
                  <a:noFill/>
                </a:ln>
                <a:effectLst/>
                <a:uLnTx/>
                <a:uFillTx/>
                <a:latin typeface="Calibri"/>
              </a:rPr>
              <a:t> kadar desteklenecektir. </a:t>
            </a:r>
          </a:p>
          <a:p>
            <a:pPr lvl="0" algn="just">
              <a:lnSpc>
                <a:spcPct val="150000"/>
              </a:lnSpc>
              <a:spcBef>
                <a:spcPts val="600"/>
              </a:spcBef>
              <a:buClr>
                <a:srgbClr val="FF0000"/>
              </a:buClr>
              <a:defRPr/>
            </a:pPr>
            <a:endParaRPr kumimoji="0" lang="tr-TR" sz="1400" b="1" i="0" u="none" strike="noStrike" kern="1200" cap="none" spc="0" normalizeH="0" baseline="0" noProof="0" dirty="0" smtClean="0">
              <a:ln>
                <a:noFill/>
              </a:ln>
              <a:solidFill>
                <a:srgbClr val="FF9966"/>
              </a:solidFill>
              <a:effectLst/>
              <a:uLnTx/>
              <a:uFillTx/>
              <a:latin typeface="Calibri"/>
            </a:endParaRPr>
          </a:p>
          <a:p>
            <a:pPr lvl="0" algn="just">
              <a:lnSpc>
                <a:spcPct val="150000"/>
              </a:lnSpc>
              <a:spcBef>
                <a:spcPts val="600"/>
              </a:spcBef>
              <a:buClr>
                <a:srgbClr val="FF0000"/>
              </a:buClr>
              <a:defRPr/>
            </a:pPr>
            <a:r>
              <a:rPr kumimoji="0" lang="tr-TR" sz="1400" b="1" i="0" u="none" strike="noStrike" kern="1200" cap="none" spc="0" normalizeH="0" baseline="0" noProof="0" dirty="0" smtClean="0">
                <a:ln>
                  <a:noFill/>
                </a:ln>
                <a:solidFill>
                  <a:srgbClr val="00B050"/>
                </a:solidFill>
                <a:effectLst/>
                <a:uLnTx/>
                <a:uFillTx/>
                <a:latin typeface="Calibri"/>
              </a:rPr>
              <a:t>1501</a:t>
            </a:r>
            <a:r>
              <a:rPr kumimoji="0" lang="tr-TR" sz="1400" b="1" i="0" u="none" strike="noStrike" kern="1200" cap="none" spc="0" normalizeH="0" baseline="0" noProof="0" dirty="0">
                <a:ln>
                  <a:noFill/>
                </a:ln>
                <a:solidFill>
                  <a:srgbClr val="00B050"/>
                </a:solidFill>
                <a:effectLst/>
                <a:uLnTx/>
                <a:uFillTx/>
                <a:latin typeface="Calibri"/>
              </a:rPr>
              <a:t>, 1507, 1509,</a:t>
            </a:r>
            <a:r>
              <a:rPr kumimoji="0" lang="tr-TR" sz="1400" b="1" i="0" u="none" strike="noStrike" kern="1200" cap="none" spc="0" normalizeH="0" noProof="0" dirty="0">
                <a:ln>
                  <a:noFill/>
                </a:ln>
                <a:solidFill>
                  <a:srgbClr val="00B050"/>
                </a:solidFill>
                <a:effectLst/>
                <a:uLnTx/>
                <a:uFillTx/>
                <a:latin typeface="Calibri"/>
              </a:rPr>
              <a:t> </a:t>
            </a:r>
            <a:r>
              <a:rPr kumimoji="0" lang="tr-TR" sz="1400" b="1" i="0" u="none" strike="noStrike" kern="1200" cap="none" spc="0" normalizeH="0" baseline="0" noProof="0" dirty="0">
                <a:ln>
                  <a:noFill/>
                </a:ln>
                <a:solidFill>
                  <a:srgbClr val="00B050"/>
                </a:solidFill>
                <a:effectLst/>
                <a:uLnTx/>
                <a:uFillTx/>
                <a:latin typeface="Calibri"/>
              </a:rPr>
              <a:t>1511, 1707 Sipariş</a:t>
            </a:r>
            <a:r>
              <a:rPr kumimoji="0" lang="tr-TR" sz="1400" b="1" i="0" u="none" strike="noStrike" kern="1200" cap="none" spc="0" normalizeH="0" noProof="0" dirty="0">
                <a:ln>
                  <a:noFill/>
                </a:ln>
                <a:solidFill>
                  <a:srgbClr val="00B050"/>
                </a:solidFill>
                <a:effectLst/>
                <a:uLnTx/>
                <a:uFillTx/>
                <a:latin typeface="Calibri"/>
              </a:rPr>
              <a:t> Ar-Ge</a:t>
            </a:r>
            <a:r>
              <a:rPr kumimoji="0" lang="tr-TR" sz="1400" b="1" i="0" u="none" strike="noStrike" kern="1200" cap="none" spc="0" normalizeH="0" baseline="0" noProof="0" dirty="0">
                <a:ln>
                  <a:noFill/>
                </a:ln>
                <a:solidFill>
                  <a:srgbClr val="00B050"/>
                </a:solidFill>
                <a:effectLst/>
                <a:uLnTx/>
                <a:uFillTx/>
                <a:latin typeface="Calibri"/>
              </a:rPr>
              <a:t>, 1709, </a:t>
            </a:r>
            <a:r>
              <a:rPr kumimoji="0" lang="tr-TR" sz="1400" b="1" i="0" u="none" strike="noStrike" kern="1200" cap="none" spc="0" normalizeH="0" baseline="0" noProof="0" dirty="0" smtClean="0">
                <a:ln>
                  <a:noFill/>
                </a:ln>
                <a:solidFill>
                  <a:srgbClr val="00B050"/>
                </a:solidFill>
                <a:effectLst/>
                <a:uLnTx/>
                <a:uFillTx/>
                <a:latin typeface="Calibri"/>
              </a:rPr>
              <a:t>1711 </a:t>
            </a:r>
            <a:r>
              <a:rPr kumimoji="0" lang="tr-TR" sz="1400" b="0" i="0" u="none" strike="noStrike" kern="1200" cap="none" spc="0" normalizeH="0" baseline="0" noProof="0" dirty="0">
                <a:ln>
                  <a:noFill/>
                </a:ln>
                <a:effectLst/>
                <a:uLnTx/>
                <a:uFillTx/>
                <a:latin typeface="Calibri"/>
              </a:rPr>
              <a:t>Programlarında proje başına </a:t>
            </a:r>
            <a:r>
              <a:rPr lang="tr-TR" sz="1400" b="1" dirty="0" smtClean="0">
                <a:latin typeface="DejaVu Serif Condensed" panose="02060606050605020204" pitchFamily="18" charset="0"/>
                <a:ea typeface="DejaVu Serif Condensed" panose="02060606050605020204" pitchFamily="18" charset="0"/>
                <a:cs typeface="DejaVu Serif Condensed" panose="02060606050605020204" pitchFamily="18" charset="0"/>
              </a:rPr>
              <a:t>1.400.000 </a:t>
            </a:r>
            <a:r>
              <a:rPr lang="tr-TR" sz="1400" b="1" dirty="0">
                <a:latin typeface="DejaVu Serif Condensed" panose="02060606050605020204" pitchFamily="18" charset="0"/>
                <a:ea typeface="DejaVu Serif Condensed" panose="02060606050605020204" pitchFamily="18" charset="0"/>
                <a:cs typeface="DejaVu Serif Condensed" panose="02060606050605020204" pitchFamily="18" charset="0"/>
              </a:rPr>
              <a:t>TL</a:t>
            </a:r>
            <a:r>
              <a:rPr kumimoji="0" lang="tr-TR" sz="1400" b="1" i="0" u="none" strike="noStrike" kern="1200" cap="none" spc="0" normalizeH="0" baseline="0" noProof="0" dirty="0">
                <a:ln>
                  <a:noFill/>
                </a:ln>
                <a:effectLst/>
                <a:uLnTx/>
                <a:uFillTx/>
                <a:latin typeface="Calibri"/>
              </a:rPr>
              <a:t>’ye</a:t>
            </a:r>
            <a:r>
              <a:rPr lang="tr-TR" sz="1400" b="1" dirty="0">
                <a:latin typeface="Times New Roman" panose="02020603050405020304" pitchFamily="18" charset="0"/>
                <a:cs typeface="Times New Roman" panose="02020603050405020304" pitchFamily="18" charset="0"/>
              </a:rPr>
              <a:t>³</a:t>
            </a:r>
            <a:r>
              <a:rPr kumimoji="0" lang="tr-TR" sz="1400" b="1" i="0" u="none" strike="noStrike" kern="1200" cap="none" spc="0" normalizeH="0" baseline="0" noProof="0" dirty="0">
                <a:ln>
                  <a:noFill/>
                </a:ln>
                <a:effectLst/>
                <a:uLnTx/>
                <a:uFillTx/>
                <a:latin typeface="Calibri"/>
              </a:rPr>
              <a:t> kadar senet karşılığı transfer ödemesi</a:t>
            </a:r>
            <a:r>
              <a:rPr kumimoji="0" lang="tr-TR" sz="1400" b="0" i="0" u="none" strike="noStrike" kern="1200" cap="none" spc="0" normalizeH="0" baseline="0" noProof="0" dirty="0">
                <a:ln>
                  <a:noFill/>
                </a:ln>
                <a:effectLst/>
                <a:uLnTx/>
                <a:uFillTx/>
                <a:latin typeface="Calibri"/>
              </a:rPr>
              <a:t> yapılabilecektir. </a:t>
            </a:r>
          </a:p>
          <a:p>
            <a:pPr algn="just">
              <a:lnSpc>
                <a:spcPct val="150000"/>
              </a:lnSpc>
              <a:spcBef>
                <a:spcPts val="600"/>
              </a:spcBef>
              <a:buClr>
                <a:srgbClr val="FF0000"/>
              </a:buClr>
              <a:defRPr/>
            </a:pPr>
            <a:endParaRPr lang="tr-TR" sz="1400" b="1" dirty="0" smtClean="0">
              <a:solidFill>
                <a:srgbClr val="00B0F0"/>
              </a:solidFill>
            </a:endParaRPr>
          </a:p>
          <a:p>
            <a:pPr algn="just">
              <a:lnSpc>
                <a:spcPct val="150000"/>
              </a:lnSpc>
              <a:spcBef>
                <a:spcPts val="600"/>
              </a:spcBef>
              <a:buClr>
                <a:srgbClr val="FF0000"/>
              </a:buClr>
              <a:defRPr/>
            </a:pPr>
            <a:r>
              <a:rPr lang="tr-TR" sz="1400" b="1" dirty="0" smtClean="0">
                <a:solidFill>
                  <a:srgbClr val="00B0F0"/>
                </a:solidFill>
              </a:rPr>
              <a:t>1507 </a:t>
            </a:r>
            <a:r>
              <a:rPr lang="tr-TR" sz="1400" b="1" dirty="0">
                <a:solidFill>
                  <a:srgbClr val="00B0F0"/>
                </a:solidFill>
              </a:rPr>
              <a:t>Programında </a:t>
            </a:r>
            <a:r>
              <a:rPr lang="tr-TR" sz="1400" dirty="0"/>
              <a:t>proje önerisi ve Ar-Ge Yardımı İstek Formu hazırlatmak için danışmanlık hizmeti alımında destek kapsamına alınacak tutar</a:t>
            </a:r>
            <a:r>
              <a:rPr lang="tr-TR" sz="1400" b="1" dirty="0"/>
              <a:t> </a:t>
            </a:r>
            <a:r>
              <a:rPr lang="tr-TR" sz="1200" b="1" dirty="0">
                <a:latin typeface="DejaVu Serif Condensed" panose="02060606050605020204" pitchFamily="18" charset="0"/>
                <a:ea typeface="DejaVu Serif Condensed" panose="02060606050605020204" pitchFamily="18" charset="0"/>
                <a:cs typeface="DejaVu Serif Condensed" panose="02060606050605020204" pitchFamily="18" charset="0"/>
              </a:rPr>
              <a:t>40.000 TL</a:t>
            </a:r>
            <a:r>
              <a:rPr lang="tr-TR" sz="1400" b="1" dirty="0"/>
              <a:t>’den </a:t>
            </a:r>
            <a:r>
              <a:rPr lang="tr-TR" sz="1400" b="1" dirty="0">
                <a:latin typeface="DejaVu Serif Condensed" panose="02060606050605020204" pitchFamily="18" charset="0"/>
                <a:ea typeface="DejaVu Serif Condensed" panose="02060606050605020204" pitchFamily="18" charset="0"/>
                <a:cs typeface="DejaVu Serif Condensed" panose="02060606050605020204" pitchFamily="18" charset="0"/>
              </a:rPr>
              <a:t>55.000 TL</a:t>
            </a:r>
            <a:r>
              <a:rPr lang="tr-TR" sz="1400" b="1" dirty="0"/>
              <a:t>’ye</a:t>
            </a:r>
            <a:r>
              <a:rPr lang="tr-TR" sz="1400" dirty="0"/>
              <a:t>²</a:t>
            </a:r>
            <a:r>
              <a:rPr lang="tr-TR" sz="1400" b="1" dirty="0"/>
              <a:t> </a:t>
            </a:r>
            <a:r>
              <a:rPr lang="tr-TR" sz="1400" dirty="0"/>
              <a:t>çıkarılmıştır. </a:t>
            </a:r>
          </a:p>
        </p:txBody>
      </p:sp>
      <p:sp>
        <p:nvSpPr>
          <p:cNvPr id="16" name="Dikdörtgen 15"/>
          <p:cNvSpPr/>
          <p:nvPr/>
        </p:nvSpPr>
        <p:spPr>
          <a:xfrm>
            <a:off x="5134518" y="568706"/>
            <a:ext cx="1903085" cy="369332"/>
          </a:xfrm>
          <a:prstGeom prst="rect">
            <a:avLst/>
          </a:prstGeom>
        </p:spPr>
        <p:txBody>
          <a:bodyPr wrap="none">
            <a:spAutoFit/>
          </a:bodyPr>
          <a:lstStyle/>
          <a:p>
            <a:r>
              <a:rPr lang="tr-TR" b="1" dirty="0" smtClean="0">
                <a:solidFill>
                  <a:srgbClr val="E20613"/>
                </a:solidFill>
                <a:latin typeface="Arial" panose="020B0604020202020204" pitchFamily="34" charset="0"/>
                <a:cs typeface="Arial" panose="020B0604020202020204" pitchFamily="34" charset="0"/>
              </a:rPr>
              <a:t>Destek Limitleri</a:t>
            </a:r>
            <a:endParaRPr lang="tr-TR" b="1" dirty="0"/>
          </a:p>
        </p:txBody>
      </p:sp>
      <p:sp>
        <p:nvSpPr>
          <p:cNvPr id="9" name="Dikdörtgen 8"/>
          <p:cNvSpPr/>
          <p:nvPr/>
        </p:nvSpPr>
        <p:spPr>
          <a:xfrm>
            <a:off x="6484606" y="1387541"/>
            <a:ext cx="5110357" cy="3887831"/>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Tablo 9"/>
          <p:cNvGraphicFramePr>
            <a:graphicFrameLocks noGrp="1"/>
          </p:cNvGraphicFramePr>
          <p:nvPr>
            <p:extLst/>
          </p:nvPr>
        </p:nvGraphicFramePr>
        <p:xfrm>
          <a:off x="6598988" y="1535708"/>
          <a:ext cx="4892281" cy="3603888"/>
        </p:xfrm>
        <a:graphic>
          <a:graphicData uri="http://schemas.openxmlformats.org/drawingml/2006/table">
            <a:tbl>
              <a:tblPr firstRow="1" firstCol="1" bandRow="1">
                <a:tableStyleId>{F2DE63D5-997A-4646-A377-4702673A728D}</a:tableStyleId>
              </a:tblPr>
              <a:tblGrid>
                <a:gridCol w="2507299">
                  <a:extLst>
                    <a:ext uri="{9D8B030D-6E8A-4147-A177-3AD203B41FA5}">
                      <a16:colId xmlns:a16="http://schemas.microsoft.com/office/drawing/2014/main" val="566025967"/>
                    </a:ext>
                  </a:extLst>
                </a:gridCol>
                <a:gridCol w="1300899">
                  <a:extLst>
                    <a:ext uri="{9D8B030D-6E8A-4147-A177-3AD203B41FA5}">
                      <a16:colId xmlns:a16="http://schemas.microsoft.com/office/drawing/2014/main" val="1695651551"/>
                    </a:ext>
                  </a:extLst>
                </a:gridCol>
                <a:gridCol w="1084083">
                  <a:extLst>
                    <a:ext uri="{9D8B030D-6E8A-4147-A177-3AD203B41FA5}">
                      <a16:colId xmlns:a16="http://schemas.microsoft.com/office/drawing/2014/main" val="410571857"/>
                    </a:ext>
                  </a:extLst>
                </a:gridCol>
              </a:tblGrid>
              <a:tr h="511961">
                <a:tc gridSpan="3">
                  <a:txBody>
                    <a:bodyPr/>
                    <a:lstStyle/>
                    <a:p>
                      <a:pPr algn="ctr">
                        <a:lnSpc>
                          <a:spcPct val="107000"/>
                        </a:lnSpc>
                        <a:spcAft>
                          <a:spcPts val="0"/>
                        </a:spcAft>
                      </a:pPr>
                      <a:r>
                        <a:rPr lang="tr-TR" sz="1400" dirty="0">
                          <a:solidFill>
                            <a:schemeClr val="tx1"/>
                          </a:solidFill>
                          <a:effectLst/>
                        </a:rPr>
                        <a:t>1602- PATENT DESTEK PROGRAMI HİBE DESTEK ve ÖDÜL TUTARLARI</a:t>
                      </a:r>
                      <a:endParaRPr lang="tr-TR"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63815308"/>
                  </a:ext>
                </a:extLst>
              </a:tr>
              <a:tr h="285746">
                <a:tc>
                  <a:txBody>
                    <a:bodyPr/>
                    <a:lstStyle/>
                    <a:p>
                      <a:pPr>
                        <a:lnSpc>
                          <a:spcPct val="107000"/>
                        </a:lnSpc>
                        <a:spcAft>
                          <a:spcPts val="0"/>
                        </a:spcAft>
                      </a:pPr>
                      <a:r>
                        <a:rPr lang="tr-TR" sz="1200" dirty="0">
                          <a:effectLst/>
                        </a:rPr>
                        <a:t>ULUSLARARASI  PATENT DESTEKLERİ</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200" dirty="0">
                          <a:effectLst/>
                        </a:rPr>
                        <a:t>ESKİ ÜST LİMİT</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200" dirty="0">
                          <a:effectLst/>
                        </a:rPr>
                        <a:t>YENİ ÜST LİMİTİ</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564850828"/>
                  </a:ext>
                </a:extLst>
              </a:tr>
              <a:tr h="232327">
                <a:tc>
                  <a:txBody>
                    <a:bodyPr/>
                    <a:lstStyle/>
                    <a:p>
                      <a:pPr>
                        <a:lnSpc>
                          <a:spcPct val="107000"/>
                        </a:lnSpc>
                        <a:spcAft>
                          <a:spcPts val="0"/>
                        </a:spcAft>
                      </a:pPr>
                      <a:r>
                        <a:rPr lang="tr-TR" sz="1200" b="0" dirty="0">
                          <a:effectLst/>
                        </a:rPr>
                        <a:t>İnceleme Raporu Desteği</a:t>
                      </a:r>
                      <a:endParaRPr lang="tr-TR"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nSpc>
                          <a:spcPct val="107000"/>
                        </a:lnSpc>
                        <a:spcAft>
                          <a:spcPts val="0"/>
                        </a:spcAft>
                      </a:pPr>
                      <a:r>
                        <a:rPr lang="tr-TR" sz="1200">
                          <a:effectLst/>
                        </a:rPr>
                        <a:t> </a:t>
                      </a:r>
                      <a:endParaRPr lang="tr-TR"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nSpc>
                          <a:spcPct val="107000"/>
                        </a:lnSpc>
                        <a:spcAft>
                          <a:spcPts val="0"/>
                        </a:spcAft>
                      </a:pPr>
                      <a:r>
                        <a:rPr lang="tr-TR" sz="1200">
                          <a:effectLst/>
                        </a:rPr>
                        <a:t> </a:t>
                      </a:r>
                      <a:endParaRPr lang="tr-TR"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363772716"/>
                  </a:ext>
                </a:extLst>
              </a:tr>
              <a:tr h="285746">
                <a:tc>
                  <a:txBody>
                    <a:bodyPr/>
                    <a:lstStyle/>
                    <a:p>
                      <a:pPr indent="762000">
                        <a:lnSpc>
                          <a:spcPct val="107000"/>
                        </a:lnSpc>
                        <a:spcAft>
                          <a:spcPts val="0"/>
                        </a:spcAft>
                      </a:pPr>
                      <a:r>
                        <a:rPr lang="tr-TR" sz="1200" b="0" dirty="0">
                          <a:effectLst/>
                        </a:rPr>
                        <a:t>USPTO</a:t>
                      </a:r>
                      <a:endParaRPr lang="tr-TR"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200" dirty="0">
                          <a:effectLst/>
                        </a:rPr>
                        <a:t>30.000.-TL</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400" b="1" dirty="0">
                          <a:solidFill>
                            <a:srgbClr val="FF0000"/>
                          </a:solidFill>
                          <a:effectLst/>
                        </a:rPr>
                        <a:t>40.000.-TL</a:t>
                      </a:r>
                      <a:endParaRPr lang="tr-TR" sz="1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015018941"/>
                  </a:ext>
                </a:extLst>
              </a:tr>
              <a:tr h="285746">
                <a:tc>
                  <a:txBody>
                    <a:bodyPr/>
                    <a:lstStyle/>
                    <a:p>
                      <a:pPr indent="762000">
                        <a:lnSpc>
                          <a:spcPct val="107000"/>
                        </a:lnSpc>
                        <a:spcAft>
                          <a:spcPts val="0"/>
                        </a:spcAft>
                      </a:pPr>
                      <a:r>
                        <a:rPr lang="tr-TR" sz="1200" b="0" dirty="0">
                          <a:effectLst/>
                        </a:rPr>
                        <a:t>EPO</a:t>
                      </a:r>
                      <a:endParaRPr lang="tr-TR"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200" dirty="0">
                          <a:effectLst/>
                        </a:rPr>
                        <a:t>30.000.-TL</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400" b="1" dirty="0">
                          <a:solidFill>
                            <a:srgbClr val="FF0000"/>
                          </a:solidFill>
                          <a:effectLst/>
                        </a:rPr>
                        <a:t>40.000.-TL</a:t>
                      </a:r>
                      <a:endParaRPr lang="tr-TR" sz="1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294957379"/>
                  </a:ext>
                </a:extLst>
              </a:tr>
              <a:tr h="285746">
                <a:tc>
                  <a:txBody>
                    <a:bodyPr/>
                    <a:lstStyle/>
                    <a:p>
                      <a:pPr indent="762000">
                        <a:lnSpc>
                          <a:spcPct val="107000"/>
                        </a:lnSpc>
                        <a:spcAft>
                          <a:spcPts val="0"/>
                        </a:spcAft>
                      </a:pPr>
                      <a:r>
                        <a:rPr lang="tr-TR" sz="1200" b="0" dirty="0">
                          <a:effectLst/>
                        </a:rPr>
                        <a:t>JPO</a:t>
                      </a:r>
                      <a:endParaRPr lang="tr-TR"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200" dirty="0">
                          <a:effectLst/>
                        </a:rPr>
                        <a:t>60.000.-TL</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400" b="1" dirty="0">
                          <a:solidFill>
                            <a:srgbClr val="FF0000"/>
                          </a:solidFill>
                          <a:effectLst/>
                        </a:rPr>
                        <a:t>80.000.-TL</a:t>
                      </a:r>
                      <a:endParaRPr lang="tr-TR" sz="1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636340105"/>
                  </a:ext>
                </a:extLst>
              </a:tr>
              <a:tr h="285746">
                <a:tc>
                  <a:txBody>
                    <a:bodyPr/>
                    <a:lstStyle/>
                    <a:p>
                      <a:pPr indent="762000">
                        <a:lnSpc>
                          <a:spcPct val="107000"/>
                        </a:lnSpc>
                        <a:spcAft>
                          <a:spcPts val="0"/>
                        </a:spcAft>
                      </a:pPr>
                      <a:r>
                        <a:rPr lang="tr-TR" sz="1200" b="0" dirty="0">
                          <a:effectLst/>
                        </a:rPr>
                        <a:t>SIPO</a:t>
                      </a:r>
                      <a:endParaRPr lang="tr-TR"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200" dirty="0">
                          <a:effectLst/>
                        </a:rPr>
                        <a:t>30.000.-TL</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400" b="1" dirty="0">
                          <a:solidFill>
                            <a:srgbClr val="FF0000"/>
                          </a:solidFill>
                          <a:effectLst/>
                        </a:rPr>
                        <a:t>40.000.-TL</a:t>
                      </a:r>
                      <a:endParaRPr lang="tr-TR" sz="1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651740112"/>
                  </a:ext>
                </a:extLst>
              </a:tr>
              <a:tr h="232327">
                <a:tc>
                  <a:txBody>
                    <a:bodyPr/>
                    <a:lstStyle/>
                    <a:p>
                      <a:pPr indent="762000">
                        <a:lnSpc>
                          <a:spcPct val="107000"/>
                        </a:lnSpc>
                        <a:spcAft>
                          <a:spcPts val="0"/>
                        </a:spcAft>
                      </a:pPr>
                      <a:r>
                        <a:rPr lang="tr-TR" sz="1200" b="0" dirty="0">
                          <a:effectLst/>
                        </a:rPr>
                        <a:t>KIPO</a:t>
                      </a:r>
                      <a:endParaRPr lang="tr-TR"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200" dirty="0">
                          <a:effectLst/>
                        </a:rPr>
                        <a:t>30.000.-TL</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400" b="1" dirty="0">
                          <a:solidFill>
                            <a:srgbClr val="FF0000"/>
                          </a:solidFill>
                          <a:effectLst/>
                        </a:rPr>
                        <a:t>40.000.-TL</a:t>
                      </a:r>
                      <a:endParaRPr lang="tr-TR" sz="1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641963066"/>
                  </a:ext>
                </a:extLst>
              </a:tr>
              <a:tr h="476957">
                <a:tc>
                  <a:txBody>
                    <a:bodyPr/>
                    <a:lstStyle/>
                    <a:p>
                      <a:pPr>
                        <a:lnSpc>
                          <a:spcPct val="107000"/>
                        </a:lnSpc>
                        <a:spcAft>
                          <a:spcPts val="0"/>
                        </a:spcAft>
                      </a:pPr>
                      <a:r>
                        <a:rPr lang="tr-TR" sz="1200" b="0" dirty="0">
                          <a:effectLst/>
                        </a:rPr>
                        <a:t>Patent Tescil Ödülü (USPTO, JPO veya EPO yapılacak her bir tescil)</a:t>
                      </a:r>
                      <a:endParaRPr lang="tr-TR"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200" dirty="0">
                          <a:effectLst/>
                        </a:rPr>
                        <a:t>40.000.-TL</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400" b="1" dirty="0">
                          <a:solidFill>
                            <a:srgbClr val="FF0000"/>
                          </a:solidFill>
                          <a:effectLst/>
                        </a:rPr>
                        <a:t>55.000.-TL</a:t>
                      </a:r>
                      <a:endParaRPr lang="tr-TR" sz="1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4117180952"/>
                  </a:ext>
                </a:extLst>
              </a:tr>
              <a:tr h="721586">
                <a:tc>
                  <a:txBody>
                    <a:bodyPr/>
                    <a:lstStyle/>
                    <a:p>
                      <a:pPr>
                        <a:lnSpc>
                          <a:spcPct val="107000"/>
                        </a:lnSpc>
                        <a:spcAft>
                          <a:spcPts val="0"/>
                        </a:spcAft>
                      </a:pPr>
                      <a:r>
                        <a:rPr lang="tr-TR" sz="1200" b="0" dirty="0">
                          <a:effectLst/>
                        </a:rPr>
                        <a:t>• Bir patente ilişkin alınabilecek olan Uluslararası Patent İnceleme Raporu Destek tutarlarının toplamı üst sınırı</a:t>
                      </a:r>
                      <a:endParaRPr lang="tr-TR"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200" dirty="0">
                          <a:effectLst/>
                        </a:rPr>
                        <a:t>180.000.-TL</a:t>
                      </a:r>
                      <a:endParaRPr lang="tr-TR"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400" b="1" dirty="0">
                          <a:solidFill>
                            <a:srgbClr val="FF0000"/>
                          </a:solidFill>
                          <a:effectLst/>
                        </a:rPr>
                        <a:t>240.000.-TL</a:t>
                      </a:r>
                      <a:endParaRPr lang="tr-TR" sz="1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591357797"/>
                  </a:ext>
                </a:extLst>
              </a:tr>
            </a:tbl>
          </a:graphicData>
        </a:graphic>
      </p:graphicFrame>
      <p:grpSp>
        <p:nvGrpSpPr>
          <p:cNvPr id="11" name="Grup 10"/>
          <p:cNvGrpSpPr/>
          <p:nvPr/>
        </p:nvGrpSpPr>
        <p:grpSpPr>
          <a:xfrm>
            <a:off x="10222004" y="2669598"/>
            <a:ext cx="236022" cy="2199694"/>
            <a:chOff x="7736939" y="2895600"/>
            <a:chExt cx="269339" cy="2457450"/>
          </a:xfrm>
        </p:grpSpPr>
        <p:sp>
          <p:nvSpPr>
            <p:cNvPr id="12" name="Sağ Ok 11"/>
            <p:cNvSpPr/>
            <p:nvPr/>
          </p:nvSpPr>
          <p:spPr>
            <a:xfrm>
              <a:off x="7736939" y="2895600"/>
              <a:ext cx="266700"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7739578" y="3186642"/>
              <a:ext cx="266700"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a:off x="7736939" y="3523333"/>
              <a:ext cx="266700"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ağ Ok 14"/>
            <p:cNvSpPr/>
            <p:nvPr/>
          </p:nvSpPr>
          <p:spPr>
            <a:xfrm>
              <a:off x="7736939" y="3855560"/>
              <a:ext cx="266700"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a:off x="7736939" y="4151066"/>
              <a:ext cx="266700"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Ok 17"/>
            <p:cNvSpPr/>
            <p:nvPr/>
          </p:nvSpPr>
          <p:spPr>
            <a:xfrm>
              <a:off x="7736939" y="4478829"/>
              <a:ext cx="266700"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Sağ Ok 18"/>
            <p:cNvSpPr/>
            <p:nvPr/>
          </p:nvSpPr>
          <p:spPr>
            <a:xfrm>
              <a:off x="7736939" y="5210175"/>
              <a:ext cx="266700"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1" name="Metin kutusu 20"/>
          <p:cNvSpPr txBox="1"/>
          <p:nvPr/>
        </p:nvSpPr>
        <p:spPr>
          <a:xfrm>
            <a:off x="9619199" y="6359118"/>
            <a:ext cx="1674114" cy="215444"/>
          </a:xfrm>
          <a:prstGeom prst="rect">
            <a:avLst/>
          </a:prstGeom>
          <a:noFill/>
        </p:spPr>
        <p:txBody>
          <a:bodyPr wrap="square" rtlCol="0">
            <a:spAutoFit/>
          </a:bodyPr>
          <a:lstStyle/>
          <a:p>
            <a:r>
              <a:rPr lang="tr-TR" sz="800" dirty="0" smtClean="0">
                <a:latin typeface="Arial" panose="020B0604020202020204" pitchFamily="34" charset="0"/>
                <a:cs typeface="Arial" panose="020B0604020202020204" pitchFamily="34" charset="0"/>
              </a:rPr>
              <a:t>Duyurular sayfası için </a:t>
            </a:r>
            <a:r>
              <a:rPr lang="tr-TR" sz="800" b="1" dirty="0" smtClean="0">
                <a:latin typeface="Arial" panose="020B0604020202020204" pitchFamily="34" charset="0"/>
                <a:cs typeface="Arial" panose="020B0604020202020204" pitchFamily="34" charset="0"/>
                <a:hlinkClick r:id="rId3"/>
              </a:rPr>
              <a:t>tıklayınız.</a:t>
            </a:r>
            <a:endParaRPr lang="tr-TR"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17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145"/>
            <a:ext cx="12192000" cy="262020"/>
          </a:xfrm>
        </p:spPr>
        <p:txBody>
          <a:bodyPr>
            <a:noAutofit/>
          </a:bodyPr>
          <a:lstStyle/>
          <a:p>
            <a:pPr algn="ctr"/>
            <a:r>
              <a:rPr lang="tr-TR" sz="3000" b="1" dirty="0" smtClean="0">
                <a:solidFill>
                  <a:srgbClr val="E20613"/>
                </a:solidFill>
                <a:latin typeface="Arial" panose="020B0604020202020204" pitchFamily="34" charset="0"/>
                <a:ea typeface="+mn-ea"/>
                <a:cs typeface="Arial" panose="020B0604020202020204" pitchFamily="34" charset="0"/>
              </a:rPr>
              <a:t>Yenilikler</a:t>
            </a:r>
            <a:endParaRPr lang="tr-TR" sz="3000" b="1" dirty="0">
              <a:solidFill>
                <a:srgbClr val="E20613"/>
              </a:solidFill>
              <a:latin typeface="Arial" panose="020B0604020202020204" pitchFamily="34" charset="0"/>
              <a:ea typeface="+mn-ea"/>
              <a:cs typeface="Arial" panose="020B0604020202020204" pitchFamily="34" charset="0"/>
            </a:endParaRPr>
          </a:p>
        </p:txBody>
      </p:sp>
      <p:sp>
        <p:nvSpPr>
          <p:cNvPr id="3" name="Rectangle 2"/>
          <p:cNvSpPr/>
          <p:nvPr/>
        </p:nvSpPr>
        <p:spPr>
          <a:xfrm>
            <a:off x="848413" y="938038"/>
            <a:ext cx="10360058" cy="5062924"/>
          </a:xfrm>
          <a:prstGeom prst="rect">
            <a:avLst/>
          </a:prstGeom>
        </p:spPr>
        <p:txBody>
          <a:bodyPr wrap="square">
            <a:spAutoFit/>
          </a:bodyPr>
          <a:lstStyle/>
          <a:p>
            <a:pPr marL="285750" indent="-285750" algn="just">
              <a:buClr>
                <a:srgbClr val="FF0000"/>
              </a:buClr>
              <a:buFont typeface="Wingdings" panose="05000000000000000000" pitchFamily="2" charset="2"/>
              <a:buChar char="§"/>
            </a:pPr>
            <a:r>
              <a:rPr lang="tr-TR" sz="1700" dirty="0"/>
              <a:t>1501, 1507, 1509, 1511, 1515 ve Yönerge kapsamında desteklenen projelerde rapor gönderim süresi 3 aydan 2 aya indirilmiştir. </a:t>
            </a:r>
            <a:r>
              <a:rPr lang="tr-TR" sz="1700" dirty="0">
                <a:latin typeface="Times New Roman" panose="02020603050405020304" pitchFamily="18" charset="0"/>
                <a:cs typeface="Times New Roman" panose="02020603050405020304" pitchFamily="18" charset="0"/>
              </a:rPr>
              <a:t>¹</a:t>
            </a:r>
            <a:endParaRPr lang="tr-TR" sz="1700" dirty="0"/>
          </a:p>
          <a:p>
            <a:pPr marL="285750" indent="-285750" algn="just">
              <a:buClr>
                <a:srgbClr val="FF0000"/>
              </a:buClr>
              <a:buFont typeface="Wingdings" panose="05000000000000000000" pitchFamily="2" charset="2"/>
              <a:buChar char="§"/>
            </a:pPr>
            <a:r>
              <a:rPr lang="tr-TR" sz="1700" dirty="0" smtClean="0"/>
              <a:t>1501</a:t>
            </a:r>
            <a:r>
              <a:rPr lang="tr-TR" sz="1700" dirty="0"/>
              <a:t>, 1509, 1511 ve Yönerge kapsamında desteklenen projelerde destek oranının hesabında proje başvuru tarihindeki kuruluş ölçeği dikkate alınacaktır.</a:t>
            </a:r>
            <a:r>
              <a:rPr lang="tr-TR" sz="1700" dirty="0">
                <a:latin typeface="Times New Roman" panose="02020603050405020304" pitchFamily="18" charset="0"/>
                <a:cs typeface="Times New Roman" panose="02020603050405020304" pitchFamily="18" charset="0"/>
              </a:rPr>
              <a:t>¹</a:t>
            </a:r>
            <a:endParaRPr lang="tr-TR" sz="1700" dirty="0"/>
          </a:p>
          <a:p>
            <a:pPr marL="285750" indent="-285750" algn="just">
              <a:buClr>
                <a:srgbClr val="FF0000"/>
              </a:buClr>
              <a:buFont typeface="Wingdings" panose="05000000000000000000" pitchFamily="2" charset="2"/>
              <a:buChar char="§"/>
            </a:pPr>
            <a:r>
              <a:rPr lang="tr-TR" sz="1700" dirty="0" smtClean="0"/>
              <a:t>1501, 1507, 1509 ve 1511 Destek Programlarında Mali Müşavir raporu ve gider formları, elektronik imza kullanılarak elektronik ortamda alınmaya başlanmıştır. </a:t>
            </a:r>
            <a:r>
              <a:rPr lang="tr-TR" sz="1700" dirty="0" smtClean="0">
                <a:latin typeface="Times New Roman" panose="02020603050405020304" pitchFamily="18" charset="0"/>
                <a:cs typeface="Times New Roman" panose="02020603050405020304" pitchFamily="18" charset="0"/>
              </a:rPr>
              <a:t>¹</a:t>
            </a:r>
            <a:endParaRPr lang="tr-TR" sz="1700" dirty="0" smtClean="0"/>
          </a:p>
          <a:p>
            <a:pPr marL="285750" indent="-285750" algn="just">
              <a:buClr>
                <a:srgbClr val="FF0000"/>
              </a:buClr>
              <a:buFont typeface="Wingdings" panose="05000000000000000000" pitchFamily="2" charset="2"/>
              <a:buChar char="§"/>
            </a:pPr>
            <a:r>
              <a:rPr lang="tr-TR" sz="1700" dirty="0" smtClean="0"/>
              <a:t>Mevcut </a:t>
            </a:r>
            <a:r>
              <a:rPr lang="tr-TR" sz="1700" dirty="0"/>
              <a:t>durumda, sadece son döneme ait Mali Müşavir ücretinin belge tarihi destek bitiş tarihinden sonra olması durumunda desteklenebilmektedir. Yapılan değişiklik sonucu proje bitiş tarihinden sonra birden fazla dönemin olması durumunda söz konusu dönemlere ait mali müşavirlik ücretleri de destek kapsamına alınacaktır.</a:t>
            </a:r>
            <a:r>
              <a:rPr lang="tr-TR" sz="1700" dirty="0">
                <a:latin typeface="Times New Roman" panose="02020603050405020304" pitchFamily="18" charset="0"/>
                <a:cs typeface="Times New Roman" panose="02020603050405020304" pitchFamily="18" charset="0"/>
              </a:rPr>
              <a:t> ¹</a:t>
            </a:r>
            <a:endParaRPr lang="tr-TR" sz="1700" dirty="0"/>
          </a:p>
          <a:p>
            <a:pPr marL="285750" indent="-285750" algn="just">
              <a:buClr>
                <a:srgbClr val="FF0000"/>
              </a:buClr>
              <a:buFont typeface="Wingdings" panose="05000000000000000000" pitchFamily="2" charset="2"/>
              <a:buChar char="§"/>
            </a:pPr>
            <a:r>
              <a:rPr lang="tr-TR" sz="1700" dirty="0"/>
              <a:t>Proje başvuru tarihi itibariyle Mikro işletme sınıfında olmayan kuruluşların şirket ortaklarının, şirket ortağı müdürlerin ve yönetim kurulu üyelerinin maliyetleri desteklenmez. Ancak bu kuruluşlarda çalışırken %5 ve altında hisseye sahip olacak şekilde şirket ortağı olanların maliyetleri desteklenir. (1801 Sanayi Ar-Ge Projeleri İçin Geri Ödemeli ve Hibe Destek Programı hariç)</a:t>
            </a:r>
            <a:endParaRPr lang="tr-TR" sz="1700" dirty="0" smtClean="0"/>
          </a:p>
          <a:p>
            <a:pPr marL="285750" indent="-285750" algn="just">
              <a:buClr>
                <a:srgbClr val="FF0000"/>
              </a:buClr>
              <a:buFont typeface="Wingdings" panose="05000000000000000000" pitchFamily="2" charset="2"/>
              <a:buChar char="§"/>
            </a:pPr>
            <a:r>
              <a:rPr lang="tr-TR" altLang="tr-TR" sz="1700" dirty="0"/>
              <a:t>TEYDEB mevzuatında diğer kamu desteklerinden yararlanma konusunda sınır bulunmadığından,</a:t>
            </a:r>
            <a:r>
              <a:rPr lang="tr-TR" sz="1700" dirty="0"/>
              <a:t> mükerrer teşvik ve desteği önlemek için düzenleme yapılmıştır. Buna göre, destek alınan diğer kamu kurum ve kuruluşlarının mevzuatında başka yerden destek alınamayacağı yönünde kısıtlama olması durumunda ilgili proje/gider kalemi TÜBİTAK’a sunulamayacaktır. ¹</a:t>
            </a:r>
          </a:p>
          <a:p>
            <a:pPr marL="285750" indent="-285750" algn="just">
              <a:buClr>
                <a:srgbClr val="FF0000"/>
              </a:buClr>
              <a:buFont typeface="Wingdings" panose="05000000000000000000" pitchFamily="2" charset="2"/>
              <a:buChar char="§"/>
            </a:pPr>
            <a:r>
              <a:rPr lang="tr-TR" sz="1700" dirty="0"/>
              <a:t>5746 sayılı Kanun kapsamında yararlanılmamış teşvik ve desteğin, yararlanılmış gibi hesaplanarak düşürülme zorunluluğu </a:t>
            </a:r>
            <a:r>
              <a:rPr lang="tr-TR" sz="1700" dirty="0" smtClean="0"/>
              <a:t>kaldırılmıştır.¹</a:t>
            </a:r>
            <a:endParaRPr lang="tr-TR" dirty="0"/>
          </a:p>
        </p:txBody>
      </p:sp>
      <p:sp>
        <p:nvSpPr>
          <p:cNvPr id="6" name="Dikdörtgen 5"/>
          <p:cNvSpPr/>
          <p:nvPr/>
        </p:nvSpPr>
        <p:spPr>
          <a:xfrm>
            <a:off x="4391756" y="563027"/>
            <a:ext cx="338672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uyum akış şeması kavramı - mevzuat stok fotoğraflar ve resim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5492" y="13700"/>
            <a:ext cx="1386508" cy="92433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5561900" y="568706"/>
            <a:ext cx="1095172" cy="369332"/>
          </a:xfrm>
          <a:prstGeom prst="rect">
            <a:avLst/>
          </a:prstGeom>
        </p:spPr>
        <p:txBody>
          <a:bodyPr wrap="none">
            <a:spAutoFit/>
          </a:bodyPr>
          <a:lstStyle/>
          <a:p>
            <a:r>
              <a:rPr lang="tr-TR" b="1" dirty="0" smtClean="0">
                <a:solidFill>
                  <a:srgbClr val="E20613"/>
                </a:solidFill>
                <a:latin typeface="Arial" panose="020B0604020202020204" pitchFamily="34" charset="0"/>
                <a:cs typeface="Arial" panose="020B0604020202020204" pitchFamily="34" charset="0"/>
              </a:rPr>
              <a:t>Mevzuat</a:t>
            </a:r>
            <a:endParaRPr lang="tr-TR" b="1" dirty="0"/>
          </a:p>
        </p:txBody>
      </p:sp>
      <p:sp>
        <p:nvSpPr>
          <p:cNvPr id="8" name="Metin kutusu 7"/>
          <p:cNvSpPr txBox="1"/>
          <p:nvPr/>
        </p:nvSpPr>
        <p:spPr>
          <a:xfrm>
            <a:off x="9619199" y="6359118"/>
            <a:ext cx="1674114" cy="215444"/>
          </a:xfrm>
          <a:prstGeom prst="rect">
            <a:avLst/>
          </a:prstGeom>
          <a:noFill/>
        </p:spPr>
        <p:txBody>
          <a:bodyPr wrap="square" rtlCol="0">
            <a:spAutoFit/>
          </a:bodyPr>
          <a:lstStyle/>
          <a:p>
            <a:r>
              <a:rPr lang="tr-TR" sz="800" dirty="0" smtClean="0">
                <a:latin typeface="Arial" panose="020B0604020202020204" pitchFamily="34" charset="0"/>
                <a:cs typeface="Arial" panose="020B0604020202020204" pitchFamily="34" charset="0"/>
              </a:rPr>
              <a:t>Duyurular sayfası için </a:t>
            </a:r>
            <a:r>
              <a:rPr lang="tr-TR" sz="800" b="1" dirty="0" smtClean="0">
                <a:latin typeface="Arial" panose="020B0604020202020204" pitchFamily="34" charset="0"/>
                <a:cs typeface="Arial" panose="020B0604020202020204" pitchFamily="34" charset="0"/>
                <a:hlinkClick r:id="rId4"/>
              </a:rPr>
              <a:t>tıklayınız.</a:t>
            </a:r>
            <a:endParaRPr lang="tr-TR"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82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6" name="Tablo 55"/>
          <p:cNvGraphicFramePr>
            <a:graphicFrameLocks noGrp="1"/>
          </p:cNvGraphicFramePr>
          <p:nvPr>
            <p:extLst/>
          </p:nvPr>
        </p:nvGraphicFramePr>
        <p:xfrm>
          <a:off x="-10881" y="6028528"/>
          <a:ext cx="12192000" cy="11782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217467249"/>
                    </a:ext>
                  </a:extLst>
                </a:gridCol>
                <a:gridCol w="1219200">
                  <a:extLst>
                    <a:ext uri="{9D8B030D-6E8A-4147-A177-3AD203B41FA5}">
                      <a16:colId xmlns:a16="http://schemas.microsoft.com/office/drawing/2014/main" val="1904040905"/>
                    </a:ext>
                  </a:extLst>
                </a:gridCol>
                <a:gridCol w="1219200">
                  <a:extLst>
                    <a:ext uri="{9D8B030D-6E8A-4147-A177-3AD203B41FA5}">
                      <a16:colId xmlns:a16="http://schemas.microsoft.com/office/drawing/2014/main" val="4175110900"/>
                    </a:ext>
                  </a:extLst>
                </a:gridCol>
                <a:gridCol w="1219200">
                  <a:extLst>
                    <a:ext uri="{9D8B030D-6E8A-4147-A177-3AD203B41FA5}">
                      <a16:colId xmlns:a16="http://schemas.microsoft.com/office/drawing/2014/main" val="519532067"/>
                    </a:ext>
                  </a:extLst>
                </a:gridCol>
                <a:gridCol w="1219200">
                  <a:extLst>
                    <a:ext uri="{9D8B030D-6E8A-4147-A177-3AD203B41FA5}">
                      <a16:colId xmlns:a16="http://schemas.microsoft.com/office/drawing/2014/main" val="3284794583"/>
                    </a:ext>
                  </a:extLst>
                </a:gridCol>
                <a:gridCol w="1219200">
                  <a:extLst>
                    <a:ext uri="{9D8B030D-6E8A-4147-A177-3AD203B41FA5}">
                      <a16:colId xmlns:a16="http://schemas.microsoft.com/office/drawing/2014/main" val="1204020346"/>
                    </a:ext>
                  </a:extLst>
                </a:gridCol>
                <a:gridCol w="1219200">
                  <a:extLst>
                    <a:ext uri="{9D8B030D-6E8A-4147-A177-3AD203B41FA5}">
                      <a16:colId xmlns:a16="http://schemas.microsoft.com/office/drawing/2014/main" val="2675567909"/>
                    </a:ext>
                  </a:extLst>
                </a:gridCol>
                <a:gridCol w="1219200">
                  <a:extLst>
                    <a:ext uri="{9D8B030D-6E8A-4147-A177-3AD203B41FA5}">
                      <a16:colId xmlns:a16="http://schemas.microsoft.com/office/drawing/2014/main" val="3235691239"/>
                    </a:ext>
                  </a:extLst>
                </a:gridCol>
                <a:gridCol w="1219200">
                  <a:extLst>
                    <a:ext uri="{9D8B030D-6E8A-4147-A177-3AD203B41FA5}">
                      <a16:colId xmlns:a16="http://schemas.microsoft.com/office/drawing/2014/main" val="1104900733"/>
                    </a:ext>
                  </a:extLst>
                </a:gridCol>
                <a:gridCol w="1219200">
                  <a:extLst>
                    <a:ext uri="{9D8B030D-6E8A-4147-A177-3AD203B41FA5}">
                      <a16:colId xmlns:a16="http://schemas.microsoft.com/office/drawing/2014/main" val="340029913"/>
                    </a:ext>
                  </a:extLst>
                </a:gridCol>
              </a:tblGrid>
              <a:tr h="117826">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extLst>
                  <a:ext uri="{0D108BD9-81ED-4DB2-BD59-A6C34878D82A}">
                    <a16:rowId xmlns:a16="http://schemas.microsoft.com/office/drawing/2014/main" val="4241412307"/>
                  </a:ext>
                </a:extLst>
              </a:tr>
            </a:tbl>
          </a:graphicData>
        </a:graphic>
      </p:graphicFrame>
      <p:graphicFrame>
        <p:nvGraphicFramePr>
          <p:cNvPr id="55" name="Tablo 54"/>
          <p:cNvGraphicFramePr>
            <a:graphicFrameLocks noGrp="1"/>
          </p:cNvGraphicFramePr>
          <p:nvPr>
            <p:extLst/>
          </p:nvPr>
        </p:nvGraphicFramePr>
        <p:xfrm>
          <a:off x="0" y="5218865"/>
          <a:ext cx="12192000" cy="11782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217467249"/>
                    </a:ext>
                  </a:extLst>
                </a:gridCol>
                <a:gridCol w="1219200">
                  <a:extLst>
                    <a:ext uri="{9D8B030D-6E8A-4147-A177-3AD203B41FA5}">
                      <a16:colId xmlns:a16="http://schemas.microsoft.com/office/drawing/2014/main" val="1904040905"/>
                    </a:ext>
                  </a:extLst>
                </a:gridCol>
                <a:gridCol w="1219200">
                  <a:extLst>
                    <a:ext uri="{9D8B030D-6E8A-4147-A177-3AD203B41FA5}">
                      <a16:colId xmlns:a16="http://schemas.microsoft.com/office/drawing/2014/main" val="4175110900"/>
                    </a:ext>
                  </a:extLst>
                </a:gridCol>
                <a:gridCol w="1219200">
                  <a:extLst>
                    <a:ext uri="{9D8B030D-6E8A-4147-A177-3AD203B41FA5}">
                      <a16:colId xmlns:a16="http://schemas.microsoft.com/office/drawing/2014/main" val="519532067"/>
                    </a:ext>
                  </a:extLst>
                </a:gridCol>
                <a:gridCol w="1219200">
                  <a:extLst>
                    <a:ext uri="{9D8B030D-6E8A-4147-A177-3AD203B41FA5}">
                      <a16:colId xmlns:a16="http://schemas.microsoft.com/office/drawing/2014/main" val="3284794583"/>
                    </a:ext>
                  </a:extLst>
                </a:gridCol>
                <a:gridCol w="1219200">
                  <a:extLst>
                    <a:ext uri="{9D8B030D-6E8A-4147-A177-3AD203B41FA5}">
                      <a16:colId xmlns:a16="http://schemas.microsoft.com/office/drawing/2014/main" val="1204020346"/>
                    </a:ext>
                  </a:extLst>
                </a:gridCol>
                <a:gridCol w="1219200">
                  <a:extLst>
                    <a:ext uri="{9D8B030D-6E8A-4147-A177-3AD203B41FA5}">
                      <a16:colId xmlns:a16="http://schemas.microsoft.com/office/drawing/2014/main" val="2675567909"/>
                    </a:ext>
                  </a:extLst>
                </a:gridCol>
                <a:gridCol w="1219200">
                  <a:extLst>
                    <a:ext uri="{9D8B030D-6E8A-4147-A177-3AD203B41FA5}">
                      <a16:colId xmlns:a16="http://schemas.microsoft.com/office/drawing/2014/main" val="3235691239"/>
                    </a:ext>
                  </a:extLst>
                </a:gridCol>
                <a:gridCol w="1219200">
                  <a:extLst>
                    <a:ext uri="{9D8B030D-6E8A-4147-A177-3AD203B41FA5}">
                      <a16:colId xmlns:a16="http://schemas.microsoft.com/office/drawing/2014/main" val="1104900733"/>
                    </a:ext>
                  </a:extLst>
                </a:gridCol>
                <a:gridCol w="1219200">
                  <a:extLst>
                    <a:ext uri="{9D8B030D-6E8A-4147-A177-3AD203B41FA5}">
                      <a16:colId xmlns:a16="http://schemas.microsoft.com/office/drawing/2014/main" val="340029913"/>
                    </a:ext>
                  </a:extLst>
                </a:gridCol>
              </a:tblGrid>
              <a:tr h="117826">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extLst>
                  <a:ext uri="{0D108BD9-81ED-4DB2-BD59-A6C34878D82A}">
                    <a16:rowId xmlns:a16="http://schemas.microsoft.com/office/drawing/2014/main" val="4241412307"/>
                  </a:ext>
                </a:extLst>
              </a:tr>
            </a:tbl>
          </a:graphicData>
        </a:graphic>
      </p:graphicFrame>
      <p:graphicFrame>
        <p:nvGraphicFramePr>
          <p:cNvPr id="54" name="Tablo 53"/>
          <p:cNvGraphicFramePr>
            <a:graphicFrameLocks noGrp="1"/>
          </p:cNvGraphicFramePr>
          <p:nvPr>
            <p:extLst/>
          </p:nvPr>
        </p:nvGraphicFramePr>
        <p:xfrm>
          <a:off x="-10881" y="4441397"/>
          <a:ext cx="12192000" cy="11782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217467249"/>
                    </a:ext>
                  </a:extLst>
                </a:gridCol>
                <a:gridCol w="1219200">
                  <a:extLst>
                    <a:ext uri="{9D8B030D-6E8A-4147-A177-3AD203B41FA5}">
                      <a16:colId xmlns:a16="http://schemas.microsoft.com/office/drawing/2014/main" val="1904040905"/>
                    </a:ext>
                  </a:extLst>
                </a:gridCol>
                <a:gridCol w="1219200">
                  <a:extLst>
                    <a:ext uri="{9D8B030D-6E8A-4147-A177-3AD203B41FA5}">
                      <a16:colId xmlns:a16="http://schemas.microsoft.com/office/drawing/2014/main" val="4175110900"/>
                    </a:ext>
                  </a:extLst>
                </a:gridCol>
                <a:gridCol w="1219200">
                  <a:extLst>
                    <a:ext uri="{9D8B030D-6E8A-4147-A177-3AD203B41FA5}">
                      <a16:colId xmlns:a16="http://schemas.microsoft.com/office/drawing/2014/main" val="519532067"/>
                    </a:ext>
                  </a:extLst>
                </a:gridCol>
                <a:gridCol w="1219200">
                  <a:extLst>
                    <a:ext uri="{9D8B030D-6E8A-4147-A177-3AD203B41FA5}">
                      <a16:colId xmlns:a16="http://schemas.microsoft.com/office/drawing/2014/main" val="3284794583"/>
                    </a:ext>
                  </a:extLst>
                </a:gridCol>
                <a:gridCol w="1219200">
                  <a:extLst>
                    <a:ext uri="{9D8B030D-6E8A-4147-A177-3AD203B41FA5}">
                      <a16:colId xmlns:a16="http://schemas.microsoft.com/office/drawing/2014/main" val="1204020346"/>
                    </a:ext>
                  </a:extLst>
                </a:gridCol>
                <a:gridCol w="1219200">
                  <a:extLst>
                    <a:ext uri="{9D8B030D-6E8A-4147-A177-3AD203B41FA5}">
                      <a16:colId xmlns:a16="http://schemas.microsoft.com/office/drawing/2014/main" val="2675567909"/>
                    </a:ext>
                  </a:extLst>
                </a:gridCol>
                <a:gridCol w="1219200">
                  <a:extLst>
                    <a:ext uri="{9D8B030D-6E8A-4147-A177-3AD203B41FA5}">
                      <a16:colId xmlns:a16="http://schemas.microsoft.com/office/drawing/2014/main" val="3235691239"/>
                    </a:ext>
                  </a:extLst>
                </a:gridCol>
                <a:gridCol w="1219200">
                  <a:extLst>
                    <a:ext uri="{9D8B030D-6E8A-4147-A177-3AD203B41FA5}">
                      <a16:colId xmlns:a16="http://schemas.microsoft.com/office/drawing/2014/main" val="1104900733"/>
                    </a:ext>
                  </a:extLst>
                </a:gridCol>
                <a:gridCol w="1219200">
                  <a:extLst>
                    <a:ext uri="{9D8B030D-6E8A-4147-A177-3AD203B41FA5}">
                      <a16:colId xmlns:a16="http://schemas.microsoft.com/office/drawing/2014/main" val="340029913"/>
                    </a:ext>
                  </a:extLst>
                </a:gridCol>
              </a:tblGrid>
              <a:tr h="117826">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extLst>
                  <a:ext uri="{0D108BD9-81ED-4DB2-BD59-A6C34878D82A}">
                    <a16:rowId xmlns:a16="http://schemas.microsoft.com/office/drawing/2014/main" val="4241412307"/>
                  </a:ext>
                </a:extLst>
              </a:tr>
            </a:tbl>
          </a:graphicData>
        </a:graphic>
      </p:graphicFrame>
      <p:graphicFrame>
        <p:nvGraphicFramePr>
          <p:cNvPr id="53" name="Tablo 52"/>
          <p:cNvGraphicFramePr>
            <a:graphicFrameLocks noGrp="1"/>
          </p:cNvGraphicFramePr>
          <p:nvPr>
            <p:extLst/>
          </p:nvPr>
        </p:nvGraphicFramePr>
        <p:xfrm>
          <a:off x="0" y="3591401"/>
          <a:ext cx="12192000" cy="11782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217467249"/>
                    </a:ext>
                  </a:extLst>
                </a:gridCol>
                <a:gridCol w="1219200">
                  <a:extLst>
                    <a:ext uri="{9D8B030D-6E8A-4147-A177-3AD203B41FA5}">
                      <a16:colId xmlns:a16="http://schemas.microsoft.com/office/drawing/2014/main" val="1904040905"/>
                    </a:ext>
                  </a:extLst>
                </a:gridCol>
                <a:gridCol w="1219200">
                  <a:extLst>
                    <a:ext uri="{9D8B030D-6E8A-4147-A177-3AD203B41FA5}">
                      <a16:colId xmlns:a16="http://schemas.microsoft.com/office/drawing/2014/main" val="4175110900"/>
                    </a:ext>
                  </a:extLst>
                </a:gridCol>
                <a:gridCol w="1219200">
                  <a:extLst>
                    <a:ext uri="{9D8B030D-6E8A-4147-A177-3AD203B41FA5}">
                      <a16:colId xmlns:a16="http://schemas.microsoft.com/office/drawing/2014/main" val="519532067"/>
                    </a:ext>
                  </a:extLst>
                </a:gridCol>
                <a:gridCol w="1219200">
                  <a:extLst>
                    <a:ext uri="{9D8B030D-6E8A-4147-A177-3AD203B41FA5}">
                      <a16:colId xmlns:a16="http://schemas.microsoft.com/office/drawing/2014/main" val="3284794583"/>
                    </a:ext>
                  </a:extLst>
                </a:gridCol>
                <a:gridCol w="1219200">
                  <a:extLst>
                    <a:ext uri="{9D8B030D-6E8A-4147-A177-3AD203B41FA5}">
                      <a16:colId xmlns:a16="http://schemas.microsoft.com/office/drawing/2014/main" val="1204020346"/>
                    </a:ext>
                  </a:extLst>
                </a:gridCol>
                <a:gridCol w="1219200">
                  <a:extLst>
                    <a:ext uri="{9D8B030D-6E8A-4147-A177-3AD203B41FA5}">
                      <a16:colId xmlns:a16="http://schemas.microsoft.com/office/drawing/2014/main" val="2675567909"/>
                    </a:ext>
                  </a:extLst>
                </a:gridCol>
                <a:gridCol w="1219200">
                  <a:extLst>
                    <a:ext uri="{9D8B030D-6E8A-4147-A177-3AD203B41FA5}">
                      <a16:colId xmlns:a16="http://schemas.microsoft.com/office/drawing/2014/main" val="3235691239"/>
                    </a:ext>
                  </a:extLst>
                </a:gridCol>
                <a:gridCol w="1219200">
                  <a:extLst>
                    <a:ext uri="{9D8B030D-6E8A-4147-A177-3AD203B41FA5}">
                      <a16:colId xmlns:a16="http://schemas.microsoft.com/office/drawing/2014/main" val="1104900733"/>
                    </a:ext>
                  </a:extLst>
                </a:gridCol>
                <a:gridCol w="1219200">
                  <a:extLst>
                    <a:ext uri="{9D8B030D-6E8A-4147-A177-3AD203B41FA5}">
                      <a16:colId xmlns:a16="http://schemas.microsoft.com/office/drawing/2014/main" val="340029913"/>
                    </a:ext>
                  </a:extLst>
                </a:gridCol>
              </a:tblGrid>
              <a:tr h="117826">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extLst>
                  <a:ext uri="{0D108BD9-81ED-4DB2-BD59-A6C34878D82A}">
                    <a16:rowId xmlns:a16="http://schemas.microsoft.com/office/drawing/2014/main" val="4241412307"/>
                  </a:ext>
                </a:extLst>
              </a:tr>
            </a:tbl>
          </a:graphicData>
        </a:graphic>
      </p:graphicFrame>
      <p:graphicFrame>
        <p:nvGraphicFramePr>
          <p:cNvPr id="52" name="Tablo 51"/>
          <p:cNvGraphicFramePr>
            <a:graphicFrameLocks noGrp="1"/>
          </p:cNvGraphicFramePr>
          <p:nvPr>
            <p:extLst/>
          </p:nvPr>
        </p:nvGraphicFramePr>
        <p:xfrm>
          <a:off x="-10881" y="2787380"/>
          <a:ext cx="12192000" cy="11782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217467249"/>
                    </a:ext>
                  </a:extLst>
                </a:gridCol>
                <a:gridCol w="1219200">
                  <a:extLst>
                    <a:ext uri="{9D8B030D-6E8A-4147-A177-3AD203B41FA5}">
                      <a16:colId xmlns:a16="http://schemas.microsoft.com/office/drawing/2014/main" val="1904040905"/>
                    </a:ext>
                  </a:extLst>
                </a:gridCol>
                <a:gridCol w="1219200">
                  <a:extLst>
                    <a:ext uri="{9D8B030D-6E8A-4147-A177-3AD203B41FA5}">
                      <a16:colId xmlns:a16="http://schemas.microsoft.com/office/drawing/2014/main" val="4175110900"/>
                    </a:ext>
                  </a:extLst>
                </a:gridCol>
                <a:gridCol w="1219200">
                  <a:extLst>
                    <a:ext uri="{9D8B030D-6E8A-4147-A177-3AD203B41FA5}">
                      <a16:colId xmlns:a16="http://schemas.microsoft.com/office/drawing/2014/main" val="519532067"/>
                    </a:ext>
                  </a:extLst>
                </a:gridCol>
                <a:gridCol w="1219200">
                  <a:extLst>
                    <a:ext uri="{9D8B030D-6E8A-4147-A177-3AD203B41FA5}">
                      <a16:colId xmlns:a16="http://schemas.microsoft.com/office/drawing/2014/main" val="3284794583"/>
                    </a:ext>
                  </a:extLst>
                </a:gridCol>
                <a:gridCol w="1219200">
                  <a:extLst>
                    <a:ext uri="{9D8B030D-6E8A-4147-A177-3AD203B41FA5}">
                      <a16:colId xmlns:a16="http://schemas.microsoft.com/office/drawing/2014/main" val="1204020346"/>
                    </a:ext>
                  </a:extLst>
                </a:gridCol>
                <a:gridCol w="1219200">
                  <a:extLst>
                    <a:ext uri="{9D8B030D-6E8A-4147-A177-3AD203B41FA5}">
                      <a16:colId xmlns:a16="http://schemas.microsoft.com/office/drawing/2014/main" val="2675567909"/>
                    </a:ext>
                  </a:extLst>
                </a:gridCol>
                <a:gridCol w="1219200">
                  <a:extLst>
                    <a:ext uri="{9D8B030D-6E8A-4147-A177-3AD203B41FA5}">
                      <a16:colId xmlns:a16="http://schemas.microsoft.com/office/drawing/2014/main" val="3235691239"/>
                    </a:ext>
                  </a:extLst>
                </a:gridCol>
                <a:gridCol w="1219200">
                  <a:extLst>
                    <a:ext uri="{9D8B030D-6E8A-4147-A177-3AD203B41FA5}">
                      <a16:colId xmlns:a16="http://schemas.microsoft.com/office/drawing/2014/main" val="1104900733"/>
                    </a:ext>
                  </a:extLst>
                </a:gridCol>
                <a:gridCol w="1219200">
                  <a:extLst>
                    <a:ext uri="{9D8B030D-6E8A-4147-A177-3AD203B41FA5}">
                      <a16:colId xmlns:a16="http://schemas.microsoft.com/office/drawing/2014/main" val="340029913"/>
                    </a:ext>
                  </a:extLst>
                </a:gridCol>
              </a:tblGrid>
              <a:tr h="117826">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tc>
                  <a:txBody>
                    <a:bodyPr/>
                    <a:lstStyle/>
                    <a:p>
                      <a:endParaRPr lang="tr-TR" sz="100" dirty="0"/>
                    </a:p>
                  </a:txBody>
                  <a:tcPr>
                    <a:solidFill>
                      <a:schemeClr val="bg1">
                        <a:lumMod val="95000"/>
                      </a:schemeClr>
                    </a:solidFill>
                  </a:tcPr>
                </a:tc>
                <a:extLst>
                  <a:ext uri="{0D108BD9-81ED-4DB2-BD59-A6C34878D82A}">
                    <a16:rowId xmlns:a16="http://schemas.microsoft.com/office/drawing/2014/main" val="4241412307"/>
                  </a:ext>
                </a:extLst>
              </a:tr>
            </a:tbl>
          </a:graphicData>
        </a:graphic>
      </p:graphicFrame>
      <p:graphicFrame>
        <p:nvGraphicFramePr>
          <p:cNvPr id="51" name="Tablo 50"/>
          <p:cNvGraphicFramePr>
            <a:graphicFrameLocks noGrp="1"/>
          </p:cNvGraphicFramePr>
          <p:nvPr>
            <p:extLst/>
          </p:nvPr>
        </p:nvGraphicFramePr>
        <p:xfrm>
          <a:off x="0" y="1943255"/>
          <a:ext cx="12192000" cy="11782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217467249"/>
                    </a:ext>
                  </a:extLst>
                </a:gridCol>
                <a:gridCol w="1219200">
                  <a:extLst>
                    <a:ext uri="{9D8B030D-6E8A-4147-A177-3AD203B41FA5}">
                      <a16:colId xmlns:a16="http://schemas.microsoft.com/office/drawing/2014/main" val="1904040905"/>
                    </a:ext>
                  </a:extLst>
                </a:gridCol>
                <a:gridCol w="1219200">
                  <a:extLst>
                    <a:ext uri="{9D8B030D-6E8A-4147-A177-3AD203B41FA5}">
                      <a16:colId xmlns:a16="http://schemas.microsoft.com/office/drawing/2014/main" val="4175110900"/>
                    </a:ext>
                  </a:extLst>
                </a:gridCol>
                <a:gridCol w="1219200">
                  <a:extLst>
                    <a:ext uri="{9D8B030D-6E8A-4147-A177-3AD203B41FA5}">
                      <a16:colId xmlns:a16="http://schemas.microsoft.com/office/drawing/2014/main" val="519532067"/>
                    </a:ext>
                  </a:extLst>
                </a:gridCol>
                <a:gridCol w="1219200">
                  <a:extLst>
                    <a:ext uri="{9D8B030D-6E8A-4147-A177-3AD203B41FA5}">
                      <a16:colId xmlns:a16="http://schemas.microsoft.com/office/drawing/2014/main" val="3284794583"/>
                    </a:ext>
                  </a:extLst>
                </a:gridCol>
                <a:gridCol w="1219200">
                  <a:extLst>
                    <a:ext uri="{9D8B030D-6E8A-4147-A177-3AD203B41FA5}">
                      <a16:colId xmlns:a16="http://schemas.microsoft.com/office/drawing/2014/main" val="1204020346"/>
                    </a:ext>
                  </a:extLst>
                </a:gridCol>
                <a:gridCol w="1219200">
                  <a:extLst>
                    <a:ext uri="{9D8B030D-6E8A-4147-A177-3AD203B41FA5}">
                      <a16:colId xmlns:a16="http://schemas.microsoft.com/office/drawing/2014/main" val="2675567909"/>
                    </a:ext>
                  </a:extLst>
                </a:gridCol>
                <a:gridCol w="1219200">
                  <a:extLst>
                    <a:ext uri="{9D8B030D-6E8A-4147-A177-3AD203B41FA5}">
                      <a16:colId xmlns:a16="http://schemas.microsoft.com/office/drawing/2014/main" val="3235691239"/>
                    </a:ext>
                  </a:extLst>
                </a:gridCol>
                <a:gridCol w="1219200">
                  <a:extLst>
                    <a:ext uri="{9D8B030D-6E8A-4147-A177-3AD203B41FA5}">
                      <a16:colId xmlns:a16="http://schemas.microsoft.com/office/drawing/2014/main" val="1104900733"/>
                    </a:ext>
                  </a:extLst>
                </a:gridCol>
                <a:gridCol w="1219200">
                  <a:extLst>
                    <a:ext uri="{9D8B030D-6E8A-4147-A177-3AD203B41FA5}">
                      <a16:colId xmlns:a16="http://schemas.microsoft.com/office/drawing/2014/main" val="340029913"/>
                    </a:ext>
                  </a:extLst>
                </a:gridCol>
              </a:tblGrid>
              <a:tr h="117826">
                <a:tc>
                  <a:txBody>
                    <a:bodyPr/>
                    <a:lstStyle/>
                    <a:p>
                      <a:endParaRPr lang="tr-TR" sz="100" dirty="0"/>
                    </a:p>
                  </a:txBody>
                  <a:tcPr>
                    <a:solidFill>
                      <a:srgbClr val="F7F7F7"/>
                    </a:solidFill>
                  </a:tcPr>
                </a:tc>
                <a:tc>
                  <a:txBody>
                    <a:bodyPr/>
                    <a:lstStyle/>
                    <a:p>
                      <a:endParaRPr lang="tr-TR" sz="100" dirty="0"/>
                    </a:p>
                  </a:txBody>
                  <a:tcPr>
                    <a:solidFill>
                      <a:srgbClr val="F7F7F7"/>
                    </a:solidFill>
                  </a:tcPr>
                </a:tc>
                <a:tc>
                  <a:txBody>
                    <a:bodyPr/>
                    <a:lstStyle/>
                    <a:p>
                      <a:endParaRPr lang="tr-TR" sz="100" dirty="0"/>
                    </a:p>
                  </a:txBody>
                  <a:tcPr>
                    <a:solidFill>
                      <a:srgbClr val="F7F7F7"/>
                    </a:solidFill>
                  </a:tcPr>
                </a:tc>
                <a:tc>
                  <a:txBody>
                    <a:bodyPr/>
                    <a:lstStyle/>
                    <a:p>
                      <a:endParaRPr lang="tr-TR" sz="100" dirty="0"/>
                    </a:p>
                  </a:txBody>
                  <a:tcPr>
                    <a:solidFill>
                      <a:srgbClr val="F7F7F7"/>
                    </a:solidFill>
                  </a:tcPr>
                </a:tc>
                <a:tc>
                  <a:txBody>
                    <a:bodyPr/>
                    <a:lstStyle/>
                    <a:p>
                      <a:endParaRPr lang="tr-TR" sz="100" dirty="0"/>
                    </a:p>
                  </a:txBody>
                  <a:tcPr>
                    <a:solidFill>
                      <a:srgbClr val="F7F7F7"/>
                    </a:solidFill>
                  </a:tcPr>
                </a:tc>
                <a:tc>
                  <a:txBody>
                    <a:bodyPr/>
                    <a:lstStyle/>
                    <a:p>
                      <a:endParaRPr lang="tr-TR" sz="100" dirty="0"/>
                    </a:p>
                  </a:txBody>
                  <a:tcPr>
                    <a:solidFill>
                      <a:srgbClr val="F7F7F7"/>
                    </a:solidFill>
                  </a:tcPr>
                </a:tc>
                <a:tc>
                  <a:txBody>
                    <a:bodyPr/>
                    <a:lstStyle/>
                    <a:p>
                      <a:endParaRPr lang="tr-TR" sz="100" dirty="0"/>
                    </a:p>
                  </a:txBody>
                  <a:tcPr>
                    <a:solidFill>
                      <a:srgbClr val="F7F7F7"/>
                    </a:solidFill>
                  </a:tcPr>
                </a:tc>
                <a:tc>
                  <a:txBody>
                    <a:bodyPr/>
                    <a:lstStyle/>
                    <a:p>
                      <a:endParaRPr lang="tr-TR" sz="100" dirty="0"/>
                    </a:p>
                  </a:txBody>
                  <a:tcPr>
                    <a:solidFill>
                      <a:srgbClr val="F7F7F7"/>
                    </a:solidFill>
                  </a:tcPr>
                </a:tc>
                <a:tc>
                  <a:txBody>
                    <a:bodyPr/>
                    <a:lstStyle/>
                    <a:p>
                      <a:endParaRPr lang="tr-TR" sz="100" dirty="0"/>
                    </a:p>
                  </a:txBody>
                  <a:tcPr>
                    <a:solidFill>
                      <a:srgbClr val="F7F7F7"/>
                    </a:solidFill>
                  </a:tcPr>
                </a:tc>
                <a:tc>
                  <a:txBody>
                    <a:bodyPr/>
                    <a:lstStyle/>
                    <a:p>
                      <a:endParaRPr lang="tr-TR" sz="100" dirty="0"/>
                    </a:p>
                  </a:txBody>
                  <a:tcPr>
                    <a:solidFill>
                      <a:srgbClr val="F7F7F7"/>
                    </a:solidFill>
                  </a:tcPr>
                </a:tc>
                <a:extLst>
                  <a:ext uri="{0D108BD9-81ED-4DB2-BD59-A6C34878D82A}">
                    <a16:rowId xmlns:a16="http://schemas.microsoft.com/office/drawing/2014/main" val="4241412307"/>
                  </a:ext>
                </a:extLst>
              </a:tr>
            </a:tbl>
          </a:graphicData>
        </a:graphic>
      </p:graphicFrame>
      <p:grpSp>
        <p:nvGrpSpPr>
          <p:cNvPr id="34" name="Grup 33"/>
          <p:cNvGrpSpPr/>
          <p:nvPr/>
        </p:nvGrpSpPr>
        <p:grpSpPr>
          <a:xfrm>
            <a:off x="2930012" y="968720"/>
            <a:ext cx="4022009" cy="5557874"/>
            <a:chOff x="2526890" y="804587"/>
            <a:chExt cx="4022009" cy="5674872"/>
          </a:xfrm>
        </p:grpSpPr>
        <p:grpSp>
          <p:nvGrpSpPr>
            <p:cNvPr id="11" name="Grup 10"/>
            <p:cNvGrpSpPr/>
            <p:nvPr/>
          </p:nvGrpSpPr>
          <p:grpSpPr>
            <a:xfrm>
              <a:off x="2526890" y="804587"/>
              <a:ext cx="4022009" cy="5674872"/>
              <a:chOff x="2457449" y="981567"/>
              <a:chExt cx="3190875" cy="5066809"/>
            </a:xfrm>
          </p:grpSpPr>
          <p:sp>
            <p:nvSpPr>
              <p:cNvPr id="6" name="Yuvarlatılmış Dikdörtgen 5"/>
              <p:cNvSpPr/>
              <p:nvPr/>
            </p:nvSpPr>
            <p:spPr>
              <a:xfrm>
                <a:off x="2457449" y="981567"/>
                <a:ext cx="3190875" cy="5066808"/>
              </a:xfrm>
              <a:prstGeom prst="roundRect">
                <a:avLst>
                  <a:gd name="adj" fmla="val 1099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457449" y="1529799"/>
                <a:ext cx="3190875" cy="4518577"/>
              </a:xfrm>
              <a:prstGeom prst="rect">
                <a:avLst/>
              </a:prstGeom>
              <a:gradFill>
                <a:gsLst>
                  <a:gs pos="0">
                    <a:schemeClr val="accent1">
                      <a:lumMod val="5000"/>
                      <a:lumOff val="95000"/>
                    </a:schemeClr>
                  </a:gs>
                  <a:gs pos="75000">
                    <a:schemeClr val="bg1">
                      <a:lumMod val="95000"/>
                    </a:schemeClr>
                  </a:gs>
                  <a:gs pos="4500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6" name="Yuvarlatılmış Dikdörtgen 15"/>
            <p:cNvSpPr/>
            <p:nvPr/>
          </p:nvSpPr>
          <p:spPr>
            <a:xfrm>
              <a:off x="2645184" y="1558628"/>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Yuvarlatılmış Dikdörtgen 19"/>
            <p:cNvSpPr/>
            <p:nvPr/>
          </p:nvSpPr>
          <p:spPr>
            <a:xfrm>
              <a:off x="2645184" y="2410308"/>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Yuvarlatılmış Dikdörtgen 20"/>
            <p:cNvSpPr/>
            <p:nvPr/>
          </p:nvSpPr>
          <p:spPr>
            <a:xfrm>
              <a:off x="2645184" y="3229633"/>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Yuvarlatılmış Dikdörtgen 21"/>
            <p:cNvSpPr/>
            <p:nvPr/>
          </p:nvSpPr>
          <p:spPr>
            <a:xfrm>
              <a:off x="2645184" y="4048958"/>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uvarlatılmış Dikdörtgen 22"/>
            <p:cNvSpPr/>
            <p:nvPr/>
          </p:nvSpPr>
          <p:spPr>
            <a:xfrm>
              <a:off x="2645184" y="4877529"/>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Yuvarlatılmış Dikdörtgen 23"/>
            <p:cNvSpPr/>
            <p:nvPr/>
          </p:nvSpPr>
          <p:spPr>
            <a:xfrm>
              <a:off x="2645184" y="5706100"/>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5" name="Grup 34"/>
          <p:cNvGrpSpPr/>
          <p:nvPr/>
        </p:nvGrpSpPr>
        <p:grpSpPr>
          <a:xfrm>
            <a:off x="7418439" y="968719"/>
            <a:ext cx="4022009" cy="5557874"/>
            <a:chOff x="7261123" y="804587"/>
            <a:chExt cx="4022009" cy="5674872"/>
          </a:xfrm>
        </p:grpSpPr>
        <p:grpSp>
          <p:nvGrpSpPr>
            <p:cNvPr id="25" name="Grup 24"/>
            <p:cNvGrpSpPr/>
            <p:nvPr/>
          </p:nvGrpSpPr>
          <p:grpSpPr>
            <a:xfrm>
              <a:off x="7261123" y="804587"/>
              <a:ext cx="4022009" cy="5674872"/>
              <a:chOff x="2457449" y="981567"/>
              <a:chExt cx="3190875" cy="5066809"/>
            </a:xfrm>
          </p:grpSpPr>
          <p:sp>
            <p:nvSpPr>
              <p:cNvPr id="26" name="Yuvarlatılmış Dikdörtgen 25"/>
              <p:cNvSpPr/>
              <p:nvPr/>
            </p:nvSpPr>
            <p:spPr>
              <a:xfrm>
                <a:off x="2457449" y="981567"/>
                <a:ext cx="3190875" cy="5066808"/>
              </a:xfrm>
              <a:prstGeom prst="roundRect">
                <a:avLst>
                  <a:gd name="adj" fmla="val 1099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2457449" y="1529799"/>
                <a:ext cx="3190875" cy="4518577"/>
              </a:xfrm>
              <a:prstGeom prst="rect">
                <a:avLst/>
              </a:prstGeom>
              <a:gradFill>
                <a:gsLst>
                  <a:gs pos="0">
                    <a:schemeClr val="accent1">
                      <a:lumMod val="5000"/>
                      <a:lumOff val="95000"/>
                    </a:schemeClr>
                  </a:gs>
                  <a:gs pos="75000">
                    <a:schemeClr val="bg1">
                      <a:lumMod val="95000"/>
                    </a:schemeClr>
                  </a:gs>
                  <a:gs pos="4500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8" name="Yuvarlatılmış Dikdörtgen 27"/>
            <p:cNvSpPr/>
            <p:nvPr/>
          </p:nvSpPr>
          <p:spPr>
            <a:xfrm>
              <a:off x="7379417" y="1558628"/>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Yuvarlatılmış Dikdörtgen 28"/>
            <p:cNvSpPr/>
            <p:nvPr/>
          </p:nvSpPr>
          <p:spPr>
            <a:xfrm>
              <a:off x="7379417" y="2410308"/>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Yuvarlatılmış Dikdörtgen 29"/>
            <p:cNvSpPr/>
            <p:nvPr/>
          </p:nvSpPr>
          <p:spPr>
            <a:xfrm>
              <a:off x="7379417" y="3229633"/>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Yuvarlatılmış Dikdörtgen 30"/>
            <p:cNvSpPr/>
            <p:nvPr/>
          </p:nvSpPr>
          <p:spPr>
            <a:xfrm>
              <a:off x="7379417" y="4048958"/>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Yuvarlatılmış Dikdörtgen 31"/>
            <p:cNvSpPr/>
            <p:nvPr/>
          </p:nvSpPr>
          <p:spPr>
            <a:xfrm>
              <a:off x="7379417" y="4877529"/>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Yuvarlatılmış Dikdörtgen 32"/>
            <p:cNvSpPr/>
            <p:nvPr/>
          </p:nvSpPr>
          <p:spPr>
            <a:xfrm>
              <a:off x="7379417" y="5706100"/>
              <a:ext cx="3785420" cy="66565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aphicFrame>
        <p:nvGraphicFramePr>
          <p:cNvPr id="36" name="Tablo 35"/>
          <p:cNvGraphicFramePr>
            <a:graphicFrameLocks noGrp="1"/>
          </p:cNvGraphicFramePr>
          <p:nvPr>
            <p:extLst/>
          </p:nvPr>
        </p:nvGraphicFramePr>
        <p:xfrm>
          <a:off x="307052" y="1558399"/>
          <a:ext cx="2156542" cy="4985929"/>
        </p:xfrm>
        <a:graphic>
          <a:graphicData uri="http://schemas.openxmlformats.org/drawingml/2006/table">
            <a:tbl>
              <a:tblPr firstRow="1" bandRow="1">
                <a:tableStyleId>{5C22544A-7EE6-4342-B048-85BDC9FD1C3A}</a:tableStyleId>
              </a:tblPr>
              <a:tblGrid>
                <a:gridCol w="2156542">
                  <a:extLst>
                    <a:ext uri="{9D8B030D-6E8A-4147-A177-3AD203B41FA5}">
                      <a16:colId xmlns:a16="http://schemas.microsoft.com/office/drawing/2014/main" val="71656106"/>
                    </a:ext>
                  </a:extLst>
                </a:gridCol>
              </a:tblGrid>
              <a:tr h="890184">
                <a:tc>
                  <a:txBody>
                    <a:bodyPr/>
                    <a:lstStyle/>
                    <a:p>
                      <a:pPr algn="ctr"/>
                      <a:r>
                        <a:rPr lang="tr-TR" sz="1600" b="1" dirty="0">
                          <a:solidFill>
                            <a:schemeClr val="tx1"/>
                          </a:solidFill>
                        </a:rPr>
                        <a:t>Teminat Kurallarındaki</a:t>
                      </a:r>
                      <a:r>
                        <a:rPr lang="tr-TR" sz="1600" b="1" baseline="0" dirty="0">
                          <a:solidFill>
                            <a:schemeClr val="tx1"/>
                          </a:solidFill>
                        </a:rPr>
                        <a:t> Farklılık</a:t>
                      </a:r>
                      <a:endParaRPr lang="tr-TR" sz="16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4772099"/>
                  </a:ext>
                </a:extLst>
              </a:tr>
              <a:tr h="819149">
                <a:tc>
                  <a:txBody>
                    <a:bodyPr/>
                    <a:lstStyle/>
                    <a:p>
                      <a:pPr algn="ctr"/>
                      <a:r>
                        <a:rPr lang="tr-TR" sz="1600" b="1" dirty="0">
                          <a:solidFill>
                            <a:schemeClr val="tx1"/>
                          </a:solidFill>
                        </a:rPr>
                        <a:t>Dikkate Alınan Bütçe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640299"/>
                  </a:ext>
                </a:extLst>
              </a:tr>
              <a:tr h="819149">
                <a:tc>
                  <a:txBody>
                    <a:bodyPr/>
                    <a:lstStyle/>
                    <a:p>
                      <a:pPr algn="ctr"/>
                      <a:r>
                        <a:rPr lang="tr-TR" sz="1600" b="1" dirty="0">
                          <a:solidFill>
                            <a:schemeClr val="tx1"/>
                          </a:solidFill>
                        </a:rPr>
                        <a:t>Transfer oranı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850396"/>
                  </a:ext>
                </a:extLst>
              </a:tr>
              <a:tr h="819149">
                <a:tc>
                  <a:txBody>
                    <a:bodyPr/>
                    <a:lstStyle/>
                    <a:p>
                      <a:pPr algn="ctr"/>
                      <a:r>
                        <a:rPr lang="tr-TR" sz="1600" b="1" dirty="0">
                          <a:solidFill>
                            <a:schemeClr val="tx1"/>
                          </a:solidFill>
                        </a:rPr>
                        <a:t>Teminat Tutarı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5284400"/>
                  </a:ext>
                </a:extLst>
              </a:tr>
              <a:tr h="819149">
                <a:tc>
                  <a:txBody>
                    <a:bodyPr/>
                    <a:lstStyle/>
                    <a:p>
                      <a:pPr algn="ctr"/>
                      <a:r>
                        <a:rPr lang="tr-TR" sz="1600" b="1" dirty="0">
                          <a:solidFill>
                            <a:schemeClr val="tx1"/>
                          </a:solidFill>
                        </a:rPr>
                        <a:t>Karma Teminat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685137"/>
                  </a:ext>
                </a:extLst>
              </a:tr>
              <a:tr h="819149">
                <a:tc>
                  <a:txBody>
                    <a:bodyPr/>
                    <a:lstStyle/>
                    <a:p>
                      <a:pPr algn="ctr"/>
                      <a:r>
                        <a:rPr lang="tr-TR" sz="1600" b="1" dirty="0">
                          <a:solidFill>
                            <a:schemeClr val="tx1"/>
                          </a:solidFill>
                        </a:rPr>
                        <a:t>İlave Teminat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1366525"/>
                  </a:ext>
                </a:extLst>
              </a:tr>
            </a:tbl>
          </a:graphicData>
        </a:graphic>
      </p:graphicFrame>
      <p:sp>
        <p:nvSpPr>
          <p:cNvPr id="37" name="Metin kutusu 36"/>
          <p:cNvSpPr txBox="1"/>
          <p:nvPr/>
        </p:nvSpPr>
        <p:spPr>
          <a:xfrm>
            <a:off x="3333288" y="1096655"/>
            <a:ext cx="3215149" cy="369332"/>
          </a:xfrm>
          <a:prstGeom prst="rect">
            <a:avLst/>
          </a:prstGeom>
          <a:noFill/>
        </p:spPr>
        <p:txBody>
          <a:bodyPr wrap="square" rtlCol="0">
            <a:spAutoFit/>
          </a:bodyPr>
          <a:lstStyle/>
          <a:p>
            <a:pPr algn="ctr"/>
            <a:r>
              <a:rPr lang="tr-TR" b="1" dirty="0"/>
              <a:t>Eski </a:t>
            </a:r>
            <a:r>
              <a:rPr lang="tr-TR" b="1" dirty="0" smtClean="0"/>
              <a:t>Düzenleme</a:t>
            </a:r>
            <a:endParaRPr lang="tr-TR" b="1" dirty="0"/>
          </a:p>
        </p:txBody>
      </p:sp>
      <p:sp>
        <p:nvSpPr>
          <p:cNvPr id="38" name="Metin kutusu 37"/>
          <p:cNvSpPr txBox="1"/>
          <p:nvPr/>
        </p:nvSpPr>
        <p:spPr>
          <a:xfrm>
            <a:off x="7821715" y="1091736"/>
            <a:ext cx="3215149" cy="369332"/>
          </a:xfrm>
          <a:prstGeom prst="rect">
            <a:avLst/>
          </a:prstGeom>
          <a:noFill/>
        </p:spPr>
        <p:txBody>
          <a:bodyPr wrap="square" rtlCol="0">
            <a:spAutoFit/>
          </a:bodyPr>
          <a:lstStyle/>
          <a:p>
            <a:pPr algn="ctr"/>
            <a:r>
              <a:rPr lang="tr-TR" b="1" dirty="0"/>
              <a:t>Yeni Düzenleme</a:t>
            </a:r>
          </a:p>
        </p:txBody>
      </p:sp>
      <p:sp>
        <p:nvSpPr>
          <p:cNvPr id="39" name="Dikdörtgen 38"/>
          <p:cNvSpPr/>
          <p:nvPr/>
        </p:nvSpPr>
        <p:spPr>
          <a:xfrm>
            <a:off x="3048000" y="1586424"/>
            <a:ext cx="3785726" cy="784830"/>
          </a:xfrm>
          <a:prstGeom prst="rect">
            <a:avLst/>
          </a:prstGeom>
        </p:spPr>
        <p:txBody>
          <a:bodyPr wrap="square">
            <a:spAutoFit/>
          </a:bodyPr>
          <a:lstStyle/>
          <a:p>
            <a:pPr lvl="0" algn="ctr">
              <a:defRPr/>
            </a:pPr>
            <a:r>
              <a:rPr lang="tr-TR" sz="1500" dirty="0"/>
              <a:t>Kuruluş tarafından düzenlenen senet kuralları ile teminat mektubu, kefalet mektubu ve kefalet senedi kuralları farklıdır. </a:t>
            </a:r>
          </a:p>
        </p:txBody>
      </p:sp>
      <p:sp>
        <p:nvSpPr>
          <p:cNvPr id="40" name="Dikdörtgen 39"/>
          <p:cNvSpPr/>
          <p:nvPr/>
        </p:nvSpPr>
        <p:spPr>
          <a:xfrm>
            <a:off x="3048000" y="3486194"/>
            <a:ext cx="3785726" cy="323165"/>
          </a:xfrm>
          <a:prstGeom prst="rect">
            <a:avLst/>
          </a:prstGeom>
        </p:spPr>
        <p:txBody>
          <a:bodyPr wrap="square">
            <a:spAutoFit/>
          </a:bodyPr>
          <a:lstStyle/>
          <a:p>
            <a:pPr lvl="0" algn="ctr">
              <a:defRPr/>
            </a:pPr>
            <a:r>
              <a:rPr lang="tr-TR" sz="1500" dirty="0"/>
              <a:t>Proje bütçesinin %25’i kadar yapılmaktadır.</a:t>
            </a:r>
          </a:p>
        </p:txBody>
      </p:sp>
      <p:sp>
        <p:nvSpPr>
          <p:cNvPr id="41" name="Dikdörtgen 40"/>
          <p:cNvSpPr/>
          <p:nvPr/>
        </p:nvSpPr>
        <p:spPr>
          <a:xfrm>
            <a:off x="3048000" y="2567446"/>
            <a:ext cx="3785726" cy="553998"/>
          </a:xfrm>
          <a:prstGeom prst="rect">
            <a:avLst/>
          </a:prstGeom>
        </p:spPr>
        <p:txBody>
          <a:bodyPr wrap="square">
            <a:spAutoFit/>
          </a:bodyPr>
          <a:lstStyle/>
          <a:p>
            <a:pPr lvl="0" algn="ctr">
              <a:defRPr/>
            </a:pPr>
            <a:r>
              <a:rPr lang="tr-TR" sz="1500" dirty="0"/>
              <a:t>Kabul edilen bütçe/Kalan bütçe dikkate alınmaktadır. </a:t>
            </a:r>
          </a:p>
        </p:txBody>
      </p:sp>
      <p:sp>
        <p:nvSpPr>
          <p:cNvPr id="42" name="Dikdörtgen 41"/>
          <p:cNvSpPr/>
          <p:nvPr/>
        </p:nvSpPr>
        <p:spPr>
          <a:xfrm>
            <a:off x="3048000" y="4184770"/>
            <a:ext cx="3785726" cy="553998"/>
          </a:xfrm>
          <a:prstGeom prst="rect">
            <a:avLst/>
          </a:prstGeom>
        </p:spPr>
        <p:txBody>
          <a:bodyPr wrap="square">
            <a:spAutoFit/>
          </a:bodyPr>
          <a:lstStyle/>
          <a:p>
            <a:pPr lvl="0" algn="ctr">
              <a:defRPr/>
            </a:pPr>
            <a:r>
              <a:rPr lang="tr-TR" sz="1500" dirty="0"/>
              <a:t>Talep edilen tutarın %25 fazlası kadar talep edilmektedir.</a:t>
            </a:r>
          </a:p>
        </p:txBody>
      </p:sp>
      <p:sp>
        <p:nvSpPr>
          <p:cNvPr id="43" name="Dikdörtgen 42"/>
          <p:cNvSpPr/>
          <p:nvPr/>
        </p:nvSpPr>
        <p:spPr>
          <a:xfrm>
            <a:off x="3048000" y="5124864"/>
            <a:ext cx="3785726" cy="323165"/>
          </a:xfrm>
          <a:prstGeom prst="rect">
            <a:avLst/>
          </a:prstGeom>
        </p:spPr>
        <p:txBody>
          <a:bodyPr wrap="square">
            <a:spAutoFit/>
          </a:bodyPr>
          <a:lstStyle/>
          <a:p>
            <a:pPr lvl="0" algn="ctr">
              <a:defRPr/>
            </a:pPr>
            <a:r>
              <a:rPr lang="tr-TR" sz="1500" dirty="0" smtClean="0"/>
              <a:t>Birden </a:t>
            </a:r>
            <a:r>
              <a:rPr lang="tr-TR" sz="1500" dirty="0"/>
              <a:t>fazla teminat aynı anda kabul edilmiyor.</a:t>
            </a:r>
          </a:p>
        </p:txBody>
      </p:sp>
      <p:sp>
        <p:nvSpPr>
          <p:cNvPr id="44" name="Dikdörtgen 43"/>
          <p:cNvSpPr/>
          <p:nvPr/>
        </p:nvSpPr>
        <p:spPr>
          <a:xfrm>
            <a:off x="3048000" y="5956659"/>
            <a:ext cx="3785726" cy="323165"/>
          </a:xfrm>
          <a:prstGeom prst="rect">
            <a:avLst/>
          </a:prstGeom>
        </p:spPr>
        <p:txBody>
          <a:bodyPr wrap="square">
            <a:spAutoFit/>
          </a:bodyPr>
          <a:lstStyle/>
          <a:p>
            <a:pPr lvl="0" algn="ctr">
              <a:defRPr/>
            </a:pPr>
            <a:r>
              <a:rPr lang="tr-TR" sz="1500" dirty="0"/>
              <a:t>Kabul edilmiyor.</a:t>
            </a:r>
          </a:p>
        </p:txBody>
      </p:sp>
      <p:sp>
        <p:nvSpPr>
          <p:cNvPr id="45" name="Dikdörtgen 44"/>
          <p:cNvSpPr/>
          <p:nvPr/>
        </p:nvSpPr>
        <p:spPr>
          <a:xfrm>
            <a:off x="7536427" y="1622714"/>
            <a:ext cx="3785726" cy="784830"/>
          </a:xfrm>
          <a:prstGeom prst="rect">
            <a:avLst/>
          </a:prstGeom>
        </p:spPr>
        <p:txBody>
          <a:bodyPr wrap="square">
            <a:spAutoFit/>
          </a:bodyPr>
          <a:lstStyle/>
          <a:p>
            <a:pPr lvl="0" algn="ctr">
              <a:defRPr/>
            </a:pPr>
            <a:r>
              <a:rPr lang="tr-TR" sz="1500" dirty="0"/>
              <a:t>Kuruluş tarafından düzenlenen senet ile teminat mektubu, kefalet mektubu ve kefalet senedi arasındaki </a:t>
            </a:r>
            <a:r>
              <a:rPr lang="tr-TR" sz="1500" b="1" dirty="0"/>
              <a:t>ayrım kaldırılmaktadır. </a:t>
            </a:r>
          </a:p>
        </p:txBody>
      </p:sp>
      <p:sp>
        <p:nvSpPr>
          <p:cNvPr id="46" name="Dikdörtgen 45"/>
          <p:cNvSpPr/>
          <p:nvPr/>
        </p:nvSpPr>
        <p:spPr>
          <a:xfrm>
            <a:off x="7523877" y="2554792"/>
            <a:ext cx="3785726" cy="553998"/>
          </a:xfrm>
          <a:prstGeom prst="rect">
            <a:avLst/>
          </a:prstGeom>
        </p:spPr>
        <p:txBody>
          <a:bodyPr wrap="square">
            <a:spAutoFit/>
          </a:bodyPr>
          <a:lstStyle/>
          <a:p>
            <a:pPr lvl="0" algn="ctr">
              <a:defRPr/>
            </a:pPr>
            <a:r>
              <a:rPr lang="tr-TR" sz="1500" dirty="0"/>
              <a:t>Bütçe Ocak ve Temmuz aylarında Yurt İçi Üretici Fiyat Endeksi oranında artırılacaktır. </a:t>
            </a:r>
          </a:p>
        </p:txBody>
      </p:sp>
      <p:sp>
        <p:nvSpPr>
          <p:cNvPr id="47" name="Dikdörtgen 46"/>
          <p:cNvSpPr/>
          <p:nvPr/>
        </p:nvSpPr>
        <p:spPr>
          <a:xfrm>
            <a:off x="7523877" y="3478276"/>
            <a:ext cx="3785726" cy="323165"/>
          </a:xfrm>
          <a:prstGeom prst="rect">
            <a:avLst/>
          </a:prstGeom>
        </p:spPr>
        <p:txBody>
          <a:bodyPr wrap="square">
            <a:spAutoFit/>
          </a:bodyPr>
          <a:lstStyle/>
          <a:p>
            <a:pPr lvl="0" algn="ctr">
              <a:defRPr/>
            </a:pPr>
            <a:r>
              <a:rPr lang="tr-TR" sz="1500" dirty="0"/>
              <a:t>Proje bütçesinin %30’una kadar yapılacaktır.</a:t>
            </a:r>
          </a:p>
        </p:txBody>
      </p:sp>
      <p:sp>
        <p:nvSpPr>
          <p:cNvPr id="48" name="Dikdörtgen 47"/>
          <p:cNvSpPr/>
          <p:nvPr/>
        </p:nvSpPr>
        <p:spPr>
          <a:xfrm>
            <a:off x="7536427" y="4274612"/>
            <a:ext cx="3785726" cy="323165"/>
          </a:xfrm>
          <a:prstGeom prst="rect">
            <a:avLst/>
          </a:prstGeom>
        </p:spPr>
        <p:txBody>
          <a:bodyPr wrap="square">
            <a:spAutoFit/>
          </a:bodyPr>
          <a:lstStyle/>
          <a:p>
            <a:pPr lvl="0" algn="ctr">
              <a:defRPr/>
            </a:pPr>
            <a:r>
              <a:rPr lang="tr-TR" sz="1500" dirty="0"/>
              <a:t>Talep edilen tutar kadar talep edilecektir. </a:t>
            </a:r>
          </a:p>
        </p:txBody>
      </p:sp>
      <p:sp>
        <p:nvSpPr>
          <p:cNvPr id="49" name="Dikdörtgen 48"/>
          <p:cNvSpPr/>
          <p:nvPr/>
        </p:nvSpPr>
        <p:spPr>
          <a:xfrm>
            <a:off x="7536427" y="4894032"/>
            <a:ext cx="3785726" cy="784830"/>
          </a:xfrm>
          <a:prstGeom prst="rect">
            <a:avLst/>
          </a:prstGeom>
        </p:spPr>
        <p:txBody>
          <a:bodyPr wrap="square">
            <a:spAutoFit/>
          </a:bodyPr>
          <a:lstStyle/>
          <a:p>
            <a:pPr lvl="0" algn="ctr">
              <a:defRPr/>
            </a:pPr>
            <a:r>
              <a:rPr lang="tr-TR" sz="1500" dirty="0"/>
              <a:t>Teminat mektubunu, kefalet mektubunu, kefalet senedini ve kuruluş tarafından düzenlenen senedi aynı anda sunulabilecektir.</a:t>
            </a:r>
          </a:p>
        </p:txBody>
      </p:sp>
      <p:sp>
        <p:nvSpPr>
          <p:cNvPr id="50" name="Dikdörtgen 49"/>
          <p:cNvSpPr/>
          <p:nvPr/>
        </p:nvSpPr>
        <p:spPr>
          <a:xfrm>
            <a:off x="7536427" y="5957063"/>
            <a:ext cx="3785726" cy="323165"/>
          </a:xfrm>
          <a:prstGeom prst="rect">
            <a:avLst/>
          </a:prstGeom>
        </p:spPr>
        <p:txBody>
          <a:bodyPr wrap="square">
            <a:spAutoFit/>
          </a:bodyPr>
          <a:lstStyle/>
          <a:p>
            <a:pPr lvl="0" algn="ctr">
              <a:defRPr/>
            </a:pPr>
            <a:r>
              <a:rPr lang="tr-TR" sz="1500" dirty="0"/>
              <a:t>Kabul </a:t>
            </a:r>
            <a:r>
              <a:rPr lang="tr-TR" sz="1500" dirty="0" smtClean="0"/>
              <a:t>edilecektir.</a:t>
            </a:r>
            <a:endParaRPr lang="tr-TR" sz="1500" dirty="0"/>
          </a:p>
        </p:txBody>
      </p:sp>
      <p:sp>
        <p:nvSpPr>
          <p:cNvPr id="63" name="Title 1"/>
          <p:cNvSpPr>
            <a:spLocks noGrp="1"/>
          </p:cNvSpPr>
          <p:nvPr>
            <p:ph type="title"/>
          </p:nvPr>
        </p:nvSpPr>
        <p:spPr>
          <a:xfrm>
            <a:off x="0" y="119066"/>
            <a:ext cx="12192000" cy="262020"/>
          </a:xfrm>
        </p:spPr>
        <p:txBody>
          <a:bodyPr>
            <a:noAutofit/>
          </a:bodyPr>
          <a:lstStyle/>
          <a:p>
            <a:pPr algn="ctr"/>
            <a:r>
              <a:rPr lang="tr-TR" sz="3000" b="1" dirty="0" smtClean="0">
                <a:solidFill>
                  <a:srgbClr val="E20613"/>
                </a:solidFill>
                <a:latin typeface="Arial" panose="020B0604020202020204" pitchFamily="34" charset="0"/>
                <a:ea typeface="+mn-ea"/>
                <a:cs typeface="Arial" panose="020B0604020202020204" pitchFamily="34" charset="0"/>
              </a:rPr>
              <a:t>Yenilikler</a:t>
            </a:r>
            <a:endParaRPr lang="tr-TR" sz="3000" b="1" dirty="0">
              <a:solidFill>
                <a:srgbClr val="E20613"/>
              </a:solidFill>
              <a:latin typeface="Arial" panose="020B0604020202020204" pitchFamily="34" charset="0"/>
              <a:ea typeface="+mn-ea"/>
              <a:cs typeface="Arial" panose="020B0604020202020204" pitchFamily="34" charset="0"/>
            </a:endParaRPr>
          </a:p>
        </p:txBody>
      </p:sp>
      <p:sp>
        <p:nvSpPr>
          <p:cNvPr id="64" name="Dikdörtgen 63"/>
          <p:cNvSpPr/>
          <p:nvPr/>
        </p:nvSpPr>
        <p:spPr>
          <a:xfrm>
            <a:off x="4391756" y="522987"/>
            <a:ext cx="338672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Dikdörtgen 64"/>
          <p:cNvSpPr/>
          <p:nvPr/>
        </p:nvSpPr>
        <p:spPr>
          <a:xfrm>
            <a:off x="4342664" y="568706"/>
            <a:ext cx="3506153" cy="369332"/>
          </a:xfrm>
          <a:prstGeom prst="rect">
            <a:avLst/>
          </a:prstGeom>
        </p:spPr>
        <p:txBody>
          <a:bodyPr wrap="none">
            <a:spAutoFit/>
          </a:bodyPr>
          <a:lstStyle/>
          <a:p>
            <a:r>
              <a:rPr lang="tr-TR" b="1" dirty="0">
                <a:solidFill>
                  <a:srgbClr val="E20613"/>
                </a:solidFill>
                <a:latin typeface="Arial" panose="020B0604020202020204" pitchFamily="34" charset="0"/>
                <a:cs typeface="Arial" panose="020B0604020202020204" pitchFamily="34" charset="0"/>
              </a:rPr>
              <a:t>Transfer Ödemesi - Ön Ödeme</a:t>
            </a:r>
          </a:p>
        </p:txBody>
      </p:sp>
      <p:sp>
        <p:nvSpPr>
          <p:cNvPr id="66" name="Metin kutusu 65"/>
          <p:cNvSpPr txBox="1"/>
          <p:nvPr/>
        </p:nvSpPr>
        <p:spPr>
          <a:xfrm>
            <a:off x="9648039" y="6558003"/>
            <a:ext cx="1674114" cy="215444"/>
          </a:xfrm>
          <a:prstGeom prst="rect">
            <a:avLst/>
          </a:prstGeom>
          <a:noFill/>
        </p:spPr>
        <p:txBody>
          <a:bodyPr wrap="square" rtlCol="0">
            <a:spAutoFit/>
          </a:bodyPr>
          <a:lstStyle/>
          <a:p>
            <a:r>
              <a:rPr lang="tr-TR" sz="800" dirty="0" smtClean="0">
                <a:latin typeface="Arial" panose="020B0604020202020204" pitchFamily="34" charset="0"/>
                <a:cs typeface="Arial" panose="020B0604020202020204" pitchFamily="34" charset="0"/>
              </a:rPr>
              <a:t>Duyurular sayfası için </a:t>
            </a:r>
            <a:r>
              <a:rPr lang="tr-TR" sz="800" b="1" dirty="0" smtClean="0">
                <a:latin typeface="Arial" panose="020B0604020202020204" pitchFamily="34" charset="0"/>
                <a:cs typeface="Arial" panose="020B0604020202020204" pitchFamily="34" charset="0"/>
                <a:hlinkClick r:id="rId3"/>
              </a:rPr>
              <a:t>tıklayınız.</a:t>
            </a:r>
            <a:endParaRPr lang="tr-TR"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114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Resim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3350" y="889000"/>
            <a:ext cx="8239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Dikdörtgen 13"/>
          <p:cNvSpPr>
            <a:spLocks noChangeArrowheads="1"/>
          </p:cNvSpPr>
          <p:nvPr/>
        </p:nvSpPr>
        <p:spPr bwMode="auto">
          <a:xfrm>
            <a:off x="4452938" y="-26988"/>
            <a:ext cx="33258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000">
                <a:solidFill>
                  <a:srgbClr val="E20613"/>
                </a:solidFill>
                <a:latin typeface="Arial" panose="020B0604020202020204" pitchFamily="34" charset="0"/>
                <a:cs typeface="Arial" panose="020B0604020202020204" pitchFamily="34" charset="0"/>
              </a:rPr>
              <a:t>Program Mevzuatı</a:t>
            </a:r>
          </a:p>
        </p:txBody>
      </p:sp>
      <p:sp>
        <p:nvSpPr>
          <p:cNvPr id="5" name="Dikdörtgen 4"/>
          <p:cNvSpPr/>
          <p:nvPr/>
        </p:nvSpPr>
        <p:spPr>
          <a:xfrm>
            <a:off x="4422775" y="488950"/>
            <a:ext cx="3386138"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67941" name="Resi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062038"/>
            <a:ext cx="28987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2"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67025" y="1425575"/>
            <a:ext cx="8415338"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ağ Ok 7"/>
          <p:cNvSpPr/>
          <p:nvPr/>
        </p:nvSpPr>
        <p:spPr>
          <a:xfrm>
            <a:off x="2649538" y="4249738"/>
            <a:ext cx="1050925" cy="3397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944" name="Dikdörtgen 8"/>
          <p:cNvSpPr>
            <a:spLocks noChangeArrowheads="1"/>
          </p:cNvSpPr>
          <p:nvPr/>
        </p:nvSpPr>
        <p:spPr bwMode="auto">
          <a:xfrm>
            <a:off x="2617788" y="565150"/>
            <a:ext cx="6586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tr-TR" sz="3600" b="1">
                <a:latin typeface="Arial" panose="020B0604020202020204" pitchFamily="34" charset="0"/>
                <a:cs typeface="Arial" panose="020B0604020202020204" pitchFamily="34" charset="0"/>
              </a:rPr>
              <a:t>https://eteydeb.tubitak.gov.tr</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387350" y="301625"/>
            <a:ext cx="11510963" cy="3937000"/>
          </a:xfrm>
        </p:spPr>
        <p:txBody>
          <a:bodyPr>
            <a:noAutofit/>
          </a:bodyPr>
          <a:lstStyle/>
          <a:p>
            <a:pPr marL="201168" lvl="1" indent="0" algn="just">
              <a:spcBef>
                <a:spcPts val="200"/>
              </a:spcBef>
              <a:spcAft>
                <a:spcPts val="400"/>
              </a:spcAft>
              <a:buClr>
                <a:srgbClr val="D34817"/>
              </a:buClr>
              <a:buFont typeface="Arial" panose="020B0604020202020204" pitchFamily="34" charset="0"/>
              <a:buNone/>
              <a:defRPr/>
            </a:pPr>
            <a:endParaRPr lang="tr-TR" sz="2200" dirty="0">
              <a:solidFill>
                <a:prstClr val="black">
                  <a:lumMod val="75000"/>
                  <a:lumOff val="25000"/>
                </a:prstClr>
              </a:solidFill>
            </a:endParaRPr>
          </a:p>
          <a:p>
            <a:pPr marL="201168" lvl="1" indent="0" algn="just">
              <a:spcBef>
                <a:spcPts val="200"/>
              </a:spcBef>
              <a:spcAft>
                <a:spcPts val="400"/>
              </a:spcAft>
              <a:buClr>
                <a:srgbClr val="D34817"/>
              </a:buClr>
              <a:buFont typeface="Arial" panose="020B0604020202020204" pitchFamily="34" charset="0"/>
              <a:buNone/>
              <a:defRPr/>
            </a:pPr>
            <a:r>
              <a:rPr lang="tr-TR" dirty="0">
                <a:solidFill>
                  <a:prstClr val="black">
                    <a:lumMod val="75000"/>
                    <a:lumOff val="25000"/>
                  </a:prstClr>
                </a:solidFill>
              </a:rPr>
              <a:t>Projeler için “</a:t>
            </a:r>
            <a:r>
              <a:rPr lang="tr-TR" b="1" dirty="0">
                <a:solidFill>
                  <a:srgbClr val="FF0000"/>
                </a:solidFill>
              </a:rPr>
              <a:t>NACE Kodu</a:t>
            </a:r>
            <a:r>
              <a:rPr lang="tr-TR" dirty="0">
                <a:solidFill>
                  <a:prstClr val="black">
                    <a:lumMod val="75000"/>
                    <a:lumOff val="25000"/>
                  </a:prstClr>
                </a:solidFill>
              </a:rPr>
              <a:t>”, “</a:t>
            </a:r>
            <a:r>
              <a:rPr lang="tr-TR" b="1" dirty="0">
                <a:solidFill>
                  <a:srgbClr val="FF0000"/>
                </a:solidFill>
              </a:rPr>
              <a:t>Gümrük Tarife İstatistik Pozisyonu (GTIP) Kodu</a:t>
            </a:r>
            <a:r>
              <a:rPr lang="tr-TR" dirty="0">
                <a:solidFill>
                  <a:prstClr val="black">
                    <a:lumMod val="75000"/>
                    <a:lumOff val="25000"/>
                  </a:prstClr>
                </a:solidFill>
              </a:rPr>
              <a:t>” ve “</a:t>
            </a:r>
            <a:r>
              <a:rPr lang="tr-TR" b="1" dirty="0">
                <a:solidFill>
                  <a:srgbClr val="FF0000"/>
                </a:solidFill>
              </a:rPr>
              <a:t>Teknoloji Hazırlık Seviyesi</a:t>
            </a:r>
            <a:r>
              <a:rPr lang="tr-TR" dirty="0">
                <a:solidFill>
                  <a:prstClr val="black">
                    <a:lumMod val="75000"/>
                    <a:lumOff val="25000"/>
                  </a:prstClr>
                </a:solidFill>
              </a:rPr>
              <a:t> (THS Kodu*)” istenmektedir</a:t>
            </a:r>
          </a:p>
          <a:p>
            <a:pPr marL="201168" lvl="1" indent="0" algn="just">
              <a:spcBef>
                <a:spcPts val="200"/>
              </a:spcBef>
              <a:spcAft>
                <a:spcPts val="400"/>
              </a:spcAft>
              <a:buClr>
                <a:srgbClr val="D34817"/>
              </a:buClr>
              <a:buFont typeface="Arial" panose="020B0604020202020204" pitchFamily="34" charset="0"/>
              <a:buNone/>
              <a:defRPr/>
            </a:pPr>
            <a:endParaRPr lang="tr-TR" sz="1200" dirty="0">
              <a:solidFill>
                <a:prstClr val="black">
                  <a:lumMod val="75000"/>
                  <a:lumOff val="25000"/>
                </a:prstClr>
              </a:solidFill>
            </a:endParaRPr>
          </a:p>
          <a:p>
            <a:pPr marL="201168" lvl="1" indent="0" algn="just">
              <a:spcBef>
                <a:spcPts val="200"/>
              </a:spcBef>
              <a:spcAft>
                <a:spcPts val="400"/>
              </a:spcAft>
              <a:buClr>
                <a:srgbClr val="D34817"/>
              </a:buClr>
              <a:buFont typeface="Arial" panose="020B0604020202020204" pitchFamily="34" charset="0"/>
              <a:buNone/>
              <a:defRPr/>
            </a:pPr>
            <a:r>
              <a:rPr lang="tr-TR" dirty="0">
                <a:solidFill>
                  <a:prstClr val="black">
                    <a:lumMod val="75000"/>
                    <a:lumOff val="25000"/>
                  </a:prstClr>
                </a:solidFill>
              </a:rPr>
              <a:t>Aşağıdaki kriterlerin sağlanması durumunda projelere ek puan verilir;</a:t>
            </a:r>
          </a:p>
          <a:p>
            <a:pPr marL="544068" lvl="1" indent="-342900" algn="just">
              <a:spcBef>
                <a:spcPts val="200"/>
              </a:spcBef>
              <a:spcAft>
                <a:spcPts val="400"/>
              </a:spcAft>
              <a:buClr>
                <a:srgbClr val="D34817"/>
              </a:buClr>
              <a:buFont typeface="Wingdings" panose="05000000000000000000" pitchFamily="2" charset="2"/>
              <a:buChar char="§"/>
              <a:defRPr/>
            </a:pPr>
            <a:r>
              <a:rPr lang="tr-TR" dirty="0"/>
              <a:t>Proje önerisinin ortaklı olarak sunulması (5 puan)</a:t>
            </a:r>
          </a:p>
          <a:p>
            <a:pPr marL="544068" lvl="1" indent="-342900" algn="just">
              <a:spcBef>
                <a:spcPts val="200"/>
              </a:spcBef>
              <a:spcAft>
                <a:spcPts val="400"/>
              </a:spcAft>
              <a:buClr>
                <a:srgbClr val="D34817"/>
              </a:buClr>
              <a:buFont typeface="Wingdings" panose="05000000000000000000" pitchFamily="2" charset="2"/>
              <a:buChar char="§"/>
              <a:defRPr/>
            </a:pPr>
            <a:r>
              <a:rPr lang="tr-TR" dirty="0"/>
              <a:t>Firmanın ilk TEYDEB başvurusu olması (5 puan)</a:t>
            </a:r>
          </a:p>
          <a:p>
            <a:pPr marL="544068" lvl="1" indent="-342900" algn="just">
              <a:spcBef>
                <a:spcPts val="200"/>
              </a:spcBef>
              <a:spcAft>
                <a:spcPts val="400"/>
              </a:spcAft>
              <a:buClr>
                <a:srgbClr val="D34817"/>
              </a:buClr>
              <a:buFont typeface="Wingdings" panose="05000000000000000000" pitchFamily="2" charset="2"/>
              <a:buChar char="§"/>
              <a:defRPr/>
            </a:pPr>
            <a:r>
              <a:rPr lang="tr-TR" dirty="0"/>
              <a:t>Geçmişte desteklenen TÜBİTAK projelerinin ticarileşme performansı </a:t>
            </a:r>
            <a:r>
              <a:rPr lang="tr-TR" dirty="0" smtClean="0"/>
              <a:t>(5 </a:t>
            </a:r>
            <a:r>
              <a:rPr lang="tr-TR" dirty="0"/>
              <a:t>ile </a:t>
            </a:r>
            <a:r>
              <a:rPr lang="tr-TR" dirty="0" smtClean="0"/>
              <a:t>10 </a:t>
            </a:r>
            <a:r>
              <a:rPr lang="tr-TR" dirty="0"/>
              <a:t>arası</a:t>
            </a:r>
            <a:r>
              <a:rPr lang="tr-TR" dirty="0" smtClean="0"/>
              <a:t>) (İhracat Performansı +2 puan)</a:t>
            </a:r>
            <a:endParaRPr lang="tr-TR" dirty="0"/>
          </a:p>
          <a:p>
            <a:pPr marL="544068" lvl="1" indent="-342900" algn="just">
              <a:spcBef>
                <a:spcPts val="200"/>
              </a:spcBef>
              <a:spcAft>
                <a:spcPts val="400"/>
              </a:spcAft>
              <a:buClr>
                <a:srgbClr val="D34817"/>
              </a:buClr>
              <a:buFont typeface="Wingdings" panose="05000000000000000000" pitchFamily="2" charset="2"/>
              <a:buChar char="§"/>
              <a:defRPr/>
            </a:pPr>
            <a:r>
              <a:rPr lang="tr-TR" dirty="0"/>
              <a:t>Firmanın uluslararası fonlara proje başvurusunda bulunmuş olması (5 puan)</a:t>
            </a:r>
          </a:p>
          <a:p>
            <a:pPr marL="544068" lvl="1" indent="-342900" algn="just">
              <a:spcBef>
                <a:spcPts val="200"/>
              </a:spcBef>
              <a:spcAft>
                <a:spcPts val="400"/>
              </a:spcAft>
              <a:buClr>
                <a:srgbClr val="D34817"/>
              </a:buClr>
              <a:buFont typeface="Wingdings" panose="05000000000000000000" pitchFamily="2" charset="2"/>
              <a:buChar char="§"/>
              <a:defRPr/>
            </a:pPr>
            <a:r>
              <a:rPr lang="tr-TR" dirty="0"/>
              <a:t>Proje önerisinin çağrıda belirtilen Öncelikli ve Kilit Teknolojilerde Ar-Ge ve Yenilik Konuları ile Stratejik ve İhtiyaç Odaklı Ar-Ge ve Yenilik Konularından birinde olması (5 puan) **</a:t>
            </a:r>
          </a:p>
          <a:p>
            <a:pPr marL="544068" lvl="1" indent="-342900" algn="just">
              <a:spcBef>
                <a:spcPts val="200"/>
              </a:spcBef>
              <a:spcAft>
                <a:spcPts val="400"/>
              </a:spcAft>
              <a:buClr>
                <a:srgbClr val="D34817"/>
              </a:buClr>
              <a:buFont typeface="Wingdings" panose="05000000000000000000" pitchFamily="2" charset="2"/>
              <a:buChar char="§"/>
              <a:defRPr/>
            </a:pPr>
            <a:r>
              <a:rPr lang="tr-TR" dirty="0"/>
              <a:t>Avrupa Yeşil Mutabakatı ve İklim Değişikliğine Uyuma Yönelik Ar-Ge ve Yenilik Konuları arasında olması (8 puan) **</a:t>
            </a:r>
          </a:p>
          <a:p>
            <a:pPr marL="544068" lvl="1" indent="-342900" algn="just">
              <a:spcBef>
                <a:spcPts val="200"/>
              </a:spcBef>
              <a:spcAft>
                <a:spcPts val="400"/>
              </a:spcAft>
              <a:buClr>
                <a:srgbClr val="D34817"/>
              </a:buClr>
              <a:buFont typeface="Wingdings" panose="05000000000000000000" pitchFamily="2" charset="2"/>
              <a:buChar char="§"/>
              <a:defRPr/>
            </a:pPr>
            <a:r>
              <a:rPr lang="tr-TR" dirty="0"/>
              <a:t>1702 Patent Lisans çağrıları çerçevesinde desteklenen projelerin devam projeleri (5 puan)</a:t>
            </a:r>
          </a:p>
          <a:p>
            <a:pPr marL="544068" lvl="1" indent="-342900" algn="just">
              <a:spcBef>
                <a:spcPts val="200"/>
              </a:spcBef>
              <a:spcAft>
                <a:spcPts val="400"/>
              </a:spcAft>
              <a:buClr>
                <a:srgbClr val="D34817"/>
              </a:buClr>
              <a:buFont typeface="Wingdings" panose="05000000000000000000" pitchFamily="2" charset="2"/>
              <a:buChar char="§"/>
              <a:defRPr/>
            </a:pPr>
            <a:endParaRPr lang="tr-TR" sz="2200" dirty="0"/>
          </a:p>
        </p:txBody>
      </p:sp>
      <p:sp>
        <p:nvSpPr>
          <p:cNvPr id="36867" name="Dikdörtgen 10"/>
          <p:cNvSpPr>
            <a:spLocks noChangeArrowheads="1"/>
          </p:cNvSpPr>
          <p:nvPr/>
        </p:nvSpPr>
        <p:spPr bwMode="auto">
          <a:xfrm>
            <a:off x="0" y="57150"/>
            <a:ext cx="1219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altLang="tr-TR" sz="3000">
                <a:solidFill>
                  <a:srgbClr val="E20613"/>
                </a:solidFill>
                <a:latin typeface="Arial" panose="020B0604020202020204" pitchFamily="34" charset="0"/>
                <a:cs typeface="Arial" panose="020B0604020202020204" pitchFamily="34" charset="0"/>
              </a:rPr>
              <a:t>Çağrılı 1501/1507 Başvuru Sürecinde Yeni Bilgiler</a:t>
            </a:r>
          </a:p>
        </p:txBody>
      </p:sp>
      <p:sp>
        <p:nvSpPr>
          <p:cNvPr id="36868" name="Dikdörtgen 6"/>
          <p:cNvSpPr>
            <a:spLocks noChangeArrowheads="1"/>
          </p:cNvSpPr>
          <p:nvPr/>
        </p:nvSpPr>
        <p:spPr bwMode="auto">
          <a:xfrm>
            <a:off x="387350" y="5875338"/>
            <a:ext cx="11001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1400">
                <a:solidFill>
                  <a:srgbClr val="000000"/>
                </a:solidFill>
              </a:rPr>
              <a:t>*THS ile ilgili detaylı sunum </a:t>
            </a:r>
            <a:r>
              <a:rPr lang="tr-TR" altLang="tr-TR" sz="1400">
                <a:solidFill>
                  <a:srgbClr val="000000"/>
                </a:solidFill>
                <a:hlinkClick r:id="rId3"/>
              </a:rPr>
              <a:t>https://tubitak.gov.tr/sites/default/files/21566/teknoloji_hazirlik_seviyeleri_ve_oncelikli_teknoloji_alanlari_ar-ge_ve_yenilik_konulari.pdf</a:t>
            </a:r>
            <a:endParaRPr lang="tr-TR" altLang="tr-TR" sz="1400">
              <a:solidFill>
                <a:srgbClr val="000000"/>
              </a:solidFill>
            </a:endParaRPr>
          </a:p>
          <a:p>
            <a:pPr eaLnBrk="1" hangingPunct="1"/>
            <a:r>
              <a:rPr lang="tr-TR" altLang="tr-TR" sz="1400">
                <a:solidFill>
                  <a:srgbClr val="000000"/>
                </a:solidFill>
              </a:rPr>
              <a:t>** Not: Proje hem öncelikli alanda hem de Yeşil Mutabakata uygunsa sadece yüksek olan Yeşil Mutabakat puanı ek olarak verilecektir.</a:t>
            </a:r>
            <a:endParaRPr lang="en-US" altLang="tr-TR" sz="1400">
              <a:solidFill>
                <a:srgbClr val="000000"/>
              </a:solidFill>
            </a:endParaRPr>
          </a:p>
          <a:p>
            <a:pPr eaLnBrk="1" hangingPunct="1"/>
            <a:endParaRPr lang="tr-TR" altLang="tr-TR" sz="1400">
              <a:solidFill>
                <a:srgbClr val="000000"/>
              </a:solidFill>
            </a:endParaRPr>
          </a:p>
        </p:txBody>
      </p:sp>
      <p:grpSp>
        <p:nvGrpSpPr>
          <p:cNvPr id="36869" name="Grup 1"/>
          <p:cNvGrpSpPr>
            <a:grpSpLocks/>
          </p:cNvGrpSpPr>
          <p:nvPr/>
        </p:nvGrpSpPr>
        <p:grpSpPr bwMode="auto">
          <a:xfrm>
            <a:off x="1228725" y="4341813"/>
            <a:ext cx="9688513" cy="1563687"/>
            <a:chOff x="1276350" y="4371083"/>
            <a:chExt cx="9688818" cy="1563356"/>
          </a:xfrm>
        </p:grpSpPr>
        <p:pic>
          <p:nvPicPr>
            <p:cNvPr id="36871" name="Picture 2" descr="Etkili Zaman Yönetimi Nasıl Yapılır? | Yeni İş Fikirleri"/>
            <p:cNvPicPr>
              <a:picLocks noChangeAspect="1" noChangeArrowheads="1"/>
            </p:cNvPicPr>
            <p:nvPr/>
          </p:nvPicPr>
          <p:blipFill>
            <a:blip r:embed="rId4">
              <a:extLst>
                <a:ext uri="{28A0092B-C50C-407E-A947-70E740481C1C}">
                  <a14:useLocalDpi xmlns:a14="http://schemas.microsoft.com/office/drawing/2010/main" val="0"/>
                </a:ext>
              </a:extLst>
            </a:blip>
            <a:srcRect l="13223" r="15030"/>
            <a:stretch>
              <a:fillRect/>
            </a:stretch>
          </p:blipFill>
          <p:spPr bwMode="auto">
            <a:xfrm>
              <a:off x="1276350" y="4371083"/>
              <a:ext cx="1991649" cy="156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4" descr="Uluslararası proje yönetimi | Gravo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476" y="4397185"/>
              <a:ext cx="2462743" cy="153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8" descr="Öncelik listesi - Capit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7837" y="4396584"/>
              <a:ext cx="2547331" cy="149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ikdörtgen 8"/>
          <p:cNvSpPr/>
          <p:nvPr/>
        </p:nvSpPr>
        <p:spPr>
          <a:xfrm>
            <a:off x="4391025" y="563563"/>
            <a:ext cx="338772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Resim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3350" y="889000"/>
            <a:ext cx="8239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Dikdörtgen 13"/>
          <p:cNvSpPr>
            <a:spLocks noChangeArrowheads="1"/>
          </p:cNvSpPr>
          <p:nvPr/>
        </p:nvSpPr>
        <p:spPr bwMode="auto">
          <a:xfrm>
            <a:off x="4860925" y="-26988"/>
            <a:ext cx="25098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000">
                <a:solidFill>
                  <a:srgbClr val="E20613"/>
                </a:solidFill>
                <a:latin typeface="Arial" panose="020B0604020202020204" pitchFamily="34" charset="0"/>
                <a:cs typeface="Arial" panose="020B0604020202020204" pitchFamily="34" charset="0"/>
              </a:rPr>
              <a:t>Mali Hususlar</a:t>
            </a:r>
          </a:p>
        </p:txBody>
      </p:sp>
      <p:sp>
        <p:nvSpPr>
          <p:cNvPr id="5" name="Dikdörtgen 4"/>
          <p:cNvSpPr/>
          <p:nvPr/>
        </p:nvSpPr>
        <p:spPr>
          <a:xfrm>
            <a:off x="4422775" y="488950"/>
            <a:ext cx="3386138"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sp>
        <p:nvSpPr>
          <p:cNvPr id="169989" name="Dikdörtgen 8"/>
          <p:cNvSpPr>
            <a:spLocks noChangeArrowheads="1"/>
          </p:cNvSpPr>
          <p:nvPr/>
        </p:nvSpPr>
        <p:spPr bwMode="auto">
          <a:xfrm>
            <a:off x="1808163" y="565150"/>
            <a:ext cx="9083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tr-TR" sz="1800" b="1">
                <a:solidFill>
                  <a:srgbClr val="000000"/>
                </a:solidFill>
                <a:latin typeface="Arial" panose="020B0604020202020204" pitchFamily="34" charset="0"/>
                <a:cs typeface="Arial" panose="020B0604020202020204" pitchFamily="34" charset="0"/>
              </a:rPr>
              <a:t>https://tubitak.gov.tr/tr/destekler/sanayi/ulusal-destek-programlari/icerik-1501-tubitak-sanayi-ar-ge-projeleri-destekleme-programi</a:t>
            </a:r>
          </a:p>
        </p:txBody>
      </p:sp>
      <p:pic>
        <p:nvPicPr>
          <p:cNvPr id="169990"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655763"/>
            <a:ext cx="10172700"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ağ Ok 7"/>
          <p:cNvSpPr/>
          <p:nvPr/>
        </p:nvSpPr>
        <p:spPr>
          <a:xfrm>
            <a:off x="5922963" y="5775325"/>
            <a:ext cx="1617662" cy="3413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ikdörtgen 13"/>
          <p:cNvSpPr>
            <a:spLocks noChangeArrowheads="1"/>
          </p:cNvSpPr>
          <p:nvPr/>
        </p:nvSpPr>
        <p:spPr bwMode="auto">
          <a:xfrm>
            <a:off x="2395538" y="50800"/>
            <a:ext cx="7439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000">
                <a:solidFill>
                  <a:srgbClr val="E20613"/>
                </a:solidFill>
                <a:latin typeface="Arial" panose="020B0604020202020204" pitchFamily="34" charset="0"/>
                <a:cs typeface="Arial" panose="020B0604020202020204" pitchFamily="34" charset="0"/>
              </a:rPr>
              <a:t>Tamamlanan Proje Bilgilerine Ulaşmak için</a:t>
            </a:r>
          </a:p>
        </p:txBody>
      </p:sp>
      <p:sp>
        <p:nvSpPr>
          <p:cNvPr id="5" name="Dikdörtgen 4"/>
          <p:cNvSpPr/>
          <p:nvPr/>
        </p:nvSpPr>
        <p:spPr>
          <a:xfrm>
            <a:off x="4391025" y="563563"/>
            <a:ext cx="338772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2036" name="Dikdörtgen 1"/>
          <p:cNvSpPr>
            <a:spLocks noChangeArrowheads="1"/>
          </p:cNvSpPr>
          <p:nvPr/>
        </p:nvSpPr>
        <p:spPr bwMode="auto">
          <a:xfrm>
            <a:off x="473075" y="1223963"/>
            <a:ext cx="31908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ts val="600"/>
              </a:spcBef>
              <a:spcAft>
                <a:spcPts val="600"/>
              </a:spcAft>
              <a:buFontTx/>
              <a:buNone/>
            </a:pPr>
            <a:r>
              <a:rPr lang="tr-TR" altLang="tr-TR" sz="1100">
                <a:latin typeface="Times" panose="02020603050405020304" pitchFamily="18" charset="0"/>
                <a:ea typeface="Times New Roman" panose="02020603050405020304" pitchFamily="18" charset="0"/>
                <a:cs typeface="Times" panose="02020603050405020304" pitchFamily="18" charset="0"/>
              </a:rPr>
              <a:t>TÜBİTAK Açık Bilim Politikası doğrultusunda yeni iş birliklerinin oluşturulmasına yardımcı olmak ve tamamlanan projelerin ticarileştirilmesine katkı sağlamak amacıyla TEYDEB tarafından desteklenen tamamlanmış projelere ait bilgilere 18.05.2021 tarihinden itibaren TEYDEB ana web sayfası olan </a:t>
            </a:r>
            <a:r>
              <a:rPr lang="tr-TR" altLang="tr-TR" sz="1100" u="sng">
                <a:solidFill>
                  <a:srgbClr val="0000FF"/>
                </a:solidFill>
                <a:latin typeface="Times" panose="02020603050405020304" pitchFamily="18" charset="0"/>
                <a:ea typeface="Times New Roman" panose="02020603050405020304" pitchFamily="18" charset="0"/>
                <a:cs typeface="Times" panose="02020603050405020304" pitchFamily="18" charset="0"/>
                <a:hlinkClick r:id="rId3"/>
              </a:rPr>
              <a:t>https://eteydeb.tubitak.gov.tr/teydebanasayfa.htm</a:t>
            </a:r>
            <a:r>
              <a:rPr lang="tr-TR" altLang="tr-TR" sz="1100">
                <a:latin typeface="Times" panose="02020603050405020304" pitchFamily="18" charset="0"/>
                <a:ea typeface="Times New Roman" panose="02020603050405020304" pitchFamily="18" charset="0"/>
                <a:cs typeface="Times" panose="02020603050405020304" pitchFamily="18" charset="0"/>
              </a:rPr>
              <a:t> linki üzerinden erişim sağlanabilmektedir.</a:t>
            </a:r>
          </a:p>
        </p:txBody>
      </p:sp>
      <p:pic>
        <p:nvPicPr>
          <p:cNvPr id="172037"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3200" y="800100"/>
            <a:ext cx="7977188"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546100" y="3967163"/>
            <a:ext cx="6096000" cy="2246312"/>
          </a:xfrm>
          <a:prstGeom prst="rect">
            <a:avLst/>
          </a:prstGeom>
        </p:spPr>
        <p:txBody>
          <a:bodyPr>
            <a:spAutoFit/>
          </a:bodyPr>
          <a:lstStyle/>
          <a:p>
            <a:pPr algn="just">
              <a:lnSpc>
                <a:spcPct val="150000"/>
              </a:lnSpc>
              <a:spcBef>
                <a:spcPts val="600"/>
              </a:spcBef>
              <a:spcAft>
                <a:spcPts val="600"/>
              </a:spcAft>
              <a:defRPr/>
            </a:pPr>
            <a:r>
              <a:rPr lang="tr-TR" sz="1000" b="1" u="sng" dirty="0">
                <a:latin typeface="Times" panose="02020603050405020304" pitchFamily="18" charset="0"/>
                <a:ea typeface="Times New Roman" panose="02020603050405020304" pitchFamily="18" charset="0"/>
                <a:cs typeface="Times" panose="02020603050405020304" pitchFamily="18" charset="0"/>
              </a:rPr>
              <a:t>PAYLAŞILAN VERİ ALANLARI:</a:t>
            </a:r>
            <a:endParaRPr lang="tr-TR" sz="1000" dirty="0">
              <a:latin typeface="Times" panose="02020603050405020304" pitchFamily="18" charset="0"/>
              <a:ea typeface="Times New Roman" panose="02020603050405020304" pitchFamily="18" charset="0"/>
              <a:cs typeface="Times" panose="02020603050405020304" pitchFamily="18" charset="0"/>
            </a:endParaRP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Proje Adı</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Kuruluş Adı</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Kuruluş İli</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Proje Başlama / Bitiş Tarihi</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Anahtar Kelimeler</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Bilimsel Teknolojik Faaliyet Alanı</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Ar-Ge Çalışmalarının Yürütüleceği Sektör</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Proje Çıktılarının Kullanılacağı Sektör</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Projenin Özeti (Kuruluşun Onay Vermesi Durumunda)</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Projenin Amacı  (Kuruluşun Onay Vermesi Durumunda)</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Tamamlanmış Projeler için Proje Çıktılarının Teknik Özellikleri (Kuruluşun Onay Vermesi Durumunda)</a:t>
            </a:r>
          </a:p>
          <a:p>
            <a:pPr marL="342900" indent="-342900" algn="just">
              <a:buSzPts val="1000"/>
              <a:buFont typeface="Symbol" panose="05050102010706020507" pitchFamily="18" charset="2"/>
              <a:buChar char=""/>
              <a:tabLst>
                <a:tab pos="457200" algn="l"/>
              </a:tabLst>
              <a:defRPr/>
            </a:pPr>
            <a:r>
              <a:rPr lang="tr-TR" sz="1000" dirty="0">
                <a:latin typeface="Times" panose="02020603050405020304" pitchFamily="18" charset="0"/>
                <a:ea typeface="Calibri" panose="020F0502020204030204" pitchFamily="34" charset="0"/>
                <a:cs typeface="Times" panose="02020603050405020304" pitchFamily="18" charset="0"/>
              </a:rPr>
              <a:t>Tamamlanmış Projeler için Proje Çıktılarının Teknik Özellikleri (Kuruluşun Onay Vermesi Durumunda</a:t>
            </a: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1287463" y="4449763"/>
            <a:ext cx="9617075" cy="21082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tr-TR" sz="4000" dirty="0" smtClean="0">
                <a:solidFill>
                  <a:srgbClr val="E20613"/>
                </a:solidFill>
                <a:latin typeface="Arial" panose="020B0604020202020204" pitchFamily="34" charset="0"/>
                <a:ea typeface="+mn-ea"/>
                <a:cs typeface="Arial" panose="020B0604020202020204" pitchFamily="34" charset="0"/>
              </a:rPr>
              <a:t>TEYDEB İLETİŞİM ARAÇLARI</a:t>
            </a:r>
            <a:endParaRPr lang="tr-TR" sz="4000" dirty="0">
              <a:solidFill>
                <a:srgbClr val="E20613"/>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Dikdörtgen 4"/>
          <p:cNvSpPr>
            <a:spLocks noChangeArrowheads="1"/>
          </p:cNvSpPr>
          <p:nvPr/>
        </p:nvSpPr>
        <p:spPr bwMode="auto">
          <a:xfrm>
            <a:off x="3416300" y="85725"/>
            <a:ext cx="5397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000">
                <a:solidFill>
                  <a:srgbClr val="E20613"/>
                </a:solidFill>
                <a:latin typeface="Arial" panose="020B0604020202020204" pitchFamily="34" charset="0"/>
                <a:cs typeface="Arial" panose="020B0604020202020204" pitchFamily="34" charset="0"/>
              </a:rPr>
              <a:t>Twitter ve Instagram Hesapları</a:t>
            </a:r>
          </a:p>
        </p:txBody>
      </p:sp>
      <p:sp>
        <p:nvSpPr>
          <p:cNvPr id="9" name="Dikdörtgen 8"/>
          <p:cNvSpPr/>
          <p:nvPr/>
        </p:nvSpPr>
        <p:spPr>
          <a:xfrm>
            <a:off x="4391025" y="598488"/>
            <a:ext cx="338772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6132" name="Dikdörtgen 9"/>
          <p:cNvSpPr>
            <a:spLocks noChangeArrowheads="1"/>
          </p:cNvSpPr>
          <p:nvPr/>
        </p:nvSpPr>
        <p:spPr bwMode="auto">
          <a:xfrm>
            <a:off x="3478213" y="3019425"/>
            <a:ext cx="3036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200">
                <a:latin typeface="Arial" panose="020B0604020202020204" pitchFamily="34" charset="0"/>
                <a:cs typeface="Arial" panose="020B0604020202020204" pitchFamily="34" charset="0"/>
              </a:rPr>
              <a:t>@Tubitak</a:t>
            </a:r>
          </a:p>
          <a:p>
            <a:pPr algn="ctr">
              <a:lnSpc>
                <a:spcPct val="100000"/>
              </a:lnSpc>
              <a:spcBef>
                <a:spcPct val="0"/>
              </a:spcBef>
              <a:buFontTx/>
              <a:buNone/>
            </a:pPr>
            <a:r>
              <a:rPr lang="tr-TR" altLang="tr-TR" sz="3200">
                <a:latin typeface="Arial" panose="020B0604020202020204" pitchFamily="34" charset="0"/>
                <a:cs typeface="Arial" panose="020B0604020202020204" pitchFamily="34" charset="0"/>
              </a:rPr>
              <a:t>@tubitakteydeb</a:t>
            </a:r>
            <a:endParaRPr lang="tr-TR" altLang="tr-TR" sz="3000">
              <a:latin typeface="Arial" panose="020B0604020202020204" pitchFamily="34" charset="0"/>
              <a:cs typeface="Arial" panose="020B0604020202020204" pitchFamily="34" charset="0"/>
            </a:endParaRPr>
          </a:p>
        </p:txBody>
      </p:sp>
      <p:pic>
        <p:nvPicPr>
          <p:cNvPr id="176133"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4500" y="1676400"/>
            <a:ext cx="11318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4" name="Dikdörtgen 10"/>
          <p:cNvSpPr>
            <a:spLocks noChangeArrowheads="1"/>
          </p:cNvSpPr>
          <p:nvPr/>
        </p:nvSpPr>
        <p:spPr bwMode="auto">
          <a:xfrm>
            <a:off x="6515100" y="2976563"/>
            <a:ext cx="1809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200">
                <a:latin typeface="Arial" panose="020B0604020202020204" pitchFamily="34" charset="0"/>
                <a:cs typeface="Arial" panose="020B0604020202020204" pitchFamily="34" charset="0"/>
              </a:rPr>
              <a:t>@tubitak</a:t>
            </a:r>
          </a:p>
        </p:txBody>
      </p:sp>
      <p:pic>
        <p:nvPicPr>
          <p:cNvPr id="176135" name="Picture 2" descr="Twitter's new X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793875"/>
            <a:ext cx="15557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5C2DF3F0-3752-4BB6-A9B1-FBAAA344FFB9}"/>
              </a:ext>
            </a:extLst>
          </p:cNvPr>
          <p:cNvSpPr/>
          <p:nvPr/>
        </p:nvSpPr>
        <p:spPr>
          <a:xfrm>
            <a:off x="3636546" y="50790"/>
            <a:ext cx="4956934" cy="507831"/>
          </a:xfrm>
          <a:prstGeom prst="rect">
            <a:avLst/>
          </a:prstGeom>
        </p:spPr>
        <p:txBody>
          <a:bodyPr wrap="none">
            <a:spAutoFit/>
          </a:bodyPr>
          <a:lstStyle/>
          <a:p>
            <a:pPr algn="ctr">
              <a:lnSpc>
                <a:spcPct val="90000"/>
              </a:lnSpc>
              <a:spcBef>
                <a:spcPct val="0"/>
              </a:spcBef>
            </a:pPr>
            <a:r>
              <a:rPr lang="tr-TR" sz="3000" b="1" dirty="0">
                <a:solidFill>
                  <a:srgbClr val="E20613"/>
                </a:solidFill>
                <a:latin typeface="Arial" panose="020B0604020202020204" pitchFamily="34" charset="0"/>
                <a:cs typeface="Arial" panose="020B0604020202020204" pitchFamily="34" charset="0"/>
              </a:rPr>
              <a:t>Program İletişim Adresleri</a:t>
            </a:r>
          </a:p>
        </p:txBody>
      </p:sp>
      <p:sp>
        <p:nvSpPr>
          <p:cNvPr id="9" name="Dikdörtgen 8"/>
          <p:cNvSpPr/>
          <p:nvPr/>
        </p:nvSpPr>
        <p:spPr>
          <a:xfrm>
            <a:off x="4391756" y="563027"/>
            <a:ext cx="338672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25378" y="792560"/>
            <a:ext cx="8349511" cy="5339905"/>
          </a:xfrm>
          <a:prstGeom prst="rect">
            <a:avLst/>
          </a:prstGeom>
          <a:noFill/>
        </p:spPr>
        <p:txBody>
          <a:bodyPr wrap="square" lIns="91423" tIns="45711" rIns="91423" bIns="45711" rtlCol="0">
            <a:spAutoFit/>
          </a:bodyPr>
          <a:lstStyle/>
          <a:p>
            <a:pPr algn="just"/>
            <a:r>
              <a:rPr lang="tr-TR" altLang="tr-TR" sz="2100" dirty="0">
                <a:cs typeface="Arial" panose="020B0604020202020204" pitchFamily="34" charset="0"/>
              </a:rPr>
              <a:t>Etkinlik talepleri için: </a:t>
            </a:r>
            <a:r>
              <a:rPr lang="tr-TR" altLang="tr-TR" sz="2100" dirty="0">
                <a:cs typeface="Arial" panose="020B0604020202020204" pitchFamily="34" charset="0"/>
                <a:hlinkClick r:id="rId3"/>
              </a:rPr>
              <a:t>teydeb.etap@tubitak.gov.tr</a:t>
            </a:r>
            <a:endParaRPr lang="tr-TR" altLang="tr-TR" sz="2100" dirty="0">
              <a:cs typeface="Arial" panose="020B0604020202020204" pitchFamily="34" charset="0"/>
            </a:endParaRPr>
          </a:p>
          <a:p>
            <a:pPr algn="just"/>
            <a:endParaRPr lang="tr-TR" altLang="tr-TR" sz="1600" dirty="0" smtClean="0">
              <a:cs typeface="Arial" panose="020B0604020202020204" pitchFamily="34" charset="0"/>
            </a:endParaRPr>
          </a:p>
          <a:p>
            <a:pPr algn="just"/>
            <a:r>
              <a:rPr lang="tr-TR" altLang="tr-TR" sz="1600" dirty="0" smtClean="0">
                <a:cs typeface="Arial" panose="020B0604020202020204" pitchFamily="34" charset="0"/>
              </a:rPr>
              <a:t>Programlarla </a:t>
            </a:r>
            <a:r>
              <a:rPr lang="tr-TR" altLang="tr-TR" sz="1600" dirty="0">
                <a:cs typeface="Arial" panose="020B0604020202020204" pitchFamily="34" charset="0"/>
              </a:rPr>
              <a:t>ilgili sorular için:</a:t>
            </a:r>
            <a:endParaRPr lang="tr-TR" altLang="tr-TR" sz="1600" dirty="0">
              <a:cs typeface="Arial" panose="020B0604020202020204" pitchFamily="34" charset="0"/>
              <a:hlinkClick r:id="rId4"/>
            </a:endParaRPr>
          </a:p>
          <a:p>
            <a:pPr marL="285732" indent="-285732" algn="just">
              <a:buFont typeface="Arial" panose="020B0604020202020204" pitchFamily="34" charset="0"/>
              <a:buChar char="•"/>
            </a:pPr>
            <a:r>
              <a:rPr lang="tr-TR" altLang="tr-TR" sz="1600" b="0" dirty="0">
                <a:cs typeface="Arial" panose="020B0604020202020204" pitchFamily="34" charset="0"/>
                <a:hlinkClick r:id="rId4"/>
              </a:rPr>
              <a:t>1501@tubitak.gov.tr</a:t>
            </a:r>
            <a:r>
              <a:rPr lang="tr-TR" altLang="tr-TR" sz="1600" b="0" dirty="0">
                <a:cs typeface="Arial" panose="020B0604020202020204" pitchFamily="34" charset="0"/>
              </a:rPr>
              <a:t> (Sanayi Ar-Ge)</a:t>
            </a:r>
          </a:p>
          <a:p>
            <a:pPr marL="285732" indent="-285732" algn="just">
              <a:buFont typeface="Arial" panose="020B0604020202020204" pitchFamily="34" charset="0"/>
              <a:buChar char="•"/>
            </a:pPr>
            <a:r>
              <a:rPr lang="tr-TR" altLang="tr-TR" sz="1600" dirty="0">
                <a:cs typeface="Arial" panose="020B0604020202020204" pitchFamily="34" charset="0"/>
                <a:hlinkClick r:id="rId5"/>
              </a:rPr>
              <a:t>1503@tubitak.gov.tr</a:t>
            </a:r>
            <a:r>
              <a:rPr lang="tr-TR" altLang="tr-TR" sz="1600" dirty="0">
                <a:cs typeface="Arial" panose="020B0604020202020204" pitchFamily="34" charset="0"/>
              </a:rPr>
              <a:t> (Proje Pazarları)</a:t>
            </a:r>
            <a:endParaRPr lang="tr-TR" altLang="tr-TR" sz="1600" b="0" dirty="0">
              <a:cs typeface="Arial" panose="020B0604020202020204" pitchFamily="34" charset="0"/>
            </a:endParaRPr>
          </a:p>
          <a:p>
            <a:pPr marL="285732" indent="-285732" algn="just">
              <a:buFont typeface="Arial" panose="020B0604020202020204" pitchFamily="34" charset="0"/>
              <a:buChar char="•"/>
            </a:pPr>
            <a:r>
              <a:rPr lang="tr-TR" altLang="tr-TR" sz="1600" dirty="0">
                <a:cs typeface="Arial" panose="020B0604020202020204" pitchFamily="34" charset="0"/>
                <a:hlinkClick r:id="rId6"/>
              </a:rPr>
              <a:t>1505@tubitak.gov.tr</a:t>
            </a:r>
            <a:r>
              <a:rPr lang="tr-TR" altLang="tr-TR" sz="1600" dirty="0">
                <a:cs typeface="Arial" panose="020B0604020202020204" pitchFamily="34" charset="0"/>
              </a:rPr>
              <a:t> (Üniversite- Sanayi İşbirliği)</a:t>
            </a:r>
            <a:endParaRPr lang="tr-TR" altLang="tr-TR" sz="1600" b="0" dirty="0">
              <a:cs typeface="Arial" panose="020B0604020202020204" pitchFamily="34" charset="0"/>
            </a:endParaRPr>
          </a:p>
          <a:p>
            <a:pPr marL="285732" indent="-285732" algn="just">
              <a:buFont typeface="Arial" panose="020B0604020202020204" pitchFamily="34" charset="0"/>
              <a:buChar char="•"/>
            </a:pPr>
            <a:r>
              <a:rPr lang="tr-TR" altLang="tr-TR" sz="1600" dirty="0">
                <a:cs typeface="Arial" panose="020B0604020202020204" pitchFamily="34" charset="0"/>
                <a:hlinkClick r:id="rId7"/>
              </a:rPr>
              <a:t>1507@tubitak.gov.tr</a:t>
            </a:r>
            <a:r>
              <a:rPr lang="tr-TR" altLang="tr-TR" sz="1600" dirty="0">
                <a:cs typeface="Arial" panose="020B0604020202020204" pitchFamily="34" charset="0"/>
              </a:rPr>
              <a:t> (KOBİ Başlangıç Ar-Ge)</a:t>
            </a:r>
          </a:p>
          <a:p>
            <a:pPr marL="285732" indent="-285732" algn="just">
              <a:buFont typeface="Arial" panose="020B0604020202020204" pitchFamily="34" charset="0"/>
              <a:buChar char="•"/>
            </a:pPr>
            <a:r>
              <a:rPr lang="tr-TR" altLang="tr-TR" sz="1600" b="0" dirty="0">
                <a:cs typeface="Arial" panose="020B0604020202020204" pitchFamily="34" charset="0"/>
                <a:hlinkClick r:id="rId8"/>
              </a:rPr>
              <a:t>1509@tubitak.gov.tr</a:t>
            </a:r>
            <a:r>
              <a:rPr lang="tr-TR" altLang="tr-TR" sz="1600" b="0" dirty="0">
                <a:cs typeface="Arial" panose="020B0604020202020204" pitchFamily="34" charset="0"/>
              </a:rPr>
              <a:t> (Uluslararası Destek)</a:t>
            </a:r>
          </a:p>
          <a:p>
            <a:pPr marL="285732" indent="-285732" algn="just">
              <a:buFont typeface="Arial" panose="020B0604020202020204" pitchFamily="34" charset="0"/>
              <a:buChar char="•"/>
            </a:pPr>
            <a:r>
              <a:rPr lang="tr-TR" altLang="tr-TR" sz="1600" dirty="0">
                <a:cs typeface="Arial" panose="020B0604020202020204" pitchFamily="34" charset="0"/>
                <a:hlinkClick r:id="rId9"/>
              </a:rPr>
              <a:t>1511@tubitak.gov.tr</a:t>
            </a:r>
            <a:r>
              <a:rPr lang="tr-TR" altLang="tr-TR" sz="1600" dirty="0">
                <a:cs typeface="Arial" panose="020B0604020202020204" pitchFamily="34" charset="0"/>
              </a:rPr>
              <a:t>, </a:t>
            </a:r>
            <a:r>
              <a:rPr lang="tr-TR" altLang="tr-TR" sz="1600" dirty="0">
                <a:cs typeface="Arial" panose="020B0604020202020204" pitchFamily="34" charset="0"/>
                <a:hlinkClick r:id="rId10"/>
              </a:rPr>
              <a:t>hamle@sanayi.gov.tr</a:t>
            </a:r>
            <a:r>
              <a:rPr lang="tr-TR" altLang="tr-TR" sz="1600" dirty="0">
                <a:cs typeface="Arial" panose="020B0604020202020204" pitchFamily="34" charset="0"/>
              </a:rPr>
              <a:t> (HAMLE)</a:t>
            </a:r>
            <a:endParaRPr lang="tr-TR" altLang="tr-TR" sz="1600" b="0" dirty="0">
              <a:cs typeface="Arial" panose="020B0604020202020204" pitchFamily="34" charset="0"/>
            </a:endParaRPr>
          </a:p>
          <a:p>
            <a:pPr marL="285732" indent="-285732" algn="just">
              <a:buFont typeface="Arial" panose="020B0604020202020204" pitchFamily="34" charset="0"/>
              <a:buChar char="•"/>
            </a:pPr>
            <a:r>
              <a:rPr lang="tr-TR" altLang="tr-TR" sz="1600" dirty="0">
                <a:cs typeface="Arial" panose="020B0604020202020204" pitchFamily="34" charset="0"/>
                <a:hlinkClick r:id="rId11"/>
              </a:rPr>
              <a:t>1513@tubitak.gov.tr</a:t>
            </a:r>
            <a:r>
              <a:rPr lang="tr-TR" altLang="tr-TR" sz="1600" dirty="0">
                <a:cs typeface="Arial" panose="020B0604020202020204" pitchFamily="34" charset="0"/>
              </a:rPr>
              <a:t> (TTO)</a:t>
            </a:r>
            <a:endParaRPr lang="tr-TR" altLang="tr-TR" sz="1600" b="0" dirty="0">
              <a:cs typeface="Arial" panose="020B0604020202020204" pitchFamily="34" charset="0"/>
            </a:endParaRPr>
          </a:p>
          <a:p>
            <a:pPr marL="285732" indent="-285732" algn="just">
              <a:buFont typeface="Arial" panose="020B0604020202020204" pitchFamily="34" charset="0"/>
              <a:buChar char="•"/>
            </a:pPr>
            <a:r>
              <a:rPr lang="tr-TR" altLang="tr-TR" sz="1600" dirty="0">
                <a:cs typeface="Arial" panose="020B0604020202020204" pitchFamily="34" charset="0"/>
                <a:hlinkClick r:id="rId12"/>
              </a:rPr>
              <a:t>1515@tubitak.gov.tr</a:t>
            </a:r>
            <a:r>
              <a:rPr lang="tr-TR" altLang="tr-TR" sz="1600" dirty="0">
                <a:cs typeface="Arial" panose="020B0604020202020204" pitchFamily="34" charset="0"/>
              </a:rPr>
              <a:t> (Öncül Ar-Ge Laboratuvarları</a:t>
            </a:r>
            <a:r>
              <a:rPr lang="tr-TR" altLang="tr-TR" sz="1600" dirty="0" smtClean="0">
                <a:cs typeface="Arial" panose="020B0604020202020204" pitchFamily="34" charset="0"/>
              </a:rPr>
              <a:t>)</a:t>
            </a:r>
          </a:p>
          <a:p>
            <a:pPr marL="285732" indent="-285732" algn="just">
              <a:buFont typeface="Arial" panose="020B0604020202020204" pitchFamily="34" charset="0"/>
              <a:buChar char="•"/>
            </a:pPr>
            <a:r>
              <a:rPr lang="tr-TR" altLang="tr-TR" sz="1600" dirty="0" smtClean="0">
                <a:cs typeface="Arial" panose="020B0604020202020204" pitchFamily="34" charset="0"/>
                <a:hlinkClick r:id="rId13"/>
              </a:rPr>
              <a:t>1602@tubitak.gov.tr</a:t>
            </a:r>
            <a:r>
              <a:rPr lang="tr-TR" altLang="tr-TR" sz="1600" dirty="0" smtClean="0">
                <a:cs typeface="Arial" panose="020B0604020202020204" pitchFamily="34" charset="0"/>
              </a:rPr>
              <a:t> </a:t>
            </a:r>
            <a:r>
              <a:rPr lang="tr-TR" altLang="tr-TR" sz="1600" dirty="0">
                <a:cs typeface="Arial" panose="020B0604020202020204" pitchFamily="34" charset="0"/>
              </a:rPr>
              <a:t>(Patent </a:t>
            </a:r>
            <a:r>
              <a:rPr lang="tr-TR" altLang="tr-TR" sz="1600" dirty="0" smtClean="0">
                <a:cs typeface="Arial" panose="020B0604020202020204" pitchFamily="34" charset="0"/>
              </a:rPr>
              <a:t>Destek)</a:t>
            </a:r>
            <a:endParaRPr lang="tr-TR" altLang="tr-TR" sz="1600" dirty="0">
              <a:cs typeface="Arial" panose="020B0604020202020204" pitchFamily="34" charset="0"/>
            </a:endParaRPr>
          </a:p>
          <a:p>
            <a:pPr marL="285732" indent="-285732" algn="just">
              <a:buFont typeface="Arial" panose="020B0604020202020204" pitchFamily="34" charset="0"/>
              <a:buChar char="•"/>
            </a:pPr>
            <a:r>
              <a:rPr lang="tr-TR" altLang="tr-TR" sz="1600" dirty="0" smtClean="0">
                <a:cs typeface="Arial" panose="020B0604020202020204" pitchFamily="34" charset="0"/>
                <a:hlinkClick r:id="rId14"/>
              </a:rPr>
              <a:t>1702@tubitak.gov.tr</a:t>
            </a:r>
            <a:r>
              <a:rPr lang="tr-TR" altLang="tr-TR" sz="1600" dirty="0" smtClean="0">
                <a:cs typeface="Arial" panose="020B0604020202020204" pitchFamily="34" charset="0"/>
              </a:rPr>
              <a:t> </a:t>
            </a:r>
            <a:r>
              <a:rPr lang="tr-TR" altLang="tr-TR" sz="1600" dirty="0">
                <a:cs typeface="Arial" panose="020B0604020202020204" pitchFamily="34" charset="0"/>
              </a:rPr>
              <a:t>(Patent Lisans)</a:t>
            </a:r>
            <a:endParaRPr lang="tr-TR" altLang="tr-TR" sz="1600" b="0" dirty="0">
              <a:cs typeface="Arial" panose="020B0604020202020204" pitchFamily="34" charset="0"/>
            </a:endParaRPr>
          </a:p>
          <a:p>
            <a:pPr marL="285732" indent="-285732" algn="just">
              <a:buFont typeface="Arial" panose="020B0604020202020204" pitchFamily="34" charset="0"/>
              <a:buChar char="•"/>
            </a:pPr>
            <a:r>
              <a:rPr lang="tr-TR" altLang="tr-TR" sz="1600" dirty="0">
                <a:cs typeface="Arial" panose="020B0604020202020204" pitchFamily="34" charset="0"/>
                <a:hlinkClick r:id="rId15"/>
              </a:rPr>
              <a:t>1707@tubitak.gov.tr</a:t>
            </a:r>
            <a:r>
              <a:rPr lang="tr-TR" altLang="tr-TR" sz="1600" dirty="0">
                <a:cs typeface="Arial" panose="020B0604020202020204" pitchFamily="34" charset="0"/>
              </a:rPr>
              <a:t> (Sipariş Ar-Ge)</a:t>
            </a:r>
          </a:p>
          <a:p>
            <a:pPr marL="285732" indent="-285732" algn="just">
              <a:buFont typeface="Arial" panose="020B0604020202020204" pitchFamily="34" charset="0"/>
              <a:buChar char="•"/>
            </a:pPr>
            <a:r>
              <a:rPr lang="tr-TR" altLang="tr-TR" sz="1600" dirty="0">
                <a:cs typeface="Arial" panose="020B0604020202020204" pitchFamily="34" charset="0"/>
                <a:hlinkClick r:id="rId16"/>
              </a:rPr>
              <a:t>1709@tubitak.gov.tr</a:t>
            </a:r>
            <a:r>
              <a:rPr lang="tr-TR" altLang="tr-TR" sz="1600" dirty="0">
                <a:cs typeface="Arial" panose="020B0604020202020204" pitchFamily="34" charset="0"/>
              </a:rPr>
              <a:t> (EUREKA EUROSTARS)</a:t>
            </a:r>
          </a:p>
          <a:p>
            <a:pPr marL="285732" indent="-285732" algn="just">
              <a:buFont typeface="Arial" panose="020B0604020202020204" pitchFamily="34" charset="0"/>
              <a:buChar char="•"/>
            </a:pPr>
            <a:r>
              <a:rPr lang="tr-TR" sz="1600" dirty="0">
                <a:hlinkClick r:id="rId17"/>
              </a:rPr>
              <a:t>1711@tubitak.gov.tr</a:t>
            </a:r>
            <a:r>
              <a:rPr lang="tr-TR" sz="1600" dirty="0"/>
              <a:t> (Yapay Zeka Ekosistem) </a:t>
            </a:r>
            <a:endParaRPr lang="tr-TR" altLang="tr-TR" sz="1600" dirty="0">
              <a:cs typeface="Arial" panose="020B0604020202020204" pitchFamily="34" charset="0"/>
            </a:endParaRPr>
          </a:p>
          <a:p>
            <a:pPr marL="285732" indent="-285732" algn="just">
              <a:buFont typeface="Arial" panose="020B0604020202020204" pitchFamily="34" charset="0"/>
              <a:buChar char="•"/>
            </a:pPr>
            <a:r>
              <a:rPr lang="tr-TR" altLang="tr-TR" sz="1600" dirty="0">
                <a:cs typeface="Arial" panose="020B0604020202020204" pitchFamily="34" charset="0"/>
                <a:hlinkClick r:id="rId18"/>
              </a:rPr>
              <a:t>bigg@tubitak.gov.tr</a:t>
            </a:r>
            <a:r>
              <a:rPr lang="tr-TR" altLang="tr-TR" sz="1600" dirty="0">
                <a:cs typeface="Arial" panose="020B0604020202020204" pitchFamily="34" charset="0"/>
              </a:rPr>
              <a:t> (Girişimcilik Destekleme)</a:t>
            </a:r>
          </a:p>
          <a:p>
            <a:pPr marL="285732" indent="-285732" algn="just">
              <a:buFont typeface="Arial" panose="020B0604020202020204" pitchFamily="34" charset="0"/>
              <a:buChar char="•"/>
            </a:pPr>
            <a:r>
              <a:rPr lang="tr-TR" altLang="tr-TR" sz="1600" dirty="0">
                <a:cs typeface="Arial" panose="020B0604020202020204" pitchFamily="34" charset="0"/>
                <a:hlinkClick r:id="rId19"/>
              </a:rPr>
              <a:t>sayem.basvuru@tubitak.gov.tr</a:t>
            </a:r>
            <a:r>
              <a:rPr lang="tr-TR" altLang="tr-TR" sz="1600" dirty="0">
                <a:cs typeface="Arial" panose="020B0604020202020204" pitchFamily="34" charset="0"/>
              </a:rPr>
              <a:t> (1833 SAYEM Yeşil Dönüşüm)</a:t>
            </a:r>
          </a:p>
          <a:p>
            <a:pPr marL="285732" indent="-285732" algn="just">
              <a:buFont typeface="Arial" panose="020B0604020202020204" pitchFamily="34" charset="0"/>
              <a:buChar char="•"/>
            </a:pPr>
            <a:r>
              <a:rPr lang="tr-TR" altLang="tr-TR" sz="1600" dirty="0">
                <a:cs typeface="Arial" panose="020B0604020202020204" pitchFamily="34" charset="0"/>
                <a:hlinkClick r:id="rId20"/>
              </a:rPr>
              <a:t>tech-investr@tubitak.gov.tr</a:t>
            </a:r>
            <a:r>
              <a:rPr lang="tr-TR" altLang="tr-TR" sz="1600" dirty="0">
                <a:cs typeface="Arial" panose="020B0604020202020204" pitchFamily="34" charset="0"/>
              </a:rPr>
              <a:t> (Girişim Sermayesi Destekleme)</a:t>
            </a:r>
          </a:p>
          <a:p>
            <a:pPr marL="285732" indent="-285732" algn="just">
              <a:buFont typeface="Arial" panose="020B0604020202020204" pitchFamily="34" charset="0"/>
              <a:buChar char="•"/>
            </a:pPr>
            <a:r>
              <a:rPr lang="tr-TR" altLang="tr-TR" sz="1600" dirty="0">
                <a:cs typeface="Arial" panose="020B0604020202020204" pitchFamily="34" charset="0"/>
                <a:hlinkClick r:id="rId21"/>
              </a:rPr>
              <a:t>yesilsanayi.basvuru@tubitak.gov.tr</a:t>
            </a:r>
            <a:r>
              <a:rPr lang="tr-TR" altLang="tr-TR" sz="1600" dirty="0">
                <a:cs typeface="Arial" panose="020B0604020202020204" pitchFamily="34" charset="0"/>
              </a:rPr>
              <a:t> (1832 Sanayide Yeşil Dönüşüm</a:t>
            </a:r>
            <a:r>
              <a:rPr lang="tr-TR" altLang="tr-TR" sz="1600" dirty="0" smtClean="0">
                <a:cs typeface="Arial" panose="020B0604020202020204" pitchFamily="34" charset="0"/>
              </a:rPr>
              <a:t>)</a:t>
            </a:r>
          </a:p>
          <a:p>
            <a:pPr marL="285732" indent="-285732" algn="just">
              <a:buFont typeface="Arial" panose="020B0604020202020204" pitchFamily="34" charset="0"/>
              <a:buChar char="•"/>
            </a:pPr>
            <a:r>
              <a:rPr lang="tr-TR" altLang="tr-TR" sz="1600" dirty="0">
                <a:cs typeface="Arial" panose="020B0604020202020204" pitchFamily="34" charset="0"/>
                <a:hlinkClick r:id="rId22"/>
              </a:rPr>
              <a:t>yesilsanayi.mentor@tubitak.gov.tr</a:t>
            </a:r>
            <a:r>
              <a:rPr lang="tr-TR" altLang="tr-TR" sz="1600" dirty="0">
                <a:cs typeface="Arial" panose="020B0604020202020204" pitchFamily="34" charset="0"/>
              </a:rPr>
              <a:t> (1831 Yeşil </a:t>
            </a:r>
            <a:r>
              <a:rPr lang="tr-TR" altLang="tr-TR" sz="1600" dirty="0" err="1">
                <a:cs typeface="Arial" panose="020B0604020202020204" pitchFamily="34" charset="0"/>
              </a:rPr>
              <a:t>İnovasyon</a:t>
            </a:r>
            <a:r>
              <a:rPr lang="tr-TR" altLang="tr-TR" sz="1600" dirty="0">
                <a:cs typeface="Arial" panose="020B0604020202020204" pitchFamily="34" charset="0"/>
              </a:rPr>
              <a:t> Teknoloji </a:t>
            </a:r>
            <a:r>
              <a:rPr lang="tr-TR" altLang="tr-TR" sz="1600" dirty="0" err="1">
                <a:cs typeface="Arial" panose="020B0604020202020204" pitchFamily="34" charset="0"/>
              </a:rPr>
              <a:t>Mentörlük</a:t>
            </a:r>
            <a:r>
              <a:rPr lang="tr-TR" altLang="tr-TR" sz="1600" dirty="0">
                <a:cs typeface="Arial" panose="020B0604020202020204" pitchFamily="34" charset="0"/>
              </a:rPr>
              <a:t> Çağrısı</a:t>
            </a:r>
            <a:r>
              <a:rPr lang="tr-TR" altLang="tr-TR" sz="1600" dirty="0" smtClean="0">
                <a:cs typeface="Arial" panose="020B0604020202020204" pitchFamily="34" charset="0"/>
              </a:rPr>
              <a:t>)</a:t>
            </a:r>
            <a:endParaRPr lang="tr-TR" altLang="tr-TR" sz="1600" dirty="0">
              <a:cs typeface="Arial" panose="020B0604020202020204" pitchFamily="34" charset="0"/>
            </a:endParaRPr>
          </a:p>
        </p:txBody>
      </p:sp>
    </p:spTree>
    <p:extLst>
      <p:ext uri="{BB962C8B-B14F-4D97-AF65-F5344CB8AC3E}">
        <p14:creationId xmlns:p14="http://schemas.microsoft.com/office/powerpoint/2010/main" val="23569280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Unvan 1"/>
          <p:cNvSpPr txBox="1">
            <a:spLocks/>
          </p:cNvSpPr>
          <p:nvPr/>
        </p:nvSpPr>
        <p:spPr bwMode="auto">
          <a:xfrm>
            <a:off x="3146425" y="2235200"/>
            <a:ext cx="58991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tr-TR" altLang="tr-TR" sz="4800">
                <a:solidFill>
                  <a:srgbClr val="E20613"/>
                </a:solidFill>
                <a:latin typeface="Arial" panose="020B0604020202020204" pitchFamily="34" charset="0"/>
                <a:cs typeface="Arial" panose="020B0604020202020204" pitchFamily="34" charset="0"/>
              </a:rPr>
              <a:t>Teşekkürler</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1433513" y="1668463"/>
            <a:ext cx="9302750" cy="3616325"/>
          </a:xfrm>
        </p:spPr>
        <p:txBody>
          <a:bodyPr rtlCol="0">
            <a:noAutofit/>
          </a:bodyPr>
          <a:lstStyle/>
          <a:p>
            <a:pPr marL="384048" lvl="1" indent="-182880" algn="just" defTabSz="697408" eaLnBrk="1" fontAlgn="auto" hangingPunct="1">
              <a:spcBef>
                <a:spcPts val="200"/>
              </a:spcBef>
              <a:spcAft>
                <a:spcPts val="400"/>
              </a:spcAft>
              <a:buClr>
                <a:srgbClr val="D34817"/>
              </a:buClr>
              <a:buFont typeface="Wingdings" panose="05000000000000000000" pitchFamily="2" charset="2"/>
              <a:buChar char="§"/>
              <a:defRPr/>
            </a:pPr>
            <a:r>
              <a:rPr lang="tr-TR" dirty="0">
                <a:solidFill>
                  <a:prstClr val="black">
                    <a:lumMod val="75000"/>
                    <a:lumOff val="25000"/>
                  </a:prstClr>
                </a:solidFill>
              </a:rPr>
              <a:t>Proje ön değerlendirme sonucu uygun bulunması durumunda proje için hakem değerlendirme süreci başlatılacaktır. </a:t>
            </a:r>
          </a:p>
          <a:p>
            <a:pPr marL="201168" lvl="1" indent="0" algn="just" defTabSz="697408" eaLnBrk="1" fontAlgn="auto" hangingPunct="1">
              <a:spcBef>
                <a:spcPts val="200"/>
              </a:spcBef>
              <a:spcAft>
                <a:spcPts val="400"/>
              </a:spcAft>
              <a:buClr>
                <a:srgbClr val="D34817"/>
              </a:buClr>
              <a:buFont typeface="Arial" panose="020B0604020202020204" pitchFamily="34" charset="0"/>
              <a:buNone/>
              <a:defRPr/>
            </a:pPr>
            <a:endParaRPr lang="tr-TR" dirty="0">
              <a:solidFill>
                <a:prstClr val="black">
                  <a:lumMod val="75000"/>
                  <a:lumOff val="25000"/>
                </a:prstClr>
              </a:solidFill>
            </a:endParaRPr>
          </a:p>
          <a:p>
            <a:pPr marL="384048" lvl="1" indent="-182880" algn="just" defTabSz="697408" eaLnBrk="1" fontAlgn="auto" hangingPunct="1">
              <a:spcBef>
                <a:spcPts val="200"/>
              </a:spcBef>
              <a:spcAft>
                <a:spcPts val="400"/>
              </a:spcAft>
              <a:buClr>
                <a:srgbClr val="D34817"/>
              </a:buClr>
              <a:buFont typeface="Wingdings" panose="05000000000000000000" pitchFamily="2" charset="2"/>
              <a:buChar char="§"/>
              <a:defRPr/>
            </a:pPr>
            <a:r>
              <a:rPr lang="tr-TR" dirty="0">
                <a:solidFill>
                  <a:prstClr val="black">
                    <a:lumMod val="75000"/>
                    <a:lumOff val="25000"/>
                  </a:prstClr>
                </a:solidFill>
              </a:rPr>
              <a:t>Ön değerlendirmede Kurul tarafından </a:t>
            </a:r>
            <a:r>
              <a:rPr lang="tr-TR" sz="3200" b="1" dirty="0">
                <a:solidFill>
                  <a:srgbClr val="C00000"/>
                </a:solidFill>
              </a:rPr>
              <a:t>kritik tespitler</a:t>
            </a:r>
            <a:r>
              <a:rPr lang="tr-TR" dirty="0">
                <a:solidFill>
                  <a:prstClr val="black">
                    <a:lumMod val="75000"/>
                    <a:lumOff val="25000"/>
                  </a:prstClr>
                </a:solidFill>
              </a:rPr>
              <a:t>in yapılması durumunda hakem değerlendirme süreci başlatılmaksızın proje ret kararı oluşturulacaktır.</a:t>
            </a:r>
          </a:p>
          <a:p>
            <a:pPr marL="384048" lvl="1" indent="-182880" algn="just" defTabSz="697408" eaLnBrk="1" fontAlgn="auto" hangingPunct="1">
              <a:spcBef>
                <a:spcPts val="200"/>
              </a:spcBef>
              <a:spcAft>
                <a:spcPts val="400"/>
              </a:spcAft>
              <a:buClr>
                <a:srgbClr val="D34817"/>
              </a:buClr>
              <a:buFont typeface="Wingdings" panose="05000000000000000000" pitchFamily="2" charset="2"/>
              <a:buChar char="§"/>
              <a:defRPr/>
            </a:pPr>
            <a:endParaRPr lang="tr-TR" dirty="0">
              <a:solidFill>
                <a:prstClr val="black">
                  <a:lumMod val="75000"/>
                  <a:lumOff val="25000"/>
                </a:prstClr>
              </a:solidFill>
            </a:endParaRPr>
          </a:p>
          <a:p>
            <a:pPr marL="384048" lvl="1" indent="-182880" algn="just" defTabSz="697408" eaLnBrk="1" fontAlgn="auto" hangingPunct="1">
              <a:spcBef>
                <a:spcPts val="200"/>
              </a:spcBef>
              <a:spcAft>
                <a:spcPts val="400"/>
              </a:spcAft>
              <a:buClr>
                <a:srgbClr val="D34817"/>
              </a:buClr>
              <a:buFont typeface="Wingdings" panose="05000000000000000000" pitchFamily="2" charset="2"/>
              <a:buChar char="§"/>
              <a:defRPr/>
            </a:pPr>
            <a:r>
              <a:rPr lang="tr-TR" dirty="0">
                <a:solidFill>
                  <a:prstClr val="black">
                    <a:lumMod val="75000"/>
                    <a:lumOff val="25000"/>
                  </a:prstClr>
                </a:solidFill>
              </a:rPr>
              <a:t>Kritik tespitler hakem değerlendirmesi sonrasında tespit edilirse Yürütme Kurulu ret kararı oluşturacaktır.</a:t>
            </a:r>
          </a:p>
        </p:txBody>
      </p:sp>
      <p:pic>
        <p:nvPicPr>
          <p:cNvPr id="38915"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1579563"/>
            <a:ext cx="12604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4"/>
          <p:cNvSpPr>
            <a:spLocks noGrp="1"/>
          </p:cNvSpPr>
          <p:nvPr>
            <p:ph type="title"/>
          </p:nvPr>
        </p:nvSpPr>
        <p:spPr>
          <a:xfrm>
            <a:off x="820738" y="87313"/>
            <a:ext cx="10515600" cy="479425"/>
          </a:xfrm>
        </p:spPr>
        <p:txBody>
          <a:bodyPr rtlCol="0">
            <a:spAutoFit/>
          </a:bodyPr>
          <a:lstStyle/>
          <a:p>
            <a:pPr algn="ctr" defTabSz="697408" eaLnBrk="1" fontAlgn="auto" hangingPunct="1">
              <a:spcAft>
                <a:spcPts val="0"/>
              </a:spcAft>
              <a:defRPr/>
            </a:pPr>
            <a:r>
              <a:rPr lang="tr-TR" sz="2699" dirty="0">
                <a:solidFill>
                  <a:srgbClr val="FF0000"/>
                </a:solidFill>
                <a:latin typeface="+mn-lt"/>
                <a:ea typeface="+mn-ea"/>
                <a:cs typeface="+mn-cs"/>
              </a:rPr>
              <a:t>Çağrılı 1501/1507 Ön Değerlendirme Sistematiği</a:t>
            </a:r>
          </a:p>
        </p:txBody>
      </p:sp>
      <p:sp>
        <p:nvSpPr>
          <p:cNvPr id="9" name="Dikdörtgen 8"/>
          <p:cNvSpPr/>
          <p:nvPr/>
        </p:nvSpPr>
        <p:spPr>
          <a:xfrm flipV="1">
            <a:off x="2549525" y="611188"/>
            <a:ext cx="7072313"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EBEE4"/>
        </a:solidFill>
        <a:ln w="12700" cap="flat" cmpd="sng" algn="ctr">
          <a:noFill/>
          <a:prstDash val="solid"/>
          <a:miter lim="800000"/>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286" eaLnBrk="1" fontAlgn="auto" latinLnBrk="0" hangingPunct="1">
          <a:lnSpc>
            <a:spcPct val="100000"/>
          </a:lnSpc>
          <a:spcBef>
            <a:spcPts val="0"/>
          </a:spcBef>
          <a:spcAft>
            <a:spcPts val="0"/>
          </a:spcAft>
          <a:buClrTx/>
          <a:buSzTx/>
          <a:buFontTx/>
          <a:buNone/>
          <a:tabLst/>
          <a:defRPr kumimoji="0" sz="2700" b="0" i="0" u="none" strike="noStrike" kern="0" cap="none" spc="0" normalizeH="0" baseline="0" noProof="0" smtClean="0">
            <a:ln>
              <a:noFill/>
            </a:ln>
            <a:solidFill>
              <a:prstClr val="white"/>
            </a:solidFill>
            <a:effectLst/>
            <a:uLnTx/>
            <a:uFillTx/>
            <a:latin typeface="Arial"/>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EBEE4"/>
        </a:solidFill>
        <a:ln w="12700" cap="flat" cmpd="sng" algn="ctr">
          <a:noFill/>
          <a:prstDash val="solid"/>
          <a:miter lim="800000"/>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286" eaLnBrk="1" fontAlgn="auto" latinLnBrk="0" hangingPunct="1">
          <a:lnSpc>
            <a:spcPct val="100000"/>
          </a:lnSpc>
          <a:spcBef>
            <a:spcPts val="0"/>
          </a:spcBef>
          <a:spcAft>
            <a:spcPts val="0"/>
          </a:spcAft>
          <a:buClrTx/>
          <a:buSzTx/>
          <a:buFontTx/>
          <a:buNone/>
          <a:tabLst/>
          <a:defRPr kumimoji="0" sz="2700" b="0" i="0" u="none" strike="noStrike" kern="0" cap="none" spc="0" normalizeH="0" baseline="0" noProof="0" smtClean="0">
            <a:ln>
              <a:noFill/>
            </a:ln>
            <a:solidFill>
              <a:prstClr val="white"/>
            </a:solidFill>
            <a:effectLst/>
            <a:uLnTx/>
            <a:uFillTx/>
            <a:latin typeface="Arial"/>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21034</TotalTime>
  <Words>5265</Words>
  <Application>Microsoft Office PowerPoint</Application>
  <PresentationFormat>Geniş ekran</PresentationFormat>
  <Paragraphs>748</Paragraphs>
  <Slides>85</Slides>
  <Notes>75</Notes>
  <HiddenSlides>5</HiddenSlides>
  <MMClips>0</MMClips>
  <ScaleCrop>false</ScaleCrop>
  <HeadingPairs>
    <vt:vector size="6" baseType="variant">
      <vt:variant>
        <vt:lpstr>Kullanılan Yazı Tipleri</vt:lpstr>
      </vt:variant>
      <vt:variant>
        <vt:i4>13</vt:i4>
      </vt:variant>
      <vt:variant>
        <vt:lpstr>Tema</vt:lpstr>
      </vt:variant>
      <vt:variant>
        <vt:i4>3</vt:i4>
      </vt:variant>
      <vt:variant>
        <vt:lpstr>Slayt Başlıkları</vt:lpstr>
      </vt:variant>
      <vt:variant>
        <vt:i4>85</vt:i4>
      </vt:variant>
    </vt:vector>
  </HeadingPairs>
  <TitlesOfParts>
    <vt:vector size="101" baseType="lpstr">
      <vt:lpstr>MS PGothic</vt:lpstr>
      <vt:lpstr>Arial</vt:lpstr>
      <vt:lpstr>Calibri</vt:lpstr>
      <vt:lpstr>Calibri Light</vt:lpstr>
      <vt:lpstr>Courier New</vt:lpstr>
      <vt:lpstr>DejaVu Serif Condensed</vt:lpstr>
      <vt:lpstr>Futura Lt BT</vt:lpstr>
      <vt:lpstr>Gotham Narrow Ultra</vt:lpstr>
      <vt:lpstr>Symbol</vt:lpstr>
      <vt:lpstr>Times</vt:lpstr>
      <vt:lpstr>Times New Roman</vt:lpstr>
      <vt:lpstr>Verdana</vt:lpstr>
      <vt:lpstr>Wingdings</vt:lpstr>
      <vt:lpstr>1_Office Teması</vt:lpstr>
      <vt:lpstr>4_Office Teması</vt:lpstr>
      <vt:lpstr>2_Office Teması</vt:lpstr>
      <vt:lpstr>PowerPoint Sunusu</vt:lpstr>
      <vt:lpstr>Sunum Planı</vt:lpstr>
      <vt:lpstr>PowerPoint Sunusu</vt:lpstr>
      <vt:lpstr>PowerPoint Sunusu</vt:lpstr>
      <vt:lpstr>PowerPoint Sunusu</vt:lpstr>
      <vt:lpstr>PowerPoint Sunusu</vt:lpstr>
      <vt:lpstr>PowerPoint Sunusu</vt:lpstr>
      <vt:lpstr>PowerPoint Sunusu</vt:lpstr>
      <vt:lpstr>Çağrılı 1501/1507 Ön Değerlendirme Sistematiği</vt:lpstr>
      <vt:lpstr>Çağrılı 1501/1507 Değerlendirme Sistematiği - Kritik Tespitler - 1</vt:lpstr>
      <vt:lpstr>Çağrılı 1501/1507 Değerlendirme Sistematiği - Kritik Tespitler - 2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Ekonomik Fizibilite Raporu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Desteklenmeyen Giderler  </vt:lpstr>
      <vt:lpstr>Desteklenmeyen Giderler  </vt:lpstr>
      <vt:lpstr>PowerPoint Sunusu</vt:lpstr>
      <vt:lpstr>PowerPoint Sunusu</vt:lpstr>
      <vt:lpstr>PowerPoint Sunusu</vt:lpstr>
      <vt:lpstr>PowerPoint Sunusu</vt:lpstr>
      <vt:lpstr>PowerPoint Sunusu</vt:lpstr>
      <vt:lpstr>PowerPoint Sunusu</vt:lpstr>
      <vt:lpstr>PowerPoint Sunusu</vt:lpstr>
      <vt:lpstr>Yenilikler </vt:lpstr>
      <vt:lpstr>Yenilikler</vt:lpstr>
      <vt:lpstr>Yenilikler</vt:lpstr>
      <vt:lpstr>Yenilikler</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Fatma Irmak KARA</dc:creator>
  <cp:lastModifiedBy>Hasan Selçuk Selek</cp:lastModifiedBy>
  <cp:revision>745</cp:revision>
  <cp:lastPrinted>2021-05-28T06:37:39Z</cp:lastPrinted>
  <dcterms:created xsi:type="dcterms:W3CDTF">2017-07-14T13:38:24Z</dcterms:created>
  <dcterms:modified xsi:type="dcterms:W3CDTF">2024-05-13T19:06:36Z</dcterms:modified>
</cp:coreProperties>
</file>