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2.xml" ContentType="application/vnd.openxmlformats-officedocument.themeOverr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3.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4.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5.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6.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10">
  <p:sldMasterIdLst>
    <p:sldMasterId id="2147483902" r:id="rId1"/>
    <p:sldMasterId id="2147483909" r:id="rId2"/>
    <p:sldMasterId id="2147483916" r:id="rId3"/>
    <p:sldMasterId id="2147483930" r:id="rId4"/>
    <p:sldMasterId id="2147483947" r:id="rId5"/>
    <p:sldMasterId id="2147483962" r:id="rId6"/>
    <p:sldMasterId id="2147483976" r:id="rId7"/>
    <p:sldMasterId id="2147483993" r:id="rId8"/>
    <p:sldMasterId id="2147484007" r:id="rId9"/>
  </p:sldMasterIdLst>
  <p:notesMasterIdLst>
    <p:notesMasterId r:id="rId53"/>
  </p:notesMasterIdLst>
  <p:handoutMasterIdLst>
    <p:handoutMasterId r:id="rId54"/>
  </p:handoutMasterIdLst>
  <p:sldIdLst>
    <p:sldId id="1351" r:id="rId10"/>
    <p:sldId id="1296" r:id="rId11"/>
    <p:sldId id="1303" r:id="rId12"/>
    <p:sldId id="1304" r:id="rId13"/>
    <p:sldId id="1287" r:id="rId14"/>
    <p:sldId id="1306" r:id="rId15"/>
    <p:sldId id="1311" r:id="rId16"/>
    <p:sldId id="1285" r:id="rId17"/>
    <p:sldId id="1281" r:id="rId18"/>
    <p:sldId id="1315" r:id="rId19"/>
    <p:sldId id="1308" r:id="rId20"/>
    <p:sldId id="1272" r:id="rId21"/>
    <p:sldId id="1316" r:id="rId22"/>
    <p:sldId id="1288" r:id="rId23"/>
    <p:sldId id="1317" r:id="rId24"/>
    <p:sldId id="1318" r:id="rId25"/>
    <p:sldId id="1319" r:id="rId26"/>
    <p:sldId id="1320" r:id="rId27"/>
    <p:sldId id="1321" r:id="rId28"/>
    <p:sldId id="1324" r:id="rId29"/>
    <p:sldId id="1289" r:id="rId30"/>
    <p:sldId id="1325" r:id="rId31"/>
    <p:sldId id="1309" r:id="rId32"/>
    <p:sldId id="1348" r:id="rId33"/>
    <p:sldId id="1326" r:id="rId34"/>
    <p:sldId id="1327" r:id="rId35"/>
    <p:sldId id="1328" r:id="rId36"/>
    <p:sldId id="1339" r:id="rId37"/>
    <p:sldId id="1340" r:id="rId38"/>
    <p:sldId id="1343" r:id="rId39"/>
    <p:sldId id="1344" r:id="rId40"/>
    <p:sldId id="1345" r:id="rId41"/>
    <p:sldId id="1346" r:id="rId42"/>
    <p:sldId id="1292" r:id="rId43"/>
    <p:sldId id="1350" r:id="rId44"/>
    <p:sldId id="1310" r:id="rId45"/>
    <p:sldId id="1313" r:id="rId46"/>
    <p:sldId id="1334" r:id="rId47"/>
    <p:sldId id="1335" r:id="rId48"/>
    <p:sldId id="1314" r:id="rId49"/>
    <p:sldId id="1298" r:id="rId50"/>
    <p:sldId id="1305" r:id="rId51"/>
    <p:sldId id="1267" r:id="rId52"/>
  </p:sldIdLst>
  <p:sldSz cx="12192000" cy="6858000"/>
  <p:notesSz cx="6797675" cy="9928225"/>
  <p:defaultTextStyle>
    <a:defPPr rtl="0">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san Selçuk Selek" initials="HSS" lastIdx="13" clrIdx="0">
    <p:extLst>
      <p:ext uri="{19B8F6BF-5375-455C-9EA6-DF929625EA0E}">
        <p15:presenceInfo xmlns:p15="http://schemas.microsoft.com/office/powerpoint/2012/main" userId="Hasan Selçuk Selek" providerId="None"/>
      </p:ext>
    </p:extLst>
  </p:cmAuthor>
  <p:cmAuthor id="2" name="Onder Zor" initials="OZ" lastIdx="17" clrIdx="1">
    <p:extLst>
      <p:ext uri="{19B8F6BF-5375-455C-9EA6-DF929625EA0E}">
        <p15:presenceInfo xmlns:p15="http://schemas.microsoft.com/office/powerpoint/2012/main" userId="Onder Z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82CB"/>
    <a:srgbClr val="FFFFCC"/>
    <a:srgbClr val="6C0000"/>
    <a:srgbClr val="D7E4BD"/>
    <a:srgbClr val="BDFFDB"/>
    <a:srgbClr val="93FF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Orta Stil 4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Orta Stil 4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06" autoAdjust="0"/>
    <p:restoredTop sz="89034" autoAdjust="0"/>
  </p:normalViewPr>
  <p:slideViewPr>
    <p:cSldViewPr snapToGrid="0">
      <p:cViewPr varScale="1">
        <p:scale>
          <a:sx n="61" d="100"/>
          <a:sy n="61" d="100"/>
        </p:scale>
        <p:origin x="1052" y="56"/>
      </p:cViewPr>
      <p:guideLst>
        <p:guide orient="horz" pos="2160"/>
        <p:guide pos="3840"/>
      </p:guideLst>
    </p:cSldViewPr>
  </p:slideViewPr>
  <p:outlineViewPr>
    <p:cViewPr>
      <p:scale>
        <a:sx n="33" d="100"/>
        <a:sy n="33" d="100"/>
      </p:scale>
      <p:origin x="0" y="1488"/>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p:scale>
          <a:sx n="86" d="100"/>
          <a:sy n="86" d="100"/>
        </p:scale>
        <p:origin x="3036"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commentAuthors" Target="commen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viewProps" Target="view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s>
</file>

<file path=ppt/charts/_rels/chart1.xml.rels><?xml version="1.0" encoding="UTF-8" standalone="yes"?>
<Relationships xmlns="http://schemas.openxmlformats.org/package/2006/relationships"><Relationship Id="rId3" Type="http://schemas.openxmlformats.org/officeDocument/2006/relationships/oleObject" Target="Kitap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2D16-4343-8B74-8D718189A637}"/>
              </c:ext>
            </c:extLst>
          </c:dPt>
          <c:dPt>
            <c:idx val="1"/>
            <c:bubble3D val="0"/>
            <c:explosion val="16"/>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2D16-4343-8B74-8D718189A637}"/>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tr-T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Sayfa1!$A$1:$B$1</c:f>
              <c:strCache>
                <c:ptCount val="2"/>
                <c:pt idx="0">
                  <c:v>TÜBİTAK</c:v>
                </c:pt>
                <c:pt idx="1">
                  <c:v>KOBİ</c:v>
                </c:pt>
              </c:strCache>
            </c:strRef>
          </c:cat>
          <c:val>
            <c:numRef>
              <c:f>Sayfa1!$A$2:$B$2</c:f>
              <c:numCache>
                <c:formatCode>General</c:formatCode>
                <c:ptCount val="2"/>
                <c:pt idx="0">
                  <c:v>75</c:v>
                </c:pt>
                <c:pt idx="1">
                  <c:v>25</c:v>
                </c:pt>
              </c:numCache>
            </c:numRef>
          </c:val>
          <c:extLst>
            <c:ext xmlns:c16="http://schemas.microsoft.com/office/drawing/2014/chart" uri="{C3380CC4-5D6E-409C-BE32-E72D297353CC}">
              <c16:uniqueId val="{00000004-2D16-4343-8B74-8D718189A637}"/>
            </c:ext>
          </c:extLst>
        </c:ser>
        <c:dLbls>
          <c:dLblPos val="ctr"/>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70699518810148732"/>
          <c:y val="0.59317074948964721"/>
          <c:w val="0.27356036745406825"/>
          <c:h val="0.24421405657626125"/>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tr-TR"/>
        </a:p>
      </c:txPr>
    </c:legend>
    <c:plotVisOnly val="1"/>
    <c:dispBlanksAs val="gap"/>
    <c:showDLblsOverMax val="0"/>
  </c:chart>
  <c:spPr>
    <a:noFill/>
    <a:ln w="9525" cap="flat" cmpd="sng" algn="ctr">
      <a:solidFill>
        <a:schemeClr val="dk1">
          <a:lumMod val="25000"/>
          <a:lumOff val="75000"/>
        </a:schemeClr>
      </a:solidFill>
      <a:round/>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4" y="2"/>
            <a:ext cx="2945659" cy="498135"/>
          </a:xfrm>
          <a:prstGeom prst="rect">
            <a:avLst/>
          </a:prstGeom>
        </p:spPr>
        <p:txBody>
          <a:bodyPr vert="horz" lIns="91440" tIns="45720" rIns="91440" bIns="45720" rtlCol="0"/>
          <a:lstStyle>
            <a:lvl1pPr algn="l">
              <a:defRPr sz="1200"/>
            </a:lvl1pPr>
          </a:lstStyle>
          <a:p>
            <a:pPr rtl="0"/>
            <a:endParaRPr lang="tr-TR" dirty="0"/>
          </a:p>
        </p:txBody>
      </p:sp>
      <p:sp>
        <p:nvSpPr>
          <p:cNvPr id="3" name="Tarih Yer Tutucusu 2"/>
          <p:cNvSpPr>
            <a:spLocks noGrp="1"/>
          </p:cNvSpPr>
          <p:nvPr>
            <p:ph type="dt" sz="quarter" idx="1"/>
          </p:nvPr>
        </p:nvSpPr>
        <p:spPr>
          <a:xfrm>
            <a:off x="3850447" y="2"/>
            <a:ext cx="2945659" cy="498135"/>
          </a:xfrm>
          <a:prstGeom prst="rect">
            <a:avLst/>
          </a:prstGeom>
        </p:spPr>
        <p:txBody>
          <a:bodyPr vert="horz" lIns="91440" tIns="45720" rIns="91440" bIns="45720" rtlCol="0"/>
          <a:lstStyle>
            <a:lvl1pPr algn="r">
              <a:defRPr sz="1200"/>
            </a:lvl1pPr>
          </a:lstStyle>
          <a:p>
            <a:pPr rtl="0"/>
            <a:fld id="{D128A38C-8588-4CF4-A9FF-5E354C9075FE}" type="datetime1">
              <a:rPr lang="tr-TR" smtClean="0"/>
              <a:t>13.05.2024</a:t>
            </a:fld>
            <a:endParaRPr lang="tr-TR" dirty="0"/>
          </a:p>
        </p:txBody>
      </p:sp>
      <p:sp>
        <p:nvSpPr>
          <p:cNvPr id="4" name="Alt Bilgi Yer Tutucusu 3"/>
          <p:cNvSpPr>
            <a:spLocks noGrp="1"/>
          </p:cNvSpPr>
          <p:nvPr>
            <p:ph type="ftr" sz="quarter" idx="2"/>
          </p:nvPr>
        </p:nvSpPr>
        <p:spPr>
          <a:xfrm>
            <a:off x="4" y="9430091"/>
            <a:ext cx="2945659" cy="498134"/>
          </a:xfrm>
          <a:prstGeom prst="rect">
            <a:avLst/>
          </a:prstGeom>
        </p:spPr>
        <p:txBody>
          <a:bodyPr vert="horz" lIns="91440" tIns="45720" rIns="91440" bIns="45720" rtlCol="0" anchor="b"/>
          <a:lstStyle>
            <a:lvl1pPr algn="l">
              <a:defRPr sz="1200"/>
            </a:lvl1pPr>
          </a:lstStyle>
          <a:p>
            <a:pPr rtl="0"/>
            <a:endParaRPr lang="tr-TR" dirty="0"/>
          </a:p>
        </p:txBody>
      </p:sp>
      <p:sp>
        <p:nvSpPr>
          <p:cNvPr id="5" name="Slayt Numarası Yer Tutucusu 4"/>
          <p:cNvSpPr>
            <a:spLocks noGrp="1"/>
          </p:cNvSpPr>
          <p:nvPr>
            <p:ph type="sldNum" sz="quarter" idx="3"/>
          </p:nvPr>
        </p:nvSpPr>
        <p:spPr>
          <a:xfrm>
            <a:off x="3850447" y="9430091"/>
            <a:ext cx="2945659" cy="498134"/>
          </a:xfrm>
          <a:prstGeom prst="rect">
            <a:avLst/>
          </a:prstGeom>
        </p:spPr>
        <p:txBody>
          <a:bodyPr vert="horz" lIns="91440" tIns="45720" rIns="91440" bIns="45720" rtlCol="0" anchor="b"/>
          <a:lstStyle>
            <a:lvl1pPr algn="r">
              <a:defRPr sz="1200"/>
            </a:lvl1pPr>
          </a:lstStyle>
          <a:p>
            <a:pPr rtl="0"/>
            <a:fld id="{84A4F617-7A30-41D4-AB86-5D833C98E18B}" type="slidenum">
              <a:rPr lang="tr-TR" smtClean="0"/>
              <a:t>‹#›</a:t>
            </a:fld>
            <a:endParaRPr lang="tr-TR" dirty="0"/>
          </a:p>
        </p:txBody>
      </p:sp>
    </p:spTree>
    <p:extLst>
      <p:ext uri="{BB962C8B-B14F-4D97-AF65-F5344CB8AC3E}">
        <p14:creationId xmlns:p14="http://schemas.microsoft.com/office/powerpoint/2010/main" val="9946248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4" y="2"/>
            <a:ext cx="2945659" cy="498135"/>
          </a:xfrm>
          <a:prstGeom prst="rect">
            <a:avLst/>
          </a:prstGeom>
        </p:spPr>
        <p:txBody>
          <a:bodyPr vert="horz" lIns="91440" tIns="45720" rIns="91440" bIns="45720" rtlCol="0"/>
          <a:lstStyle>
            <a:lvl1pPr algn="l">
              <a:defRPr sz="1200"/>
            </a:lvl1pPr>
          </a:lstStyle>
          <a:p>
            <a:pPr rtl="0"/>
            <a:endParaRPr lang="tr-TR" noProof="0" dirty="0"/>
          </a:p>
        </p:txBody>
      </p:sp>
      <p:sp>
        <p:nvSpPr>
          <p:cNvPr id="3" name="Tarih Yer Tutucusu 2"/>
          <p:cNvSpPr>
            <a:spLocks noGrp="1"/>
          </p:cNvSpPr>
          <p:nvPr>
            <p:ph type="dt" idx="1"/>
          </p:nvPr>
        </p:nvSpPr>
        <p:spPr>
          <a:xfrm>
            <a:off x="3850447" y="2"/>
            <a:ext cx="2945659" cy="498135"/>
          </a:xfrm>
          <a:prstGeom prst="rect">
            <a:avLst/>
          </a:prstGeom>
        </p:spPr>
        <p:txBody>
          <a:bodyPr vert="horz" lIns="91440" tIns="45720" rIns="91440" bIns="45720" rtlCol="0"/>
          <a:lstStyle>
            <a:lvl1pPr algn="r">
              <a:defRPr sz="1200"/>
            </a:lvl1pPr>
          </a:lstStyle>
          <a:p>
            <a:pPr rtl="0"/>
            <a:fld id="{565C354D-8E33-4330-A532-95271D370E46}" type="datetime1">
              <a:rPr lang="tr-TR" noProof="0" smtClean="0"/>
              <a:t>13.05.2024</a:t>
            </a:fld>
            <a:endParaRPr lang="tr-TR" noProof="0" dirty="0"/>
          </a:p>
        </p:txBody>
      </p:sp>
      <p:sp>
        <p:nvSpPr>
          <p:cNvPr id="4" name="Slayt Görüntüsü Yer Tutucus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rtl="0"/>
            <a:endParaRPr lang="tr-TR" noProof="0" dirty="0"/>
          </a:p>
        </p:txBody>
      </p:sp>
      <p:sp>
        <p:nvSpPr>
          <p:cNvPr id="5" name="Notlar Yer Tutucusu 4"/>
          <p:cNvSpPr>
            <a:spLocks noGrp="1"/>
          </p:cNvSpPr>
          <p:nvPr>
            <p:ph type="body" sz="quarter" idx="3"/>
          </p:nvPr>
        </p:nvSpPr>
        <p:spPr>
          <a:xfrm>
            <a:off x="679768" y="4777960"/>
            <a:ext cx="5438140" cy="3909239"/>
          </a:xfrm>
          <a:prstGeom prst="rect">
            <a:avLst/>
          </a:prstGeom>
        </p:spPr>
        <p:txBody>
          <a:bodyPr vert="horz" lIns="91440" tIns="45720" rIns="91440" bIns="45720" rtlCol="0"/>
          <a:lstStyle/>
          <a:p>
            <a:pPr lvl="0" rtl="0"/>
            <a:r>
              <a:rPr lang="tr-TR" noProof="0" dirty="0"/>
              <a:t>Asıl metin stillerini düzenlemek için tıklayın</a:t>
            </a:r>
          </a:p>
          <a:p>
            <a:pPr lvl="1" rtl="0"/>
            <a:r>
              <a:rPr lang="tr-TR" noProof="0" dirty="0"/>
              <a:t>İkinci düzey</a:t>
            </a:r>
          </a:p>
          <a:p>
            <a:pPr lvl="2" rtl="0"/>
            <a:r>
              <a:rPr lang="tr-TR" noProof="0" dirty="0"/>
              <a:t>Üçüncü düzey</a:t>
            </a:r>
          </a:p>
          <a:p>
            <a:pPr lvl="3" rtl="0"/>
            <a:r>
              <a:rPr lang="tr-TR" noProof="0" dirty="0"/>
              <a:t>Dördüncü düzey</a:t>
            </a:r>
          </a:p>
          <a:p>
            <a:pPr lvl="4" rtl="0"/>
            <a:r>
              <a:rPr lang="tr-TR" noProof="0" dirty="0"/>
              <a:t>Beşinci düzey</a:t>
            </a:r>
          </a:p>
        </p:txBody>
      </p:sp>
      <p:sp>
        <p:nvSpPr>
          <p:cNvPr id="6" name="Alt Bilgi Yer Tutucusu 5"/>
          <p:cNvSpPr>
            <a:spLocks noGrp="1"/>
          </p:cNvSpPr>
          <p:nvPr>
            <p:ph type="ftr" sz="quarter" idx="4"/>
          </p:nvPr>
        </p:nvSpPr>
        <p:spPr>
          <a:xfrm>
            <a:off x="4" y="9430091"/>
            <a:ext cx="2945659" cy="498134"/>
          </a:xfrm>
          <a:prstGeom prst="rect">
            <a:avLst/>
          </a:prstGeom>
        </p:spPr>
        <p:txBody>
          <a:bodyPr vert="horz" lIns="91440" tIns="45720" rIns="91440" bIns="45720" rtlCol="0" anchor="b"/>
          <a:lstStyle>
            <a:lvl1pPr algn="l">
              <a:defRPr sz="1200"/>
            </a:lvl1pPr>
          </a:lstStyle>
          <a:p>
            <a:pPr rtl="0"/>
            <a:endParaRPr lang="tr-TR" noProof="0" dirty="0"/>
          </a:p>
        </p:txBody>
      </p:sp>
      <p:sp>
        <p:nvSpPr>
          <p:cNvPr id="7" name="Slayt Numarası Yer Tutucusu 6"/>
          <p:cNvSpPr>
            <a:spLocks noGrp="1"/>
          </p:cNvSpPr>
          <p:nvPr>
            <p:ph type="sldNum" sz="quarter" idx="5"/>
          </p:nvPr>
        </p:nvSpPr>
        <p:spPr>
          <a:xfrm>
            <a:off x="3850447" y="9430091"/>
            <a:ext cx="2945659" cy="498134"/>
          </a:xfrm>
          <a:prstGeom prst="rect">
            <a:avLst/>
          </a:prstGeom>
        </p:spPr>
        <p:txBody>
          <a:bodyPr vert="horz" lIns="91440" tIns="45720" rIns="91440" bIns="45720" rtlCol="0" anchor="b"/>
          <a:lstStyle>
            <a:lvl1pPr algn="r">
              <a:defRPr sz="1200"/>
            </a:lvl1pPr>
          </a:lstStyle>
          <a:p>
            <a:pPr rtl="0"/>
            <a:fld id="{1B9A179D-2D27-49E2-B022-8EDDA2EFE682}" type="slidenum">
              <a:rPr lang="tr-TR" noProof="0" smtClean="0"/>
              <a:t>‹#›</a:t>
            </a:fld>
            <a:endParaRPr lang="tr-TR" noProof="0" dirty="0"/>
          </a:p>
        </p:txBody>
      </p:sp>
    </p:spTree>
    <p:extLst>
      <p:ext uri="{BB962C8B-B14F-4D97-AF65-F5344CB8AC3E}">
        <p14:creationId xmlns:p14="http://schemas.microsoft.com/office/powerpoint/2010/main" val="117460348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E7F05-F000-4729-8478-A9D6F5DD8C1E}"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2366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indent="0">
              <a:buFont typeface="Arial" panose="020B0604020202020204" pitchFamily="34" charset="0"/>
              <a:buNone/>
            </a:pPr>
            <a:endParaRPr lang="en-US" dirty="0" smtClean="0"/>
          </a:p>
        </p:txBody>
      </p:sp>
    </p:spTree>
    <p:extLst>
      <p:ext uri="{BB962C8B-B14F-4D97-AF65-F5344CB8AC3E}">
        <p14:creationId xmlns:p14="http://schemas.microsoft.com/office/powerpoint/2010/main" val="3381525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indent="0">
              <a:buFont typeface="Arial" panose="020B0604020202020204" pitchFamily="34" charset="0"/>
              <a:buNone/>
            </a:pPr>
            <a:endParaRPr lang="en-US" dirty="0" smtClean="0"/>
          </a:p>
        </p:txBody>
      </p:sp>
    </p:spTree>
    <p:extLst>
      <p:ext uri="{BB962C8B-B14F-4D97-AF65-F5344CB8AC3E}">
        <p14:creationId xmlns:p14="http://schemas.microsoft.com/office/powerpoint/2010/main" val="1601847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dirty="0" smtClean="0">
                <a:effectLst/>
              </a:rPr>
              <a:t>Proje başvurusunda beyan edilen giderlerin %75'inin ödenmemektedir.</a:t>
            </a:r>
            <a:r>
              <a:rPr lang="tr-TR" sz="1200" baseline="0" dirty="0" smtClean="0">
                <a:effectLst/>
              </a:rPr>
              <a:t> D</a:t>
            </a:r>
            <a:r>
              <a:rPr lang="tr-TR" sz="1200" dirty="0" smtClean="0">
                <a:effectLst/>
              </a:rPr>
              <a:t>önemde beyan edilen</a:t>
            </a:r>
            <a:r>
              <a:rPr lang="tr-TR" sz="1200" baseline="0" dirty="0" smtClean="0">
                <a:effectLst/>
              </a:rPr>
              <a:t> </a:t>
            </a:r>
            <a:r>
              <a:rPr lang="tr-TR" sz="1200" dirty="0" smtClean="0">
                <a:effectLst/>
              </a:rPr>
              <a:t>giderlerin değerlendirilmesi sonrası belirlenen dönemsel desteklemeye esas harcama tutarının %75'ini</a:t>
            </a:r>
            <a:r>
              <a:rPr lang="tr-TR" sz="1200" baseline="0" dirty="0" smtClean="0">
                <a:effectLst/>
              </a:rPr>
              <a:t> ödenmektedir. </a:t>
            </a:r>
            <a:endParaRPr lang="tr-TR" dirty="0"/>
          </a:p>
        </p:txBody>
      </p:sp>
    </p:spTree>
    <p:extLst>
      <p:ext uri="{BB962C8B-B14F-4D97-AF65-F5344CB8AC3E}">
        <p14:creationId xmlns:p14="http://schemas.microsoft.com/office/powerpoint/2010/main" val="732359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Sunulan döneme ait iş paketinde yapılan çalışmalar,</a:t>
            </a:r>
            <a:r>
              <a:rPr lang="tr-TR" sz="1200" kern="1200" baseline="0" dirty="0" smtClean="0">
                <a:solidFill>
                  <a:schemeClr val="tx1"/>
                </a:solidFill>
                <a:effectLst/>
                <a:latin typeface="+mn-lt"/>
                <a:ea typeface="+mn-ea"/>
                <a:cs typeface="+mn-cs"/>
              </a:rPr>
              <a:t> </a:t>
            </a:r>
            <a:r>
              <a:rPr lang="tr-TR" sz="1200" kern="1200" dirty="0" smtClean="0">
                <a:solidFill>
                  <a:schemeClr val="tx1"/>
                </a:solidFill>
                <a:effectLst/>
                <a:latin typeface="+mn-lt"/>
                <a:ea typeface="+mn-ea"/>
                <a:cs typeface="+mn-cs"/>
              </a:rPr>
              <a:t>kullanılan yöntemi, karşılaşılan teknik problemler ve çözüm yöntemlerini, elde edilen sonuçları ve teknik kazanımları kapsamalıdır.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Gerçekleşen çıktılar bölümünde</a:t>
            </a:r>
            <a:r>
              <a:rPr lang="tr-TR" sz="1200" b="1" kern="1200" baseline="0" dirty="0" smtClean="0">
                <a:solidFill>
                  <a:schemeClr val="tx1"/>
                </a:solidFill>
                <a:effectLst/>
                <a:latin typeface="+mn-lt"/>
                <a:ea typeface="+mn-ea"/>
                <a:cs typeface="+mn-cs"/>
              </a:rPr>
              <a:t> </a:t>
            </a:r>
            <a:r>
              <a:rPr lang="tr-TR" sz="1200" kern="1200" dirty="0" smtClean="0">
                <a:solidFill>
                  <a:schemeClr val="tx1"/>
                </a:solidFill>
                <a:effectLst/>
                <a:latin typeface="+mn-lt"/>
                <a:ea typeface="+mn-ea"/>
                <a:cs typeface="+mn-cs"/>
              </a:rPr>
              <a:t>iş paketinde üretilen çıktılar belirtilmelidir.</a:t>
            </a:r>
          </a:p>
          <a:p>
            <a:endParaRPr lang="tr-TR"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İlgili dönem süresince faaliyette bulunulan her bir iş paketi için İş Paketinde Gerçekleşen Faaliyet Bilgileri formu ayrı ayrı doldurulmalıdır.</a:t>
            </a:r>
          </a:p>
        </p:txBody>
      </p:sp>
    </p:spTree>
    <p:extLst>
      <p:ext uri="{BB962C8B-B14F-4D97-AF65-F5344CB8AC3E}">
        <p14:creationId xmlns:p14="http://schemas.microsoft.com/office/powerpoint/2010/main" val="2356525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smtClean="0">
                <a:solidFill>
                  <a:schemeClr val="tx1"/>
                </a:solidFill>
                <a:effectLst/>
                <a:latin typeface="+mn-lt"/>
                <a:ea typeface="+mn-ea"/>
                <a:cs typeface="+mn-cs"/>
              </a:rPr>
              <a:t>Projenin kapsam, süre ve maliyet olarak Proje Öneri Bilgileri ile karşılaştırması</a:t>
            </a:r>
            <a:r>
              <a:rPr lang="tr-TR" sz="1200" kern="1200" baseline="0" dirty="0" smtClean="0">
                <a:solidFill>
                  <a:schemeClr val="tx1"/>
                </a:solidFill>
                <a:effectLst/>
                <a:latin typeface="+mn-lt"/>
                <a:ea typeface="+mn-ea"/>
                <a:cs typeface="+mn-cs"/>
              </a:rPr>
              <a:t> yapılması gerekmektedir. </a:t>
            </a:r>
            <a:endParaRPr lang="tr-TR" dirty="0"/>
          </a:p>
        </p:txBody>
      </p:sp>
    </p:spTree>
    <p:extLst>
      <p:ext uri="{BB962C8B-B14F-4D97-AF65-F5344CB8AC3E}">
        <p14:creationId xmlns:p14="http://schemas.microsoft.com/office/powerpoint/2010/main" val="2181477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kern="1200" dirty="0" smtClean="0">
                <a:solidFill>
                  <a:schemeClr val="tx1"/>
                </a:solidFill>
                <a:effectLst/>
                <a:latin typeface="+mn-lt"/>
                <a:ea typeface="+mn-ea"/>
                <a:cs typeface="+mn-cs"/>
              </a:rPr>
              <a:t>Her bir iş paketi için,</a:t>
            </a:r>
            <a:r>
              <a:rPr lang="tr-TR" sz="1200" kern="1200" dirty="0" smtClean="0">
                <a:solidFill>
                  <a:schemeClr val="tx1"/>
                </a:solidFill>
                <a:effectLst/>
                <a:latin typeface="+mn-lt"/>
                <a:ea typeface="+mn-ea"/>
                <a:cs typeface="+mn-cs"/>
              </a:rPr>
              <a:t> dönem sonu dahil, toplam (birikimli) planlanan ve gerçekleşen adam-ay tutarları, farkları, farkların gerekçesi verilmelidir.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Hiç başlamamış iş paketleri, dönem içinde gerçekleşen sütunu ve birikimli gerçekleşen sütununa çizgi çekilerek gösterilmelidir.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smtClean="0"/>
          </a:p>
          <a:p>
            <a:endParaRPr lang="tr-TR" dirty="0"/>
          </a:p>
        </p:txBody>
      </p:sp>
    </p:spTree>
    <p:extLst>
      <p:ext uri="{BB962C8B-B14F-4D97-AF65-F5344CB8AC3E}">
        <p14:creationId xmlns:p14="http://schemas.microsoft.com/office/powerpoint/2010/main" val="2420998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smtClean="0">
                <a:solidFill>
                  <a:schemeClr val="tx1"/>
                </a:solidFill>
                <a:effectLst/>
                <a:latin typeface="+mn-lt"/>
                <a:ea typeface="+mn-ea"/>
                <a:cs typeface="+mn-cs"/>
              </a:rPr>
              <a:t>Alınan</a:t>
            </a:r>
            <a:r>
              <a:rPr lang="tr-TR" sz="1200" kern="1200" baseline="0" dirty="0" smtClean="0">
                <a:solidFill>
                  <a:schemeClr val="tx1"/>
                </a:solidFill>
                <a:effectLst/>
                <a:latin typeface="+mn-lt"/>
                <a:ea typeface="+mn-ea"/>
                <a:cs typeface="+mn-cs"/>
              </a:rPr>
              <a:t> Alet/Teçhizat/Yazılım/Yayın</a:t>
            </a:r>
            <a:r>
              <a:rPr lang="tr-TR" sz="1200" kern="1200" dirty="0" smtClean="0">
                <a:solidFill>
                  <a:schemeClr val="tx1"/>
                </a:solidFill>
                <a:effectLst/>
                <a:latin typeface="+mn-lt"/>
                <a:ea typeface="+mn-ea"/>
                <a:cs typeface="+mn-cs"/>
              </a:rPr>
              <a:t> alımların yapıldığı dönem ve miktarları bu tabloda yazılmalıdır. </a:t>
            </a:r>
            <a:br>
              <a:rPr lang="tr-TR" sz="1200" kern="1200" dirty="0" smtClean="0">
                <a:solidFill>
                  <a:schemeClr val="tx1"/>
                </a:solidFill>
                <a:effectLst/>
                <a:latin typeface="+mn-lt"/>
                <a:ea typeface="+mn-ea"/>
                <a:cs typeface="+mn-cs"/>
              </a:rPr>
            </a:br>
            <a:endParaRPr lang="tr-TR" sz="1200" kern="1200" dirty="0" smtClean="0">
              <a:solidFill>
                <a:schemeClr val="tx1"/>
              </a:solidFill>
              <a:effectLst/>
              <a:latin typeface="+mn-lt"/>
              <a:ea typeface="+mn-ea"/>
              <a:cs typeface="+mn-cs"/>
            </a:endParaRPr>
          </a:p>
          <a:p>
            <a:r>
              <a:rPr lang="tr-TR" sz="1200" kern="1200" dirty="0" smtClean="0">
                <a:solidFill>
                  <a:schemeClr val="tx1"/>
                </a:solidFill>
                <a:effectLst/>
                <a:latin typeface="+mn-lt"/>
                <a:ea typeface="+mn-ea"/>
                <a:cs typeface="+mn-cs"/>
              </a:rPr>
              <a:t>Gerçekleşen alımlarda öneriye</a:t>
            </a:r>
            <a:r>
              <a:rPr lang="tr-TR" sz="1200" kern="1200" baseline="0" dirty="0" smtClean="0">
                <a:solidFill>
                  <a:schemeClr val="tx1"/>
                </a:solidFill>
                <a:effectLst/>
                <a:latin typeface="+mn-lt"/>
                <a:ea typeface="+mn-ea"/>
                <a:cs typeface="+mn-cs"/>
              </a:rPr>
              <a:t> göre</a:t>
            </a:r>
            <a:r>
              <a:rPr lang="tr-TR" sz="1200" kern="1200" dirty="0" smtClean="0">
                <a:solidFill>
                  <a:schemeClr val="tx1"/>
                </a:solidFill>
                <a:effectLst/>
                <a:latin typeface="+mn-lt"/>
                <a:ea typeface="+mn-ea"/>
                <a:cs typeface="+mn-cs"/>
              </a:rPr>
              <a:t> miktar, özellik veya çeşit farklılıkları var ise, öngörülmeyen</a:t>
            </a:r>
            <a:r>
              <a:rPr lang="tr-TR" sz="1200" kern="1200" baseline="0" dirty="0" smtClean="0">
                <a:solidFill>
                  <a:schemeClr val="tx1"/>
                </a:solidFill>
                <a:effectLst/>
                <a:latin typeface="+mn-lt"/>
                <a:ea typeface="+mn-ea"/>
                <a:cs typeface="+mn-cs"/>
              </a:rPr>
              <a:t> giderler varsa, planlanan ancak alınmayacak giderler varsa gerekçeleri ile birlikte burada sunulmalıdır.</a:t>
            </a:r>
            <a:endParaRPr lang="tr-TR" dirty="0"/>
          </a:p>
        </p:txBody>
      </p:sp>
    </p:spTree>
    <p:extLst>
      <p:ext uri="{BB962C8B-B14F-4D97-AF65-F5344CB8AC3E}">
        <p14:creationId xmlns:p14="http://schemas.microsoft.com/office/powerpoint/2010/main" val="884068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smtClean="0">
                <a:solidFill>
                  <a:schemeClr val="tx1"/>
                </a:solidFill>
                <a:effectLst/>
                <a:latin typeface="+mn-lt"/>
                <a:ea typeface="+mn-ea"/>
                <a:cs typeface="+mn-cs"/>
              </a:rPr>
              <a:t>Alınan</a:t>
            </a:r>
            <a:r>
              <a:rPr lang="tr-TR" sz="1200" kern="1200" baseline="0" dirty="0" smtClean="0">
                <a:solidFill>
                  <a:schemeClr val="tx1"/>
                </a:solidFill>
                <a:effectLst/>
                <a:latin typeface="+mn-lt"/>
                <a:ea typeface="+mn-ea"/>
                <a:cs typeface="+mn-cs"/>
              </a:rPr>
              <a:t> Malzeme </a:t>
            </a:r>
            <a:r>
              <a:rPr lang="tr-TR" sz="1200" kern="1200" dirty="0" smtClean="0">
                <a:solidFill>
                  <a:schemeClr val="tx1"/>
                </a:solidFill>
                <a:effectLst/>
                <a:latin typeface="+mn-lt"/>
                <a:ea typeface="+mn-ea"/>
                <a:cs typeface="+mn-cs"/>
              </a:rPr>
              <a:t>alımların yapıldığı dönem ve miktarları bu tabloda yazılmalıdır. </a:t>
            </a:r>
            <a:br>
              <a:rPr lang="tr-TR" sz="1200" kern="1200" dirty="0" smtClean="0">
                <a:solidFill>
                  <a:schemeClr val="tx1"/>
                </a:solidFill>
                <a:effectLst/>
                <a:latin typeface="+mn-lt"/>
                <a:ea typeface="+mn-ea"/>
                <a:cs typeface="+mn-cs"/>
              </a:rPr>
            </a:br>
            <a:endParaRPr lang="tr-TR" sz="1200" kern="1200" dirty="0" smtClean="0">
              <a:solidFill>
                <a:schemeClr val="tx1"/>
              </a:solidFill>
              <a:effectLst/>
              <a:latin typeface="+mn-lt"/>
              <a:ea typeface="+mn-ea"/>
              <a:cs typeface="+mn-cs"/>
            </a:endParaRPr>
          </a:p>
          <a:p>
            <a:r>
              <a:rPr lang="tr-TR" sz="1200" kern="1200" dirty="0" smtClean="0">
                <a:solidFill>
                  <a:schemeClr val="tx1"/>
                </a:solidFill>
                <a:effectLst/>
                <a:latin typeface="+mn-lt"/>
                <a:ea typeface="+mn-ea"/>
                <a:cs typeface="+mn-cs"/>
              </a:rPr>
              <a:t>Gerçekleşen alımlarda öneriye</a:t>
            </a:r>
            <a:r>
              <a:rPr lang="tr-TR" sz="1200" kern="1200" baseline="0" dirty="0" smtClean="0">
                <a:solidFill>
                  <a:schemeClr val="tx1"/>
                </a:solidFill>
                <a:effectLst/>
                <a:latin typeface="+mn-lt"/>
                <a:ea typeface="+mn-ea"/>
                <a:cs typeface="+mn-cs"/>
              </a:rPr>
              <a:t> göre</a:t>
            </a:r>
            <a:r>
              <a:rPr lang="tr-TR" sz="1200" kern="1200" dirty="0" smtClean="0">
                <a:solidFill>
                  <a:schemeClr val="tx1"/>
                </a:solidFill>
                <a:effectLst/>
                <a:latin typeface="+mn-lt"/>
                <a:ea typeface="+mn-ea"/>
                <a:cs typeface="+mn-cs"/>
              </a:rPr>
              <a:t> miktar, özellik veya çeşit farklılıkları var ise, öngörülmeyen</a:t>
            </a:r>
            <a:r>
              <a:rPr lang="tr-TR" sz="1200" kern="1200" baseline="0" dirty="0" smtClean="0">
                <a:solidFill>
                  <a:schemeClr val="tx1"/>
                </a:solidFill>
                <a:effectLst/>
                <a:latin typeface="+mn-lt"/>
                <a:ea typeface="+mn-ea"/>
                <a:cs typeface="+mn-cs"/>
              </a:rPr>
              <a:t> giderler varsa, planlanan ancak alınmayacak giderler varsa gerekçeleri ile birlikte burada sunulmalıdır.</a:t>
            </a:r>
            <a:endParaRPr lang="tr-TR" dirty="0" smtClean="0"/>
          </a:p>
        </p:txBody>
      </p:sp>
    </p:spTree>
    <p:extLst>
      <p:ext uri="{BB962C8B-B14F-4D97-AF65-F5344CB8AC3E}">
        <p14:creationId xmlns:p14="http://schemas.microsoft.com/office/powerpoint/2010/main" val="2931417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smtClean="0">
                <a:solidFill>
                  <a:schemeClr val="tx1"/>
                </a:solidFill>
                <a:effectLst/>
                <a:latin typeface="+mn-lt"/>
                <a:ea typeface="+mn-ea"/>
                <a:cs typeface="+mn-cs"/>
              </a:rPr>
              <a:t>Alınan</a:t>
            </a:r>
            <a:r>
              <a:rPr lang="tr-TR" sz="1200" kern="1200" baseline="0" dirty="0" smtClean="0">
                <a:solidFill>
                  <a:schemeClr val="tx1"/>
                </a:solidFill>
                <a:effectLst/>
                <a:latin typeface="+mn-lt"/>
                <a:ea typeface="+mn-ea"/>
                <a:cs typeface="+mn-cs"/>
              </a:rPr>
              <a:t> </a:t>
            </a:r>
            <a:r>
              <a:rPr lang="tr-TR" sz="1200" kern="1200" dirty="0" smtClean="0">
                <a:solidFill>
                  <a:schemeClr val="tx1"/>
                </a:solidFill>
                <a:effectLst/>
                <a:latin typeface="+mn-lt"/>
                <a:ea typeface="+mn-ea"/>
                <a:cs typeface="+mn-cs"/>
              </a:rPr>
              <a:t>seyahat, danışmanlık, hizmet alımları</a:t>
            </a:r>
            <a:r>
              <a:rPr lang="tr-TR" sz="1200" kern="1200" baseline="0" dirty="0" smtClean="0">
                <a:solidFill>
                  <a:schemeClr val="tx1"/>
                </a:solidFill>
                <a:effectLst/>
                <a:latin typeface="+mn-lt"/>
                <a:ea typeface="+mn-ea"/>
                <a:cs typeface="+mn-cs"/>
              </a:rPr>
              <a:t> </a:t>
            </a:r>
            <a:r>
              <a:rPr lang="tr-TR" sz="1200" kern="1200" dirty="0" smtClean="0">
                <a:solidFill>
                  <a:schemeClr val="tx1"/>
                </a:solidFill>
                <a:effectLst/>
                <a:latin typeface="+mn-lt"/>
                <a:ea typeface="+mn-ea"/>
                <a:cs typeface="+mn-cs"/>
              </a:rPr>
              <a:t>yapıldığı dönem ile birlikte</a:t>
            </a:r>
            <a:r>
              <a:rPr lang="tr-TR" sz="1200" kern="1200" baseline="0" dirty="0" smtClean="0">
                <a:solidFill>
                  <a:schemeClr val="tx1"/>
                </a:solidFill>
                <a:effectLst/>
                <a:latin typeface="+mn-lt"/>
                <a:ea typeface="+mn-ea"/>
                <a:cs typeface="+mn-cs"/>
              </a:rPr>
              <a:t> </a:t>
            </a:r>
            <a:r>
              <a:rPr lang="tr-TR" sz="1200" kern="1200" dirty="0" smtClean="0">
                <a:solidFill>
                  <a:schemeClr val="tx1"/>
                </a:solidFill>
                <a:effectLst/>
                <a:latin typeface="+mn-lt"/>
                <a:ea typeface="+mn-ea"/>
                <a:cs typeface="+mn-cs"/>
              </a:rPr>
              <a:t>bu tabloda yazılmalıdır. </a:t>
            </a:r>
            <a:br>
              <a:rPr lang="tr-TR" sz="1200" kern="1200" dirty="0" smtClean="0">
                <a:solidFill>
                  <a:schemeClr val="tx1"/>
                </a:solidFill>
                <a:effectLst/>
                <a:latin typeface="+mn-lt"/>
                <a:ea typeface="+mn-ea"/>
                <a:cs typeface="+mn-cs"/>
              </a:rPr>
            </a:br>
            <a:endParaRPr lang="tr-TR" sz="1200" kern="1200" dirty="0" smtClean="0">
              <a:solidFill>
                <a:schemeClr val="tx1"/>
              </a:solidFill>
              <a:effectLst/>
              <a:latin typeface="+mn-lt"/>
              <a:ea typeface="+mn-ea"/>
              <a:cs typeface="+mn-cs"/>
            </a:endParaRPr>
          </a:p>
          <a:p>
            <a:r>
              <a:rPr lang="tr-TR" sz="1200" kern="1200" dirty="0" smtClean="0">
                <a:solidFill>
                  <a:schemeClr val="tx1"/>
                </a:solidFill>
                <a:effectLst/>
                <a:latin typeface="+mn-lt"/>
                <a:ea typeface="+mn-ea"/>
                <a:cs typeface="+mn-cs"/>
              </a:rPr>
              <a:t>Gerçekleşen alımlarda öneri</a:t>
            </a:r>
            <a:r>
              <a:rPr lang="tr-TR" sz="1200" kern="1200" baseline="0" dirty="0" smtClean="0">
                <a:solidFill>
                  <a:schemeClr val="tx1"/>
                </a:solidFill>
                <a:effectLst/>
                <a:latin typeface="+mn-lt"/>
                <a:ea typeface="+mn-ea"/>
                <a:cs typeface="+mn-cs"/>
              </a:rPr>
              <a:t>ye göre</a:t>
            </a:r>
            <a:r>
              <a:rPr lang="tr-TR" sz="1200" kern="1200" dirty="0" smtClean="0">
                <a:solidFill>
                  <a:schemeClr val="tx1"/>
                </a:solidFill>
                <a:effectLst/>
                <a:latin typeface="+mn-lt"/>
                <a:ea typeface="+mn-ea"/>
                <a:cs typeface="+mn-cs"/>
              </a:rPr>
              <a:t> miktar, özellik veya çeşit farklılıkları var ise, öngörülmeyen</a:t>
            </a:r>
            <a:r>
              <a:rPr lang="tr-TR" sz="1200" kern="1200" baseline="0" dirty="0" smtClean="0">
                <a:solidFill>
                  <a:schemeClr val="tx1"/>
                </a:solidFill>
                <a:effectLst/>
                <a:latin typeface="+mn-lt"/>
                <a:ea typeface="+mn-ea"/>
                <a:cs typeface="+mn-cs"/>
              </a:rPr>
              <a:t> giderler varsa, planlanan ancak alınmayacak giderler varsa gerekçeleri ile birlikte burada sunulmalıdır.</a:t>
            </a:r>
            <a:endParaRPr lang="tr-TR" dirty="0" smtClean="0"/>
          </a:p>
        </p:txBody>
      </p:sp>
    </p:spTree>
    <p:extLst>
      <p:ext uri="{BB962C8B-B14F-4D97-AF65-F5344CB8AC3E}">
        <p14:creationId xmlns:p14="http://schemas.microsoft.com/office/powerpoint/2010/main" val="3809227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smtClean="0">
                <a:solidFill>
                  <a:schemeClr val="tx1"/>
                </a:solidFill>
                <a:effectLst/>
                <a:latin typeface="+mn-lt"/>
                <a:ea typeface="+mn-ea"/>
                <a:cs typeface="+mn-cs"/>
              </a:rPr>
              <a:t>İş paketi, planlanan, gerçekleşen başlama bitiş tarihleri ve süreleri,  planlanan süreden sapma ve gerekçesi ile, iş paketi başlangıç tarihinden dönem sonuna kadar geçen sürede iş paketinde tamamlanan faaliyetlerin iş paketinin tüm faaliyetlerine oranı bu tabloda verilmelidir. Tabloda, planlanan başlama bitiş tarihi son güncel durumu yansıtacak şekilde verilmelidir. İş paketi başlama bitiş tarihleri ve sürelerinde değişiklik var ise, ilk önerilen tarih veya süre tabloda parantez içinde veya tablonun altında dipnotla gösterilmelidir. Gerçekleşen süre, iş paketinde toplam çalışılan süreyi göstermelidir. Dönem içinde çalışılan süre ise, iş paketinde dönem içinde çalışılan süreyi göstermelidir. Bu tablodaki sapma sütunu süredeki sapmayı ifade eder.</a:t>
            </a:r>
          </a:p>
          <a:p>
            <a:r>
              <a:rPr lang="tr-TR" sz="1200" kern="1200" dirty="0" smtClean="0">
                <a:solidFill>
                  <a:schemeClr val="tx1"/>
                </a:solidFill>
                <a:effectLst/>
                <a:latin typeface="+mn-lt"/>
                <a:ea typeface="+mn-ea"/>
                <a:cs typeface="+mn-cs"/>
              </a:rPr>
              <a:t> </a:t>
            </a:r>
          </a:p>
          <a:p>
            <a:r>
              <a:rPr lang="tr-TR" sz="1200" kern="1200" dirty="0" smtClean="0">
                <a:solidFill>
                  <a:schemeClr val="tx1"/>
                </a:solidFill>
                <a:effectLst/>
                <a:latin typeface="+mn-lt"/>
                <a:ea typeface="+mn-ea"/>
                <a:cs typeface="+mn-cs"/>
              </a:rPr>
              <a:t>İş paketi birikimli gerçekleşme oranı; iş paketi başlangıcından dönem sonuna kadar olan faaliyetlerin gerçekleşme (tamamlanma) oranıdır. </a:t>
            </a:r>
          </a:p>
          <a:p>
            <a:r>
              <a:rPr lang="tr-TR" sz="1200" kern="1200" dirty="0" smtClean="0">
                <a:solidFill>
                  <a:schemeClr val="tx1"/>
                </a:solidFill>
                <a:effectLst/>
                <a:latin typeface="+mn-lt"/>
                <a:ea typeface="+mn-ea"/>
                <a:cs typeface="+mn-cs"/>
              </a:rPr>
              <a:t> </a:t>
            </a:r>
          </a:p>
          <a:p>
            <a:r>
              <a:rPr lang="tr-TR" sz="1200" kern="1200" dirty="0" smtClean="0">
                <a:solidFill>
                  <a:schemeClr val="tx1"/>
                </a:solidFill>
                <a:effectLst/>
                <a:latin typeface="+mn-lt"/>
                <a:ea typeface="+mn-ea"/>
                <a:cs typeface="+mn-cs"/>
              </a:rPr>
              <a:t>Tabloda dönem içinde çalışılmasa veya henüz başlamış olmasa dahi tüm iş paketleri verilmeli, bunların gerçekleşme bilgilerine ilişkin sütunlara çizgi çekilmelidir.</a:t>
            </a:r>
          </a:p>
          <a:p>
            <a:endParaRPr lang="tr-TR" sz="1200" kern="1200" dirty="0" smtClean="0">
              <a:solidFill>
                <a:schemeClr val="tx1"/>
              </a:solidFill>
              <a:effectLst/>
              <a:latin typeface="+mn-lt"/>
              <a:ea typeface="+mn-ea"/>
              <a:cs typeface="+mn-cs"/>
            </a:endParaRPr>
          </a:p>
          <a:p>
            <a:r>
              <a:rPr lang="tr-TR" sz="1200" kern="1200" dirty="0" smtClean="0">
                <a:solidFill>
                  <a:schemeClr val="tx1"/>
                </a:solidFill>
                <a:effectLst/>
                <a:latin typeface="+mn-lt"/>
                <a:ea typeface="+mn-ea"/>
                <a:cs typeface="+mn-cs"/>
              </a:rPr>
              <a:t>Dönem</a:t>
            </a:r>
            <a:r>
              <a:rPr lang="tr-TR" sz="1200" kern="1200" baseline="0" dirty="0" smtClean="0">
                <a:solidFill>
                  <a:schemeClr val="tx1"/>
                </a:solidFill>
                <a:effectLst/>
                <a:latin typeface="+mn-lt"/>
                <a:ea typeface="+mn-ea"/>
                <a:cs typeface="+mn-cs"/>
              </a:rPr>
              <a:t> raporlarındaki bilgiler hazırlanırken bir önceki dönem raporlarında sunulan gerçekleşme oranları da dikkate alınmalıdır. </a:t>
            </a:r>
            <a:endParaRPr lang="tr-TR"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515028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aseline="0" dirty="0" smtClean="0"/>
              <a:t>PRODİS üzerinden kod değişikliği yapıldıktan sonra </a:t>
            </a:r>
            <a:r>
              <a:rPr lang="tr-TR" dirty="0" smtClean="0"/>
              <a:t>Destek</a:t>
            </a:r>
            <a:r>
              <a:rPr lang="tr-TR" baseline="0" dirty="0" smtClean="0"/>
              <a:t> karar yazısının firmaya ulaşıp ulaşmadığı firma tarafından da kontrol edilmelidir. </a:t>
            </a:r>
            <a:endParaRPr lang="tr-TR" dirty="0"/>
          </a:p>
        </p:txBody>
      </p:sp>
    </p:spTree>
    <p:extLst>
      <p:ext uri="{BB962C8B-B14F-4D97-AF65-F5344CB8AC3E}">
        <p14:creationId xmlns:p14="http://schemas.microsoft.com/office/powerpoint/2010/main" val="37769344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smtClean="0">
                <a:solidFill>
                  <a:schemeClr val="tx1"/>
                </a:solidFill>
                <a:effectLst/>
                <a:latin typeface="+mn-lt"/>
                <a:ea typeface="+mn-ea"/>
                <a:cs typeface="+mn-cs"/>
              </a:rPr>
              <a:t>Planlanan ve gerçekleşen ara çıktıların beklenen/gerçekleşen tarihleri ile yer aldığı tablo sunulmalı, gecikmeler, ara çıktılarda değişiklik gibi sapmaların gerekçesi açıklanmalıdır. Proje başlangıç tarihinden itibaren gerçekleşen tüm ara çıktılar birikimli olarak yazılmalıdır.</a:t>
            </a:r>
          </a:p>
          <a:p>
            <a:endParaRPr lang="tr-TR" dirty="0" smtClean="0"/>
          </a:p>
        </p:txBody>
      </p:sp>
    </p:spTree>
    <p:extLst>
      <p:ext uri="{BB962C8B-B14F-4D97-AF65-F5344CB8AC3E}">
        <p14:creationId xmlns:p14="http://schemas.microsoft.com/office/powerpoint/2010/main" val="2127402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Sözleşme imzalandıktan sonra, projede yapılan veya yapılacak tüm değişiklikler, revizyonlar, talepler ayrıca gönderilmemeli, sadece Ar-Ge Yardımı İstek </a:t>
            </a:r>
            <a:r>
              <a:rPr lang="tr-TR" sz="1200" kern="1200" dirty="0" err="1" smtClean="0">
                <a:solidFill>
                  <a:schemeClr val="tx1"/>
                </a:solidFill>
                <a:effectLst/>
                <a:latin typeface="+mn-lt"/>
                <a:ea typeface="+mn-ea"/>
                <a:cs typeface="+mn-cs"/>
              </a:rPr>
              <a:t>Formu’nun</a:t>
            </a:r>
            <a:r>
              <a:rPr lang="tr-TR" sz="1200" kern="1200" dirty="0" smtClean="0">
                <a:solidFill>
                  <a:schemeClr val="tx1"/>
                </a:solidFill>
                <a:effectLst/>
                <a:latin typeface="+mn-lt"/>
                <a:ea typeface="+mn-ea"/>
                <a:cs typeface="+mn-cs"/>
              </a:rPr>
              <a:t> (AGY300) bu bölümünde sunulmalıdır.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kern="1200" dirty="0" smtClean="0">
                <a:solidFill>
                  <a:schemeClr val="tx1"/>
                </a:solidFill>
                <a:effectLst/>
                <a:latin typeface="+mn-lt"/>
                <a:ea typeface="+mn-ea"/>
                <a:cs typeface="+mn-cs"/>
              </a:rPr>
              <a:t>Daha önceki dönemlerde sunulan ve uygun bulunan değişikliklere yer verilmemelidir.</a:t>
            </a:r>
            <a:r>
              <a:rPr lang="tr-TR"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İş paketleri faaliyetleri, hedefleri, çıktıları veya yöntemlerinde bir değişiklik varsa ya da projeye yeni bir iş paketi ilave ediliyorsa değişiklik gerekçesi ve proje zaman/maliyet planına etkisi ayrıntılı olarak açıklanmalıdır.</a:t>
            </a:r>
          </a:p>
          <a:p>
            <a:endParaRPr lang="tr-TR" dirty="0" smtClean="0"/>
          </a:p>
          <a:p>
            <a:endParaRPr lang="tr-TR" dirty="0" smtClean="0"/>
          </a:p>
        </p:txBody>
      </p:sp>
    </p:spTree>
    <p:extLst>
      <p:ext uri="{BB962C8B-B14F-4D97-AF65-F5344CB8AC3E}">
        <p14:creationId xmlns:p14="http://schemas.microsoft.com/office/powerpoint/2010/main" val="2361039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b="1" kern="1200" dirty="0" smtClean="0">
                <a:solidFill>
                  <a:schemeClr val="tx1"/>
                </a:solidFill>
                <a:effectLst/>
                <a:latin typeface="+mn-lt"/>
                <a:ea typeface="+mn-ea"/>
                <a:cs typeface="+mn-cs"/>
              </a:rPr>
              <a:t>Proje</a:t>
            </a:r>
            <a:r>
              <a:rPr lang="tr-TR" sz="1200" b="1" kern="1200" baseline="0" dirty="0" smtClean="0">
                <a:solidFill>
                  <a:schemeClr val="tx1"/>
                </a:solidFill>
                <a:effectLst/>
                <a:latin typeface="+mn-lt"/>
                <a:ea typeface="+mn-ea"/>
                <a:cs typeface="+mn-cs"/>
              </a:rPr>
              <a:t> bütçesinde ve proje süresinde meydana gelen değişiklikler gerekçeleri ile birlikte proje değişiklik bildiriminde sunulmalıdır. </a:t>
            </a:r>
            <a:endParaRPr lang="tr-TR" dirty="0" smtClean="0"/>
          </a:p>
          <a:p>
            <a:r>
              <a:rPr lang="tr-TR" dirty="0" smtClean="0"/>
              <a:t>Proje ekibinde yapılan değişiklikler</a:t>
            </a:r>
            <a:r>
              <a:rPr lang="tr-TR" baseline="0" dirty="0" smtClean="0"/>
              <a:t> belirtilmeli ve p</a:t>
            </a:r>
            <a:r>
              <a:rPr lang="tr-TR" dirty="0" smtClean="0"/>
              <a:t>roje</a:t>
            </a:r>
            <a:r>
              <a:rPr lang="tr-TR" baseline="0" dirty="0" smtClean="0"/>
              <a:t> ekibine yeni personel eklenmesi durumunda kişinin özgeçmişi ek olarak sunulmalıdır.  </a:t>
            </a:r>
          </a:p>
          <a:p>
            <a:endParaRPr lang="tr-TR" baseline="0" dirty="0" smtClean="0"/>
          </a:p>
          <a:p>
            <a:r>
              <a:rPr lang="tr-TR" sz="1200" b="1" kern="1200" dirty="0" smtClean="0">
                <a:solidFill>
                  <a:schemeClr val="tx1"/>
                </a:solidFill>
                <a:effectLst/>
                <a:latin typeface="+mn-lt"/>
                <a:ea typeface="+mn-ea"/>
                <a:cs typeface="+mn-cs"/>
              </a:rPr>
              <a:t>Projelerin maliyet artışları TÜBİTAK bütçe imkanları dahilinde destek kapsamında </a:t>
            </a:r>
            <a:r>
              <a:rPr lang="tr-TR" sz="1200" b="1" kern="1200" smtClean="0">
                <a:solidFill>
                  <a:schemeClr val="tx1"/>
                </a:solidFill>
                <a:effectLst/>
                <a:latin typeface="+mn-lt"/>
                <a:ea typeface="+mn-ea"/>
                <a:cs typeface="+mn-cs"/>
              </a:rPr>
              <a:t>değerlendirilecektir.</a:t>
            </a:r>
            <a:endParaRPr lang="tr-TR" sz="1200" b="1"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2731704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smtClean="0"/>
          </a:p>
        </p:txBody>
      </p:sp>
    </p:spTree>
    <p:extLst>
      <p:ext uri="{BB962C8B-B14F-4D97-AF65-F5344CB8AC3E}">
        <p14:creationId xmlns:p14="http://schemas.microsoft.com/office/powerpoint/2010/main" val="34489369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Mücbir sebep olarak kabul edilebilecek haller; olağanüstü doğa olayları, deprem, yangın, su baskını benzeri doğal afetler, kanuni grev, lokavt, genel salgın hastalık, ambargo, yabancı ülkelerin kısıtlamaları, terör eylemleri, sabotaj, savaş (ilan edilmiş olsun ya da olmasın) ve abluka olması, kısmi veya genel seferberlik ilanı ve benzeri haller ile proje için kritik öneme sahip proje bütçe kalemlerinin teminindeki güçlüklerdir. </a:t>
            </a:r>
          </a:p>
          <a:p>
            <a:endParaRPr lang="tr-TR" dirty="0" smtClean="0"/>
          </a:p>
          <a:p>
            <a:r>
              <a:rPr lang="tr-TR" dirty="0" smtClean="0"/>
              <a:t>Mücbir sebep olarak kabul edilebilmesi için mücbir sebebin yetkili/ilgili merciler tarafından belgelendirilmiş olması zorunludur.</a:t>
            </a:r>
            <a:r>
              <a:rPr lang="tr-TR" baseline="0" dirty="0" smtClean="0"/>
              <a:t> Ancak, </a:t>
            </a:r>
            <a:r>
              <a:rPr lang="tr-TR" dirty="0" smtClean="0"/>
              <a:t>resmi yetkililerden/mercilerden belge alınamadığı için açık bir şekilde belgelendirilememesi halinde, kuruluşun sunduğu bilgi ve belgeler değerlendirilerek ilgili Grubun önerisi ve TÜBİTAK Başkanı onayı ile mücbir sebep kapsamına girdiğine karar verilebilir.</a:t>
            </a:r>
            <a:endParaRPr lang="tr-TR" dirty="0"/>
          </a:p>
        </p:txBody>
      </p:sp>
    </p:spTree>
    <p:extLst>
      <p:ext uri="{BB962C8B-B14F-4D97-AF65-F5344CB8AC3E}">
        <p14:creationId xmlns:p14="http://schemas.microsoft.com/office/powerpoint/2010/main" val="2533906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Proje yönetimine ilişkin dönem içinde yapılan bilgi yönetimi, risk yönetimi, kaynak yönetimi gibi çalışmalar bu bölümde anlatılmalıdır. </a:t>
            </a:r>
          </a:p>
        </p:txBody>
      </p:sp>
    </p:spTree>
    <p:extLst>
      <p:ext uri="{BB962C8B-B14F-4D97-AF65-F5344CB8AC3E}">
        <p14:creationId xmlns:p14="http://schemas.microsoft.com/office/powerpoint/2010/main" val="34325032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Projenin hedefleri ve destek kararında belirtilen desteğe esas Ar-Ge unsurlarını dikkate alınarak,</a:t>
            </a:r>
            <a:r>
              <a:rPr lang="tr-TR" sz="1200" kern="1200" baseline="0" dirty="0" smtClean="0">
                <a:solidFill>
                  <a:schemeClr val="tx1"/>
                </a:solidFill>
                <a:effectLst/>
                <a:latin typeface="+mn-lt"/>
                <a:ea typeface="+mn-ea"/>
                <a:cs typeface="+mn-cs"/>
              </a:rPr>
              <a:t> </a:t>
            </a:r>
            <a:r>
              <a:rPr lang="tr-TR" sz="1200" kern="1200" dirty="0" smtClean="0">
                <a:solidFill>
                  <a:schemeClr val="tx1"/>
                </a:solidFill>
                <a:effectLst/>
                <a:latin typeface="+mn-lt"/>
                <a:ea typeface="+mn-ea"/>
                <a:cs typeface="+mn-cs"/>
              </a:rPr>
              <a:t>proje başlangıcından sunulan dönem sonuna kadarki süreçte, projede başarılan sonuçları ve elde edilen kazanımlar açıklanmalıdır</a:t>
            </a:r>
          </a:p>
        </p:txBody>
      </p:sp>
    </p:spTree>
    <p:extLst>
      <p:ext uri="{BB962C8B-B14F-4D97-AF65-F5344CB8AC3E}">
        <p14:creationId xmlns:p14="http://schemas.microsoft.com/office/powerpoint/2010/main" val="2020938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smtClean="0">
                <a:solidFill>
                  <a:schemeClr val="tx1"/>
                </a:solidFill>
                <a:effectLst/>
                <a:latin typeface="+mn-lt"/>
                <a:ea typeface="+mn-ea"/>
                <a:cs typeface="+mn-cs"/>
              </a:rPr>
              <a:t>Raporda</a:t>
            </a:r>
            <a:r>
              <a:rPr lang="tr-TR" sz="1200" kern="1200" baseline="0" dirty="0" smtClean="0">
                <a:solidFill>
                  <a:schemeClr val="tx1"/>
                </a:solidFill>
                <a:effectLst/>
                <a:latin typeface="+mn-lt"/>
                <a:ea typeface="+mn-ea"/>
                <a:cs typeface="+mn-cs"/>
              </a:rPr>
              <a:t> sunulan </a:t>
            </a:r>
            <a:r>
              <a:rPr lang="tr-TR" sz="1200" kern="1200" dirty="0" smtClean="0">
                <a:solidFill>
                  <a:schemeClr val="tx1"/>
                </a:solidFill>
                <a:effectLst/>
                <a:latin typeface="+mn-lt"/>
                <a:ea typeface="+mn-ea"/>
                <a:cs typeface="+mn-cs"/>
              </a:rPr>
              <a:t>açıklamaları destekleyici rapor, çıktı vb. doküman Dönem Raporuna eklenebilir.</a:t>
            </a:r>
          </a:p>
          <a:p>
            <a:endParaRPr lang="tr-T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Ayrıca destek karar yazısında istenen hizmet alımı sözleşmeleri</a:t>
            </a:r>
            <a:r>
              <a:rPr lang="tr-TR" baseline="0" dirty="0" smtClean="0"/>
              <a:t> proje özel olarak hazırlanıp sunulmalı.  Personel değişiklikleri olması durumunda yeni eklenen personelin özgeçmişleri de eklenmelidir. </a:t>
            </a:r>
            <a:endParaRPr lang="tr-TR" dirty="0" smtClean="0"/>
          </a:p>
          <a:p>
            <a:endParaRPr lang="tr-TR" dirty="0"/>
          </a:p>
        </p:txBody>
      </p:sp>
    </p:spTree>
    <p:extLst>
      <p:ext uri="{BB962C8B-B14F-4D97-AF65-F5344CB8AC3E}">
        <p14:creationId xmlns:p14="http://schemas.microsoft.com/office/powerpoint/2010/main" val="1896126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6620428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475891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042758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9163114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9516476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26051452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7668357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smtClean="0">
                <a:solidFill>
                  <a:schemeClr val="tx1"/>
                </a:solidFill>
                <a:effectLst/>
                <a:latin typeface="+mn-lt"/>
                <a:ea typeface="+mn-ea"/>
                <a:cs typeface="+mn-cs"/>
              </a:rPr>
              <a:t>Proje</a:t>
            </a:r>
            <a:r>
              <a:rPr lang="tr-TR" sz="1200" kern="1200" baseline="0" dirty="0" smtClean="0">
                <a:solidFill>
                  <a:schemeClr val="tx1"/>
                </a:solidFill>
                <a:effectLst/>
                <a:latin typeface="+mn-lt"/>
                <a:ea typeface="+mn-ea"/>
                <a:cs typeface="+mn-cs"/>
              </a:rPr>
              <a:t> sonuç raporu 4 ana bölümden oluşmaktadır. </a:t>
            </a:r>
            <a:r>
              <a:rPr lang="tr-TR" sz="1200" kern="1200" dirty="0" smtClean="0">
                <a:solidFill>
                  <a:schemeClr val="tx1"/>
                </a:solidFill>
                <a:effectLst/>
                <a:latin typeface="+mn-lt"/>
                <a:ea typeface="+mn-ea"/>
                <a:cs typeface="+mn-cs"/>
              </a:rPr>
              <a:t>Projenin son döneminde destek talebi olmasa dahi, PRODİS üzerinden elektronik olarak doldurulmalıdır.</a:t>
            </a:r>
          </a:p>
          <a:p>
            <a:r>
              <a:rPr lang="tr-TR" sz="1200" kern="1200" dirty="0" smtClean="0">
                <a:solidFill>
                  <a:schemeClr val="tx1"/>
                </a:solidFill>
                <a:effectLst/>
                <a:latin typeface="+mn-lt"/>
                <a:ea typeface="+mn-ea"/>
                <a:cs typeface="+mn-cs"/>
              </a:rPr>
              <a:t> </a:t>
            </a:r>
          </a:p>
          <a:p>
            <a:endParaRPr lang="tr-TR" dirty="0"/>
          </a:p>
        </p:txBody>
      </p:sp>
    </p:spTree>
    <p:extLst>
      <p:ext uri="{BB962C8B-B14F-4D97-AF65-F5344CB8AC3E}">
        <p14:creationId xmlns:p14="http://schemas.microsoft.com/office/powerpoint/2010/main" val="14109353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r>
              <a:rPr lang="tr-TR" dirty="0" smtClean="0"/>
              <a:t>Ticarileşme izleme süreci, projenin ticarileşme başarısının takip edildiği bir süre </a:t>
            </a:r>
            <a:r>
              <a:rPr lang="tr-TR" baseline="0" dirty="0" smtClean="0"/>
              <a:t>olacaktır. </a:t>
            </a:r>
          </a:p>
          <a:p>
            <a:pPr marL="0" marR="0" lvl="0" indent="0" algn="just" defTabSz="914400" rtl="0" eaLnBrk="1" fontAlgn="auto" latinLnBrk="0" hangingPunct="1">
              <a:lnSpc>
                <a:spcPct val="100000"/>
              </a:lnSpc>
              <a:spcBef>
                <a:spcPts val="0"/>
              </a:spcBef>
              <a:spcAft>
                <a:spcPts val="0"/>
              </a:spcAft>
              <a:buClrTx/>
              <a:buSzTx/>
              <a:buFontTx/>
              <a:buNone/>
              <a:tabLst/>
              <a:defRPr/>
            </a:pPr>
            <a:r>
              <a:rPr lang="tr-TR" baseline="0" dirty="0" smtClean="0"/>
              <a:t>Firmalar proje sonuç raporu ile birlikte projenin son döneminde, </a:t>
            </a:r>
            <a:r>
              <a:rPr lang="tr-TR" dirty="0" smtClean="0"/>
              <a:t>proje çıktısının ticarileşmesi için projenin tamamlanma aşamasına kadar yapılmış veya proje tamamlandıktan sonra yapılması planlanan çalışmaları ve açıklamaları içeren belgeyi</a:t>
            </a:r>
            <a:r>
              <a:rPr lang="tr-TR" baseline="0" dirty="0" smtClean="0"/>
              <a:t> sunacaklardır. </a:t>
            </a:r>
          </a:p>
          <a:p>
            <a:pPr algn="just"/>
            <a:r>
              <a:rPr lang="tr-TR" dirty="0" smtClean="0"/>
              <a:t>Ticarileşme izleme süreci </a:t>
            </a:r>
            <a:r>
              <a:rPr lang="tr-TR" baseline="0" dirty="0" smtClean="0"/>
              <a:t>Ü</a:t>
            </a:r>
            <a:r>
              <a:rPr lang="tr-TR" dirty="0" smtClean="0"/>
              <a:t>ç dönem şeklinde tanımlanmıştır. Birinci ticarileşme dönemi proje destek bitiş tarihinden sonraki birinci yılın sonu, ikinci ticarileşme dönemi proje destek bitiş tarihinden sonraki üçüncü yılın sonu, üçüncü ticarileşme dönemi proje destek bitiş tarihinden sonraki beşinci yılın sonu</a:t>
            </a:r>
            <a:r>
              <a:rPr lang="tr-TR" baseline="0" dirty="0" smtClean="0"/>
              <a:t>dur. Firmalar bu dönemlerde </a:t>
            </a:r>
            <a:r>
              <a:rPr lang="tr-TR" dirty="0" smtClean="0"/>
              <a:t>proje çıktılarının ticari durumuna ilişkin bilgileri içeren Ticarileşme</a:t>
            </a:r>
            <a:r>
              <a:rPr lang="tr-TR" baseline="0" dirty="0" smtClean="0"/>
              <a:t> Raporunu Başkanlığımıza sunacaktır.</a:t>
            </a:r>
          </a:p>
          <a:p>
            <a:pPr algn="just" rtl="0" eaLnBrk="1" fontAlgn="t" latinLnBrk="0" hangingPunct="1"/>
            <a:r>
              <a:rPr lang="tr-TR" dirty="0" smtClean="0"/>
              <a:t>Ticarileşme</a:t>
            </a:r>
            <a:r>
              <a:rPr lang="tr-TR" baseline="0" dirty="0" smtClean="0"/>
              <a:t> aşaması ile birlikte firmalar için bir </a:t>
            </a:r>
            <a:r>
              <a:rPr lang="tr-TR" sz="1200" dirty="0" smtClean="0"/>
              <a:t>Projelerin Ticarileşme Başarı Puanı hesaplanacaktır. Bu hesaplamada</a:t>
            </a:r>
            <a:r>
              <a:rPr lang="tr-TR" sz="1200" baseline="0" dirty="0" smtClean="0"/>
              <a:t> </a:t>
            </a:r>
            <a:r>
              <a:rPr lang="tr-TR" sz="1200" b="0" i="0" u="none" strike="noStrike" kern="1200" dirty="0" smtClean="0">
                <a:solidFill>
                  <a:schemeClr val="tx1"/>
                </a:solidFill>
                <a:effectLst/>
                <a:latin typeface="+mn-lt"/>
                <a:ea typeface="+mn-ea"/>
                <a:cs typeface="+mn-cs"/>
              </a:rPr>
              <a:t>yurt içi satış:</a:t>
            </a:r>
            <a:r>
              <a:rPr lang="tr-TR" sz="1200" b="0" i="0" u="none" strike="noStrike" kern="1200" baseline="0" dirty="0" smtClean="0">
                <a:solidFill>
                  <a:schemeClr val="tx1"/>
                </a:solidFill>
                <a:effectLst/>
                <a:latin typeface="+mn-lt"/>
                <a:ea typeface="+mn-ea"/>
                <a:cs typeface="+mn-cs"/>
              </a:rPr>
              <a:t> </a:t>
            </a:r>
            <a:r>
              <a:rPr lang="tr-TR" sz="1200" b="0" i="0" u="none" strike="noStrike" kern="1200" dirty="0" smtClean="0">
                <a:solidFill>
                  <a:schemeClr val="tx1"/>
                </a:solidFill>
                <a:effectLst/>
                <a:latin typeface="+mn-lt"/>
                <a:ea typeface="+mn-ea"/>
                <a:cs typeface="+mn-cs"/>
              </a:rPr>
              <a:t>yurt dışı satış,</a:t>
            </a:r>
            <a:r>
              <a:rPr lang="tr-TR" sz="1200" b="0" i="0" u="none" strike="noStrike" kern="1200" baseline="0" dirty="0" smtClean="0">
                <a:solidFill>
                  <a:schemeClr val="tx1"/>
                </a:solidFill>
                <a:effectLst/>
                <a:latin typeface="+mn-lt"/>
                <a:ea typeface="+mn-ea"/>
                <a:cs typeface="+mn-cs"/>
              </a:rPr>
              <a:t> </a:t>
            </a:r>
            <a:r>
              <a:rPr lang="tr-TR" sz="1200" b="0" i="0" u="none" strike="noStrike" kern="1200" dirty="0" smtClean="0">
                <a:solidFill>
                  <a:schemeClr val="tx1"/>
                </a:solidFill>
                <a:effectLst/>
                <a:latin typeface="+mn-lt"/>
                <a:ea typeface="+mn-ea"/>
                <a:cs typeface="+mn-cs"/>
              </a:rPr>
              <a:t>maliyet değişimi,</a:t>
            </a:r>
            <a:r>
              <a:rPr lang="tr-TR" sz="1200" b="0" i="0" u="none" strike="noStrike" kern="1200" baseline="0" dirty="0" smtClean="0">
                <a:solidFill>
                  <a:schemeClr val="tx1"/>
                </a:solidFill>
                <a:effectLst/>
                <a:latin typeface="+mn-lt"/>
                <a:ea typeface="+mn-ea"/>
                <a:cs typeface="+mn-cs"/>
              </a:rPr>
              <a:t> </a:t>
            </a:r>
            <a:r>
              <a:rPr lang="tr-TR" sz="1200" b="0" i="0" u="none" strike="noStrike" kern="1200" dirty="0" smtClean="0">
                <a:solidFill>
                  <a:schemeClr val="tx1"/>
                </a:solidFill>
                <a:effectLst/>
                <a:latin typeface="+mn-lt"/>
                <a:ea typeface="+mn-ea"/>
                <a:cs typeface="+mn-cs"/>
              </a:rPr>
              <a:t>firma kaynaklarındaki değişim, diğer çıktılar ve kazanımlar</a:t>
            </a:r>
            <a:r>
              <a:rPr lang="tr-TR" sz="1200" b="0" i="0" u="none" strike="noStrike" kern="1200" baseline="0" dirty="0" smtClean="0">
                <a:solidFill>
                  <a:schemeClr val="tx1"/>
                </a:solidFill>
                <a:effectLst/>
                <a:latin typeface="+mn-lt"/>
                <a:ea typeface="+mn-ea"/>
                <a:cs typeface="+mn-cs"/>
              </a:rPr>
              <a:t> dikkate alınacaktır. </a:t>
            </a:r>
            <a:endParaRPr lang="tr-TR" sz="1200" b="0" i="0" u="none" strike="noStrike"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24243611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2857032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smtClean="0"/>
          </a:p>
        </p:txBody>
      </p:sp>
    </p:spTree>
    <p:extLst>
      <p:ext uri="{BB962C8B-B14F-4D97-AF65-F5344CB8AC3E}">
        <p14:creationId xmlns:p14="http://schemas.microsoft.com/office/powerpoint/2010/main" val="13429063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smtClean="0">
                <a:solidFill>
                  <a:schemeClr val="tx1"/>
                </a:solidFill>
                <a:latin typeface="+mn-lt"/>
                <a:ea typeface="+mn-ea"/>
                <a:cs typeface="+mn-cs"/>
              </a:rPr>
              <a:t>Mücbir sebep olarak kabul edilebilecek haller; olağanüstü doğa olayları, deprem, yangın, su baskını benzeri doğal afetler, kanuni grev, lokavt, genel salgın hastalık, ambargo ve yabancı ülkelerin kısıtlamaları, terör eylemleri, sabotaj, savaş (ilan edilmiş olsun ya da olmasın) ve abluka olması, kısmi veya genel seferberlik ilanı ve benzeri hallerdir. </a:t>
            </a:r>
          </a:p>
          <a:p>
            <a:r>
              <a:rPr lang="tr-TR" sz="1200" b="0" i="0" u="none" strike="noStrike" kern="1200" baseline="0" dirty="0" smtClean="0">
                <a:solidFill>
                  <a:schemeClr val="tx1"/>
                </a:solidFill>
                <a:latin typeface="+mn-lt"/>
                <a:ea typeface="+mn-ea"/>
                <a:cs typeface="+mn-cs"/>
              </a:rPr>
              <a:t>Mücbir sebep olarak kabul edilebilmesi için mücbir sebebin yetkili/ilgili merciler tarafından belgelendirilmiş olması zorunludur. </a:t>
            </a:r>
            <a:endParaRPr lang="tr-TR" dirty="0"/>
          </a:p>
        </p:txBody>
      </p:sp>
    </p:spTree>
    <p:extLst>
      <p:ext uri="{BB962C8B-B14F-4D97-AF65-F5344CB8AC3E}">
        <p14:creationId xmlns:p14="http://schemas.microsoft.com/office/powerpoint/2010/main" val="18713984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fi-FI" sz="1200" b="0" i="0" u="none" strike="noStrike" kern="1200" baseline="0" dirty="0" smtClean="0">
                <a:solidFill>
                  <a:schemeClr val="tx1"/>
                </a:solidFill>
                <a:latin typeface="+mn-lt"/>
                <a:ea typeface="+mn-ea"/>
                <a:cs typeface="+mn-cs"/>
              </a:rPr>
              <a:t>Kuruluşun kastı olduğuna karar verilmesi halinde </a:t>
            </a:r>
            <a:r>
              <a:rPr lang="tr-TR" sz="1200" b="0" i="0" u="none" strike="noStrike" kern="1200" baseline="0" dirty="0" smtClean="0">
                <a:solidFill>
                  <a:schemeClr val="tx1"/>
                </a:solidFill>
                <a:latin typeface="+mn-lt"/>
                <a:ea typeface="+mn-ea"/>
                <a:cs typeface="+mn-cs"/>
              </a:rPr>
              <a:t>proje kapsamında kuruluşa yapılan tüm ödemeler gecikme faizi uygulanarak tahsil edilir. </a:t>
            </a:r>
          </a:p>
          <a:p>
            <a:r>
              <a:rPr lang="tr-TR" sz="1200" b="0" i="0" u="none" strike="noStrike" kern="1200" baseline="0" dirty="0" smtClean="0">
                <a:solidFill>
                  <a:schemeClr val="tx1"/>
                </a:solidFill>
                <a:latin typeface="+mn-lt"/>
                <a:ea typeface="+mn-ea"/>
                <a:cs typeface="+mn-cs"/>
              </a:rPr>
              <a:t>Üç takvim yılı süresince yeni proje başvurusu kabul edilmeme durumu da firmanın kastına göre uygulanabilir. </a:t>
            </a:r>
          </a:p>
          <a:p>
            <a:r>
              <a:rPr lang="tr-TR" sz="1200" b="0" i="0" u="none" strike="noStrike" kern="1200" baseline="0" dirty="0" smtClean="0">
                <a:solidFill>
                  <a:schemeClr val="tx1"/>
                </a:solidFill>
                <a:latin typeface="+mn-lt"/>
                <a:ea typeface="+mn-ea"/>
                <a:cs typeface="+mn-cs"/>
              </a:rPr>
              <a:t>Kuruluşun kastının olmadığı durumlarda ise yapılan ödemeler geri alınmamaktadır. </a:t>
            </a:r>
          </a:p>
        </p:txBody>
      </p:sp>
    </p:spTree>
    <p:extLst>
      <p:ext uri="{BB962C8B-B14F-4D97-AF65-F5344CB8AC3E}">
        <p14:creationId xmlns:p14="http://schemas.microsoft.com/office/powerpoint/2010/main" val="4079013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8619651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2288838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7489546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4109917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3874860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2369941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20199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623861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baseline="0" dirty="0" smtClean="0">
                <a:solidFill>
                  <a:schemeClr val="tx1"/>
                </a:solidFill>
                <a:latin typeface="+mn-lt"/>
                <a:ea typeface="+mn-ea"/>
                <a:cs typeface="+mn-cs"/>
              </a:rPr>
              <a:t>Projenin herhangi bir döneminde proje faaliyetlerinin yapılmaması veya dönemin harcama ve giderlerine yönelik talepte bulunulmayacağı durumunda dahi PRODİS üzerinden bu kapsamda istenen bilgilerin sunulması zorunludur. </a:t>
            </a:r>
          </a:p>
          <a:p>
            <a:endParaRPr lang="tr-TR" sz="1200" b="0" i="0" u="none" strike="noStrike" kern="1200" baseline="0" dirty="0" smtClean="0">
              <a:solidFill>
                <a:schemeClr val="tx1"/>
              </a:solidFill>
              <a:latin typeface="+mn-lt"/>
              <a:ea typeface="+mn-ea"/>
              <a:cs typeface="+mn-cs"/>
            </a:endParaRPr>
          </a:p>
          <a:p>
            <a:r>
              <a:rPr lang="tr-TR" dirty="0" smtClean="0"/>
              <a:t>Ortaklı projelerde her bir kuruluşun destek kapsamı, destek karar yazısında ayrı ayrı belirtilmektedir. Her bir kuruluş izleme aşamasında kendi destek kapsamına uygun olarak  giderlerini ayrı ayrı sunar. Her bir kuruluşun dönemdeki destekleme esas harcama tutarları, sundukları bu giderlerin değerlendirilmesi sonucu ayrı ayrı belirlenir.</a:t>
            </a:r>
            <a:endParaRPr lang="tr-TR" sz="1200" b="0" i="0" u="none" strike="noStrike" kern="1200" baseline="0" dirty="0">
              <a:solidFill>
                <a:schemeClr val="tx1"/>
              </a:solidFill>
              <a:latin typeface="+mn-lt"/>
              <a:ea typeface="+mn-ea"/>
              <a:cs typeface="+mn-cs"/>
            </a:endParaRPr>
          </a:p>
        </p:txBody>
      </p:sp>
    </p:spTree>
    <p:extLst>
      <p:ext uri="{BB962C8B-B14F-4D97-AF65-F5344CB8AC3E}">
        <p14:creationId xmlns:p14="http://schemas.microsoft.com/office/powerpoint/2010/main" val="869076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dirty="0" smtClean="0">
                <a:effectLst/>
              </a:rPr>
              <a:t>  </a:t>
            </a:r>
            <a:endParaRPr lang="tr-TR" dirty="0"/>
          </a:p>
        </p:txBody>
      </p:sp>
    </p:spTree>
    <p:extLst>
      <p:ext uri="{BB962C8B-B14F-4D97-AF65-F5344CB8AC3E}">
        <p14:creationId xmlns:p14="http://schemas.microsoft.com/office/powerpoint/2010/main" val="27983065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aşlık Slaydı">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58" y="-70508"/>
            <a:ext cx="12241449" cy="6928509"/>
          </a:xfrm>
          <a:prstGeom prst="rect">
            <a:avLst/>
          </a:prstGeom>
        </p:spPr>
      </p:pic>
      <p:sp>
        <p:nvSpPr>
          <p:cNvPr id="12" name="1 Başlık"/>
          <p:cNvSpPr>
            <a:spLocks noGrp="1"/>
          </p:cNvSpPr>
          <p:nvPr>
            <p:ph type="ctrTitle"/>
          </p:nvPr>
        </p:nvSpPr>
        <p:spPr>
          <a:xfrm>
            <a:off x="939802" y="3184531"/>
            <a:ext cx="10363201" cy="1470025"/>
          </a:xfrm>
        </p:spPr>
        <p:txBody>
          <a:bodyPr>
            <a:normAutofit/>
          </a:bodyPr>
          <a:lstStyle>
            <a:lvl1pPr algn="ctr">
              <a:defRPr sz="48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noProof="0" dirty="0"/>
              <a:t>Click to edit Master title style</a:t>
            </a:r>
            <a:endParaRPr lang="tr-TR" noProof="0" dirty="0"/>
          </a:p>
        </p:txBody>
      </p:sp>
      <p:sp>
        <p:nvSpPr>
          <p:cNvPr id="13" name="2 Alt Başlık"/>
          <p:cNvSpPr>
            <a:spLocks noGrp="1"/>
          </p:cNvSpPr>
          <p:nvPr>
            <p:ph type="subTitle" idx="1" hasCustomPrompt="1"/>
          </p:nvPr>
        </p:nvSpPr>
        <p:spPr>
          <a:xfrm>
            <a:off x="1828801" y="5118100"/>
            <a:ext cx="8534400" cy="520700"/>
          </a:xfrm>
        </p:spPr>
        <p:txBody>
          <a:bodyPr>
            <a:normAutofit/>
          </a:bodyPr>
          <a:lstStyle>
            <a:lvl1pPr marL="0" indent="0" algn="ctr">
              <a:buNone/>
              <a:defRPr sz="2800" b="1">
                <a:solidFill>
                  <a:schemeClr val="accent4">
                    <a:lumMod val="40000"/>
                    <a:lumOff val="60000"/>
                  </a:schemeClr>
                </a:solidFill>
                <a:latin typeface="Arial" panose="020B0604020202020204" pitchFamily="34" charset="0"/>
                <a:cs typeface="Arial" panose="020B0604020202020204" pitchFamily="34" charset="0"/>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59" indent="0" algn="ctr">
              <a:buNone/>
              <a:defRPr>
                <a:solidFill>
                  <a:schemeClr val="tx1">
                    <a:tint val="75000"/>
                  </a:schemeClr>
                </a:solidFill>
              </a:defRPr>
            </a:lvl4pPr>
            <a:lvl5pPr marL="1828612" indent="0" algn="ctr">
              <a:buNone/>
              <a:defRPr>
                <a:solidFill>
                  <a:schemeClr val="tx1">
                    <a:tint val="75000"/>
                  </a:schemeClr>
                </a:solidFill>
              </a:defRPr>
            </a:lvl5pPr>
            <a:lvl6pPr marL="2285765" indent="0" algn="ctr">
              <a:buNone/>
              <a:defRPr>
                <a:solidFill>
                  <a:schemeClr val="tx1">
                    <a:tint val="75000"/>
                  </a:schemeClr>
                </a:solidFill>
              </a:defRPr>
            </a:lvl6pPr>
            <a:lvl7pPr marL="2742919" indent="0" algn="ctr">
              <a:buNone/>
              <a:defRPr>
                <a:solidFill>
                  <a:schemeClr val="tx1">
                    <a:tint val="75000"/>
                  </a:schemeClr>
                </a:solidFill>
              </a:defRPr>
            </a:lvl7pPr>
            <a:lvl8pPr marL="3200071" indent="0" algn="ctr">
              <a:buNone/>
              <a:defRPr>
                <a:solidFill>
                  <a:schemeClr val="tx1">
                    <a:tint val="75000"/>
                  </a:schemeClr>
                </a:solidFill>
              </a:defRPr>
            </a:lvl8pPr>
            <a:lvl9pPr marL="3657225" indent="0" algn="ctr">
              <a:buNone/>
              <a:defRPr>
                <a:solidFill>
                  <a:schemeClr val="tx1">
                    <a:tint val="75000"/>
                  </a:schemeClr>
                </a:solidFill>
              </a:defRPr>
            </a:lvl9pPr>
          </a:lstStyle>
          <a:p>
            <a:r>
              <a:rPr lang="tr-TR" dirty="0"/>
              <a:t>Tarih</a:t>
            </a:r>
            <a:endParaRPr lang="en-US" dirty="0"/>
          </a:p>
        </p:txBody>
      </p:sp>
      <p:sp>
        <p:nvSpPr>
          <p:cNvPr id="14" name="4 Altbilgi Yer Tutucusu"/>
          <p:cNvSpPr>
            <a:spLocks noGrp="1"/>
          </p:cNvSpPr>
          <p:nvPr>
            <p:ph type="ftr" sz="quarter" idx="11"/>
          </p:nvPr>
        </p:nvSpPr>
        <p:spPr>
          <a:xfrm>
            <a:off x="4165601" y="6356356"/>
            <a:ext cx="3860800" cy="365125"/>
          </a:xfrm>
        </p:spPr>
        <p:txBody>
          <a:bodyPr/>
          <a:lstStyle>
            <a:lvl1pPr>
              <a:defRPr>
                <a:solidFill>
                  <a:schemeClr val="bg1"/>
                </a:solidFill>
                <a:latin typeface="Arial" panose="020B0604020202020204" pitchFamily="34" charset="0"/>
                <a:cs typeface="Arial" panose="020B0604020202020204" pitchFamily="34" charset="0"/>
              </a:defRPr>
            </a:lvl1pPr>
          </a:lstStyle>
          <a:p>
            <a:pPr marL="0" marR="0" lvl="0" indent="0" algn="ctr" defTabSz="914213"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Toplantı Adı, vb.</a:t>
            </a:r>
          </a:p>
        </p:txBody>
      </p:sp>
    </p:spTree>
    <p:extLst>
      <p:ext uri="{BB962C8B-B14F-4D97-AF65-F5344CB8AC3E}">
        <p14:creationId xmlns:p14="http://schemas.microsoft.com/office/powerpoint/2010/main" val="3843359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 y="0"/>
            <a:ext cx="10896601" cy="622300"/>
          </a:xfrm>
          <a:prstGeom prst="rect">
            <a:avLst/>
          </a:prstGeom>
        </p:spPr>
        <p:txBody>
          <a:bodyPr>
            <a:normAutofit/>
          </a:bodyPr>
          <a:lstStyle>
            <a:lvl1pPr>
              <a:defRPr sz="2400" b="1">
                <a:latin typeface="+mn-lt"/>
              </a:defRPr>
            </a:lvl1pPr>
          </a:lstStyle>
          <a:p>
            <a:r>
              <a:rPr lang="tr-TR" dirty="0"/>
              <a:t>Asıl başlık stili için tıklatın</a:t>
            </a:r>
            <a:endParaRPr lang="en-US" dirty="0"/>
          </a:p>
        </p:txBody>
      </p:sp>
      <p:sp>
        <p:nvSpPr>
          <p:cNvPr id="3" name="2 Metin Yer Tutucusu"/>
          <p:cNvSpPr>
            <a:spLocks noGrp="1"/>
          </p:cNvSpPr>
          <p:nvPr>
            <p:ph type="body" idx="1"/>
          </p:nvPr>
        </p:nvSpPr>
        <p:spPr>
          <a:xfrm>
            <a:off x="623392" y="1124745"/>
            <a:ext cx="5373125" cy="792088"/>
          </a:xfrm>
          <a:prstGeom prst="rect">
            <a:avLst/>
          </a:prstGeom>
        </p:spPr>
        <p:txBody>
          <a:bodyPr>
            <a:noAutofit/>
          </a:bodyPr>
          <a:lstStyle>
            <a:lvl1pPr marL="0" indent="0">
              <a:buNone/>
              <a:defRPr sz="2200" b="1">
                <a:latin typeface="+mn-lt"/>
              </a:defRPr>
            </a:lvl1pPr>
            <a:lvl2pPr marL="457153" indent="0">
              <a:buNone/>
              <a:defRPr sz="2000" b="1"/>
            </a:lvl2pPr>
            <a:lvl3pPr marL="914306" indent="0">
              <a:buNone/>
              <a:defRPr sz="1800" b="1"/>
            </a:lvl3pPr>
            <a:lvl4pPr marL="1371459" indent="0">
              <a:buNone/>
              <a:defRPr sz="1600" b="1"/>
            </a:lvl4pPr>
            <a:lvl5pPr marL="1828612" indent="0">
              <a:buNone/>
              <a:defRPr sz="1600" b="1"/>
            </a:lvl5pPr>
            <a:lvl6pPr marL="2285765" indent="0">
              <a:buNone/>
              <a:defRPr sz="1600" b="1"/>
            </a:lvl6pPr>
            <a:lvl7pPr marL="2742919" indent="0">
              <a:buNone/>
              <a:defRPr sz="1600" b="1"/>
            </a:lvl7pPr>
            <a:lvl8pPr marL="3200071" indent="0">
              <a:buNone/>
              <a:defRPr sz="1600" b="1"/>
            </a:lvl8pPr>
            <a:lvl9pPr marL="3657225" indent="0">
              <a:buNone/>
              <a:defRPr sz="1600" b="1"/>
            </a:lvl9pPr>
          </a:lstStyle>
          <a:p>
            <a:pPr lvl="0"/>
            <a:r>
              <a:rPr lang="tr-TR" dirty="0"/>
              <a:t>Asıl metin stillerini düzenlemek için tıklatın</a:t>
            </a:r>
          </a:p>
        </p:txBody>
      </p:sp>
      <p:sp>
        <p:nvSpPr>
          <p:cNvPr id="4" name="3 İçerik Yer Tutucusu"/>
          <p:cNvSpPr>
            <a:spLocks noGrp="1"/>
          </p:cNvSpPr>
          <p:nvPr>
            <p:ph sz="half" idx="2"/>
          </p:nvPr>
        </p:nvSpPr>
        <p:spPr>
          <a:xfrm>
            <a:off x="623392" y="1988850"/>
            <a:ext cx="5373125" cy="4137323"/>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5" name="4 Metin Yer Tutucusu"/>
          <p:cNvSpPr>
            <a:spLocks noGrp="1"/>
          </p:cNvSpPr>
          <p:nvPr>
            <p:ph type="body" sz="quarter" idx="3"/>
          </p:nvPr>
        </p:nvSpPr>
        <p:spPr>
          <a:xfrm>
            <a:off x="6193377" y="1124745"/>
            <a:ext cx="5389033" cy="792088"/>
          </a:xfrm>
          <a:prstGeom prst="rect">
            <a:avLst/>
          </a:prstGeom>
        </p:spPr>
        <p:txBody>
          <a:bodyPr>
            <a:noAutofit/>
          </a:bodyPr>
          <a:lstStyle>
            <a:lvl1pPr marL="0" indent="0">
              <a:buNone/>
              <a:defRPr sz="2200" b="1">
                <a:latin typeface="+mn-lt"/>
              </a:defRPr>
            </a:lvl1pPr>
            <a:lvl2pPr marL="457153" indent="0">
              <a:buNone/>
              <a:defRPr sz="2000" b="1"/>
            </a:lvl2pPr>
            <a:lvl3pPr marL="914306" indent="0">
              <a:buNone/>
              <a:defRPr sz="1800" b="1"/>
            </a:lvl3pPr>
            <a:lvl4pPr marL="1371459" indent="0">
              <a:buNone/>
              <a:defRPr sz="1600" b="1"/>
            </a:lvl4pPr>
            <a:lvl5pPr marL="1828612" indent="0">
              <a:buNone/>
              <a:defRPr sz="1600" b="1"/>
            </a:lvl5pPr>
            <a:lvl6pPr marL="2285765" indent="0">
              <a:buNone/>
              <a:defRPr sz="1600" b="1"/>
            </a:lvl6pPr>
            <a:lvl7pPr marL="2742919" indent="0">
              <a:buNone/>
              <a:defRPr sz="1600" b="1"/>
            </a:lvl7pPr>
            <a:lvl8pPr marL="3200071" indent="0">
              <a:buNone/>
              <a:defRPr sz="1600" b="1"/>
            </a:lvl8pPr>
            <a:lvl9pPr marL="3657225" indent="0">
              <a:buNone/>
              <a:defRPr sz="1600" b="1"/>
            </a:lvl9pPr>
          </a:lstStyle>
          <a:p>
            <a:pPr lvl="0"/>
            <a:r>
              <a:rPr lang="tr-TR" dirty="0"/>
              <a:t>Asıl metin stillerini düzenlemek için tıklatın</a:t>
            </a:r>
          </a:p>
        </p:txBody>
      </p:sp>
      <p:sp>
        <p:nvSpPr>
          <p:cNvPr id="6" name="5 İçerik Yer Tutucusu"/>
          <p:cNvSpPr>
            <a:spLocks noGrp="1"/>
          </p:cNvSpPr>
          <p:nvPr>
            <p:ph sz="quarter" idx="4"/>
          </p:nvPr>
        </p:nvSpPr>
        <p:spPr>
          <a:xfrm>
            <a:off x="6193377" y="1988850"/>
            <a:ext cx="5389033" cy="4137323"/>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7" name="3 Veri Yer Tutucusu"/>
          <p:cNvSpPr>
            <a:spLocks noGrp="1"/>
          </p:cNvSpPr>
          <p:nvPr>
            <p:ph type="dt" sz="half" idx="10"/>
          </p:nvPr>
        </p:nvSpPr>
        <p:spPr>
          <a:xfrm>
            <a:off x="609600" y="6356364"/>
            <a:ext cx="2844800" cy="365125"/>
          </a:xfrm>
          <a:prstGeom prst="rect">
            <a:avLst/>
          </a:prstGeom>
        </p:spPr>
        <p:txBody>
          <a:bodyPr/>
          <a:lstStyle>
            <a:lvl1pPr>
              <a:defRPr>
                <a:latin typeface="+mn-lt"/>
              </a:defRPr>
            </a:lvl1pPr>
          </a:lstStyle>
          <a:p>
            <a:pPr marL="0" marR="0" lvl="0" indent="0" algn="l" defTabSz="914213" rtl="0" eaLnBrk="1" fontAlgn="auto" latinLnBrk="0" hangingPunct="1">
              <a:lnSpc>
                <a:spcPct val="100000"/>
              </a:lnSpc>
              <a:spcBef>
                <a:spcPts val="0"/>
              </a:spcBef>
              <a:spcAft>
                <a:spcPts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Arial"/>
              <a:ea typeface="+mn-ea"/>
              <a:cs typeface="Arial" panose="020B0604020202020204" pitchFamily="34" charset="0"/>
            </a:endParaRPr>
          </a:p>
        </p:txBody>
      </p:sp>
      <p:sp>
        <p:nvSpPr>
          <p:cNvPr id="8" name="4 Altbilgi Yer Tutucusu"/>
          <p:cNvSpPr>
            <a:spLocks noGrp="1"/>
          </p:cNvSpPr>
          <p:nvPr>
            <p:ph type="ftr" sz="quarter" idx="11"/>
          </p:nvPr>
        </p:nvSpPr>
        <p:spPr>
          <a:xfrm>
            <a:off x="4165601" y="6356364"/>
            <a:ext cx="3860800" cy="365125"/>
          </a:xfrm>
          <a:prstGeom prst="rect">
            <a:avLst/>
          </a:prstGeom>
        </p:spPr>
        <p:txBody>
          <a:bodyPr/>
          <a:lstStyle>
            <a:lvl1pPr>
              <a:defRPr>
                <a:latin typeface="+mn-lt"/>
              </a:defRPr>
            </a:lvl1pPr>
          </a:lstStyle>
          <a:p>
            <a:pPr marL="0" marR="0" lvl="0" indent="0" algn="ctr" defTabSz="914213"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a:ln>
                  <a:noFill/>
                </a:ln>
                <a:solidFill>
                  <a:srgbClr val="898989"/>
                </a:solidFill>
                <a:effectLst/>
                <a:uLnTx/>
                <a:uFillTx/>
                <a:latin typeface="Arial"/>
                <a:ea typeface="+mn-ea"/>
                <a:cs typeface="Arial" panose="020B0604020202020204" pitchFamily="34" charset="0"/>
              </a:rPr>
              <a:t>Toplantı Adı, vb.</a:t>
            </a:r>
          </a:p>
        </p:txBody>
      </p:sp>
      <p:sp>
        <p:nvSpPr>
          <p:cNvPr id="11" name="Slide Number Placeholder 19"/>
          <p:cNvSpPr txBox="1">
            <a:spLocks/>
          </p:cNvSpPr>
          <p:nvPr userDrawn="1"/>
        </p:nvSpPr>
        <p:spPr>
          <a:xfrm>
            <a:off x="9309887" y="6600346"/>
            <a:ext cx="2919303" cy="366057"/>
          </a:xfrm>
          <a:prstGeom prst="rect">
            <a:avLst/>
          </a:prstGeom>
        </p:spPr>
        <p:txBody>
          <a:bodyPr lIns="93040" tIns="46520" rIns="93040" bIns="46520"/>
          <a:lstStyle>
            <a:defPPr rtl="0">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74B379A-8968-4E49-B7C7-EB6E50A494B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72107127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8044034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2799938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65206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8" name="Altbilgi Yer Tutucusu 7"/>
          <p:cNvSpPr>
            <a:spLocks noGrp="1"/>
          </p:cNvSpPr>
          <p:nvPr>
            <p:ph type="ftr" sz="quarter" idx="11"/>
          </p:nvPr>
        </p:nvSpPr>
        <p:spPr/>
        <p:txBody>
          <a:bodyPr/>
          <a:lstStyle/>
          <a:p>
            <a:endParaRPr lang="tr-TR">
              <a:solidFill>
                <a:prstClr val="black">
                  <a:tint val="75000"/>
                </a:prstClr>
              </a:solidFill>
            </a:endParaRPr>
          </a:p>
        </p:txBody>
      </p:sp>
      <p:sp>
        <p:nvSpPr>
          <p:cNvPr id="9" name="Slayt Numarası Yer Tutucusu 8"/>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136501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4" name="Altbilgi Yer Tutucusu 3"/>
          <p:cNvSpPr>
            <a:spLocks noGrp="1"/>
          </p:cNvSpPr>
          <p:nvPr>
            <p:ph type="ftr" sz="quarter" idx="11"/>
          </p:nvPr>
        </p:nvSpPr>
        <p:spPr/>
        <p:txBody>
          <a:bodyPr/>
          <a:lstStyle/>
          <a:p>
            <a:endParaRPr lang="tr-TR">
              <a:solidFill>
                <a:prstClr val="black">
                  <a:tint val="75000"/>
                </a:prstClr>
              </a:solidFill>
            </a:endParaRPr>
          </a:p>
        </p:txBody>
      </p:sp>
      <p:sp>
        <p:nvSpPr>
          <p:cNvPr id="5" name="Slayt Numarası Yer Tutucusu 4"/>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2076061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3" name="Altbilgi Yer Tutucusu 2"/>
          <p:cNvSpPr>
            <a:spLocks noGrp="1"/>
          </p:cNvSpPr>
          <p:nvPr>
            <p:ph type="ftr" sz="quarter" idx="11"/>
          </p:nvPr>
        </p:nvSpPr>
        <p:spPr/>
        <p:txBody>
          <a:bodyPr/>
          <a:lstStyle/>
          <a:p>
            <a:endParaRPr lang="tr-TR">
              <a:solidFill>
                <a:prstClr val="black">
                  <a:tint val="75000"/>
                </a:prstClr>
              </a:solidFill>
            </a:endParaRPr>
          </a:p>
        </p:txBody>
      </p:sp>
      <p:sp>
        <p:nvSpPr>
          <p:cNvPr id="4" name="Slayt Numarası Yer Tutucusu 3"/>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0588872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62770621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6" name="Altbilgi Yer Tutucusu 5"/>
          <p:cNvSpPr>
            <a:spLocks noGrp="1"/>
          </p:cNvSpPr>
          <p:nvPr>
            <p:ph type="ftr" sz="quarter" idx="11"/>
          </p:nvPr>
        </p:nvSpPr>
        <p:spPr/>
        <p:txBody>
          <a:bodyPr/>
          <a:lstStyle/>
          <a:p>
            <a:endParaRPr lang="tr-TR">
              <a:solidFill>
                <a:prstClr val="black">
                  <a:tint val="75000"/>
                </a:prstClr>
              </a:solidFill>
            </a:endParaRPr>
          </a:p>
        </p:txBody>
      </p:sp>
      <p:sp>
        <p:nvSpPr>
          <p:cNvPr id="7" name="Slayt Numarası Yer Tutucusu 6"/>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0087608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89648514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865652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7649"/>
                    </a14:imgEffect>
                    <a14:imgEffect>
                      <a14:saturation sat="56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0573" y="-70508"/>
            <a:ext cx="12246383" cy="6928509"/>
          </a:xfrm>
          <a:prstGeom prst="rect">
            <a:avLst/>
          </a:prstGeom>
        </p:spPr>
      </p:pic>
      <p:sp>
        <p:nvSpPr>
          <p:cNvPr id="7" name="1 Başlık"/>
          <p:cNvSpPr>
            <a:spLocks noGrp="1"/>
          </p:cNvSpPr>
          <p:nvPr>
            <p:ph type="ctrTitle" hasCustomPrompt="1"/>
          </p:nvPr>
        </p:nvSpPr>
        <p:spPr>
          <a:xfrm>
            <a:off x="939802" y="3184531"/>
            <a:ext cx="10363201" cy="1470025"/>
          </a:xfrm>
        </p:spPr>
        <p:txBody>
          <a:bodyPr>
            <a:normAutofit/>
          </a:bodyPr>
          <a:lstStyle>
            <a:lvl1pPr algn="ctr">
              <a:defRPr sz="4800" b="1">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tr-TR" noProof="0" dirty="0"/>
              <a:t>İlginize teşekkür ederiz.</a:t>
            </a:r>
          </a:p>
        </p:txBody>
      </p:sp>
      <p:sp>
        <p:nvSpPr>
          <p:cNvPr id="8" name="3 Veri Yer Tutucusu"/>
          <p:cNvSpPr>
            <a:spLocks noGrp="1"/>
          </p:cNvSpPr>
          <p:nvPr>
            <p:ph type="dt" sz="half" idx="10"/>
          </p:nvPr>
        </p:nvSpPr>
        <p:spPr>
          <a:xfrm>
            <a:off x="609600" y="6356356"/>
            <a:ext cx="2844800" cy="365125"/>
          </a:xfrm>
        </p:spPr>
        <p:txBody>
          <a:bodyPr/>
          <a:lstStyle>
            <a:lvl1pPr>
              <a:defRPr>
                <a:latin typeface="Corbel" pitchFamily="34" charset="0"/>
              </a:defRPr>
            </a:lvl1pPr>
          </a:lstStyle>
          <a:p>
            <a:pPr marL="0" marR="0" lvl="0" indent="0" algn="l" defTabSz="914213" rtl="0" eaLnBrk="1" fontAlgn="auto" latinLnBrk="0" hangingPunct="1">
              <a:lnSpc>
                <a:spcPct val="100000"/>
              </a:lnSpc>
              <a:spcBef>
                <a:spcPts val="0"/>
              </a:spcBef>
              <a:spcAft>
                <a:spcPts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Corbel" pitchFamily="34" charset="0"/>
              <a:ea typeface="+mn-ea"/>
              <a:cs typeface="Arial" panose="020B0604020202020204" pitchFamily="34" charset="0"/>
            </a:endParaRPr>
          </a:p>
        </p:txBody>
      </p:sp>
      <p:sp>
        <p:nvSpPr>
          <p:cNvPr id="9" name="4 Altbilgi Yer Tutucusu"/>
          <p:cNvSpPr>
            <a:spLocks noGrp="1"/>
          </p:cNvSpPr>
          <p:nvPr>
            <p:ph type="ftr" sz="quarter" idx="11"/>
          </p:nvPr>
        </p:nvSpPr>
        <p:spPr>
          <a:xfrm>
            <a:off x="4165601" y="6356356"/>
            <a:ext cx="3860800" cy="365125"/>
          </a:xfrm>
        </p:spPr>
        <p:txBody>
          <a:bodyPr/>
          <a:lstStyle>
            <a:lvl1pPr>
              <a:defRPr>
                <a:latin typeface="Corbel" pitchFamily="34" charset="0"/>
              </a:defRPr>
            </a:lvl1pPr>
          </a:lstStyle>
          <a:p>
            <a:pPr marL="0" marR="0" lvl="0" indent="0" algn="ctr" defTabSz="914213"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a:ln>
                  <a:noFill/>
                </a:ln>
                <a:solidFill>
                  <a:srgbClr val="898989"/>
                </a:solidFill>
                <a:effectLst/>
                <a:uLnTx/>
                <a:uFillTx/>
                <a:latin typeface="Corbel" pitchFamily="34" charset="0"/>
                <a:ea typeface="+mn-ea"/>
                <a:cs typeface="Arial" panose="020B0604020202020204" pitchFamily="34" charset="0"/>
              </a:rPr>
              <a:t>Toplantı Adı, vb.</a:t>
            </a:r>
          </a:p>
        </p:txBody>
      </p:sp>
    </p:spTree>
    <p:extLst>
      <p:ext uri="{BB962C8B-B14F-4D97-AF65-F5344CB8AC3E}">
        <p14:creationId xmlns:p14="http://schemas.microsoft.com/office/powerpoint/2010/main" val="38423023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lum bright="70000" contrast="-70000"/>
          </a:blip>
          <a:stretch>
            <a:fillRect/>
          </a:stretch>
        </p:blipFill>
        <p:spPr>
          <a:xfrm>
            <a:off x="-529" y="-297"/>
            <a:ext cx="12193057" cy="6858594"/>
          </a:xfrm>
          <a:prstGeom prst="rect">
            <a:avLst/>
          </a:prstGeom>
        </p:spPr>
      </p:pic>
      <p:sp>
        <p:nvSpPr>
          <p:cNvPr id="7" name="1 Başlık"/>
          <p:cNvSpPr>
            <a:spLocks noGrp="1"/>
          </p:cNvSpPr>
          <p:nvPr>
            <p:ph type="ctrTitle" hasCustomPrompt="1"/>
          </p:nvPr>
        </p:nvSpPr>
        <p:spPr>
          <a:xfrm>
            <a:off x="939800" y="3184526"/>
            <a:ext cx="10363200" cy="1470025"/>
          </a:xfrm>
        </p:spPr>
        <p:txBody>
          <a:bodyPr>
            <a:normAutofit/>
          </a:bodyPr>
          <a:lstStyle>
            <a:lvl1pPr algn="ctr">
              <a:defRPr sz="4800" b="1">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tr-TR" noProof="0" dirty="0"/>
              <a:t>İlginize teşekkür ederiz.</a:t>
            </a:r>
          </a:p>
        </p:txBody>
      </p:sp>
      <p:sp>
        <p:nvSpPr>
          <p:cNvPr id="8" name="3 Veri Yer Tutucusu"/>
          <p:cNvSpPr>
            <a:spLocks noGrp="1"/>
          </p:cNvSpPr>
          <p:nvPr>
            <p:ph type="dt" sz="half" idx="10"/>
          </p:nvPr>
        </p:nvSpPr>
        <p:spPr>
          <a:xfrm>
            <a:off x="609600" y="6356351"/>
            <a:ext cx="2844800" cy="365125"/>
          </a:xfrm>
        </p:spPr>
        <p:txBody>
          <a:bodyPr/>
          <a:lstStyle>
            <a:lvl1pPr>
              <a:defRPr>
                <a:latin typeface="Corbe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Corbel" pitchFamily="34" charset="0"/>
              <a:ea typeface="+mn-ea"/>
              <a:cs typeface="Arial" panose="020B0604020202020204" pitchFamily="34" charset="0"/>
            </a:endParaRPr>
          </a:p>
        </p:txBody>
      </p:sp>
      <p:sp>
        <p:nvSpPr>
          <p:cNvPr id="9" name="4 Altbilgi Yer Tutucusu"/>
          <p:cNvSpPr>
            <a:spLocks noGrp="1"/>
          </p:cNvSpPr>
          <p:nvPr>
            <p:ph type="ftr" sz="quarter" idx="11"/>
          </p:nvPr>
        </p:nvSpPr>
        <p:spPr>
          <a:xfrm>
            <a:off x="4165600" y="6356351"/>
            <a:ext cx="3860800" cy="365125"/>
          </a:xfrm>
        </p:spPr>
        <p:txBody>
          <a:bodyPr/>
          <a:lstStyle>
            <a:lvl1pPr>
              <a:defRPr>
                <a:latin typeface="Corbe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a:ln>
                  <a:noFill/>
                </a:ln>
                <a:solidFill>
                  <a:srgbClr val="898989"/>
                </a:solidFill>
                <a:effectLst/>
                <a:uLnTx/>
                <a:uFillTx/>
                <a:latin typeface="Corbel" pitchFamily="34" charset="0"/>
                <a:ea typeface="+mn-ea"/>
                <a:cs typeface="Arial" panose="020B0604020202020204" pitchFamily="34" charset="0"/>
              </a:rPr>
              <a:t>Toplantı Adı, vb.</a:t>
            </a:r>
          </a:p>
        </p:txBody>
      </p:sp>
    </p:spTree>
    <p:extLst>
      <p:ext uri="{BB962C8B-B14F-4D97-AF65-F5344CB8AC3E}">
        <p14:creationId xmlns:p14="http://schemas.microsoft.com/office/powerpoint/2010/main" val="361409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4" y="2130431"/>
            <a:ext cx="10363201"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72196" indent="0" algn="ctr">
              <a:buNone/>
              <a:defRPr>
                <a:solidFill>
                  <a:schemeClr val="tx1">
                    <a:tint val="75000"/>
                  </a:schemeClr>
                </a:solidFill>
              </a:defRPr>
            </a:lvl2pPr>
            <a:lvl3pPr marL="944393" indent="0" algn="ctr">
              <a:buNone/>
              <a:defRPr>
                <a:solidFill>
                  <a:schemeClr val="tx1">
                    <a:tint val="75000"/>
                  </a:schemeClr>
                </a:solidFill>
              </a:defRPr>
            </a:lvl3pPr>
            <a:lvl4pPr marL="1416590" indent="0" algn="ctr">
              <a:buNone/>
              <a:defRPr>
                <a:solidFill>
                  <a:schemeClr val="tx1">
                    <a:tint val="75000"/>
                  </a:schemeClr>
                </a:solidFill>
              </a:defRPr>
            </a:lvl4pPr>
            <a:lvl5pPr marL="1888787" indent="0" algn="ctr">
              <a:buNone/>
              <a:defRPr>
                <a:solidFill>
                  <a:schemeClr val="tx1">
                    <a:tint val="75000"/>
                  </a:schemeClr>
                </a:solidFill>
              </a:defRPr>
            </a:lvl5pPr>
            <a:lvl6pPr marL="2360984" indent="0" algn="ctr">
              <a:buNone/>
              <a:defRPr>
                <a:solidFill>
                  <a:schemeClr val="tx1">
                    <a:tint val="75000"/>
                  </a:schemeClr>
                </a:solidFill>
              </a:defRPr>
            </a:lvl6pPr>
            <a:lvl7pPr marL="2833180" indent="0" algn="ctr">
              <a:buNone/>
              <a:defRPr>
                <a:solidFill>
                  <a:schemeClr val="tx1">
                    <a:tint val="75000"/>
                  </a:schemeClr>
                </a:solidFill>
              </a:defRPr>
            </a:lvl7pPr>
            <a:lvl8pPr marL="3305377" indent="0" algn="ctr">
              <a:buNone/>
              <a:defRPr>
                <a:solidFill>
                  <a:schemeClr val="tx1">
                    <a:tint val="75000"/>
                  </a:schemeClr>
                </a:solidFill>
              </a:defRPr>
            </a:lvl8pPr>
            <a:lvl9pPr marL="377757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4439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4439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a:ea typeface="+mn-ea"/>
                <a:cs typeface="Arial" panose="020B0604020202020204" pitchFamily="34" charset="0"/>
              </a:rPr>
              <a:t>Toplantı Adı, vb.</a:t>
            </a:r>
          </a:p>
        </p:txBody>
      </p:sp>
      <p:sp>
        <p:nvSpPr>
          <p:cNvPr id="6" name="Slide Number Placeholder 5"/>
          <p:cNvSpPr>
            <a:spLocks noGrp="1"/>
          </p:cNvSpPr>
          <p:nvPr>
            <p:ph type="sldNum" sz="quarter" idx="12"/>
          </p:nvPr>
        </p:nvSpPr>
        <p:spPr/>
        <p:txBody>
          <a:bodyPr lIns="91431" tIns="45715" rIns="91431" bIns="45715"/>
          <a:lstStyle/>
          <a:p>
            <a:pPr marL="0" marR="0" lvl="0" indent="0" algn="l" defTabSz="94439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9" name="Slide Number Placeholder 19"/>
          <p:cNvSpPr txBox="1">
            <a:spLocks/>
          </p:cNvSpPr>
          <p:nvPr userDrawn="1"/>
        </p:nvSpPr>
        <p:spPr>
          <a:xfrm>
            <a:off x="9309887" y="6600346"/>
            <a:ext cx="2919303" cy="366057"/>
          </a:xfrm>
          <a:prstGeom prst="rect">
            <a:avLst/>
          </a:prstGeom>
        </p:spPr>
        <p:txBody>
          <a:bodyPr lIns="93040" tIns="46520" rIns="93040" bIns="46520"/>
          <a:lstStyle>
            <a:defPPr rtl="0">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74B379A-8968-4E49-B7C7-EB6E50A494B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846444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Toplantı Adı, vb.</a:t>
            </a:r>
            <a:endParaRPr kumimoji="0" lang="tr-TR" altLang="tr-TR"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Slayt Numarası Yer Tutucusu 5"/>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pic>
        <p:nvPicPr>
          <p:cNvPr id="7" name="Resi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30615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Arial"/>
              <a:ea typeface="+mn-ea"/>
              <a:cs typeface="Arial" panose="020B0604020202020204" pitchFamily="34" charset="0"/>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smtClean="0">
                <a:ln>
                  <a:noFill/>
                </a:ln>
                <a:solidFill>
                  <a:srgbClr val="898989"/>
                </a:solidFill>
                <a:effectLst/>
                <a:uLnTx/>
                <a:uFillTx/>
                <a:latin typeface="Arial"/>
                <a:ea typeface="+mn-ea"/>
                <a:cs typeface="Arial" panose="020B0604020202020204" pitchFamily="34" charset="0"/>
              </a:rPr>
              <a:t>Toplantı Adı, vb.</a:t>
            </a:r>
            <a:endParaRPr kumimoji="0" lang="tr-TR" altLang="tr-TR" sz="1200" b="0" i="0" u="none" strike="noStrike" kern="1200" cap="none" spc="0" normalizeH="0" baseline="0" noProof="0">
              <a:ln>
                <a:noFill/>
              </a:ln>
              <a:solidFill>
                <a:srgbClr val="898989"/>
              </a:solidFill>
              <a:effectLst/>
              <a:uLnTx/>
              <a:uFillTx/>
              <a:latin typeface="Arial"/>
              <a:ea typeface="+mn-ea"/>
              <a:cs typeface="Arial" panose="020B0604020202020204" pitchFamily="34" charset="0"/>
            </a:endParaRPr>
          </a:p>
        </p:txBody>
      </p:sp>
      <p:sp>
        <p:nvSpPr>
          <p:cNvPr id="6" name="Slayt Numarası Yer Tutucus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026C08-5BA6-495F-B527-3EF67B7D534B}" type="slidenum">
              <a:rPr kumimoji="0" lang="en-US"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r>
              <a:rPr kumimoji="0" lang="tr-TR"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t>/90</a:t>
            </a:r>
            <a:endParaRPr kumimoji="0" lang="en-US"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endParaRPr>
          </a:p>
        </p:txBody>
      </p:sp>
      <p:pic>
        <p:nvPicPr>
          <p:cNvPr id="7" name="Resi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22283"/>
          </a:xfrm>
          <a:prstGeom prst="rect">
            <a:avLst/>
          </a:prstGeom>
        </p:spPr>
      </p:pic>
    </p:spTree>
    <p:extLst>
      <p:ext uri="{BB962C8B-B14F-4D97-AF65-F5344CB8AC3E}">
        <p14:creationId xmlns:p14="http://schemas.microsoft.com/office/powerpoint/2010/main" val="3167649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tr-TR" sz="1200" b="0" i="0" u="none" strike="noStrike" kern="1200" cap="none" spc="0" normalizeH="0" baseline="0" noProof="0">
              <a:ln>
                <a:noFill/>
              </a:ln>
              <a:solidFill>
                <a:srgbClr val="898989"/>
              </a:solidFill>
              <a:effectLst/>
              <a:uLnTx/>
              <a:uFillTx/>
              <a:latin typeface="Arial"/>
              <a:ea typeface="MS PGothic" pitchFamily="34" charset="-128"/>
              <a:cs typeface="Arial" panose="020B0604020202020204" pitchFamily="34" charset="0"/>
            </a:endParaRPr>
          </a:p>
        </p:txBody>
      </p:sp>
      <p:sp>
        <p:nvSpPr>
          <p:cNvPr id="5" name="Altbilgi Yer Tutucusu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t>Toplantı Adı, vb.</a:t>
            </a:r>
            <a:endParaRPr kumimoji="0" lang="tr-TR" altLang="tr-TR" sz="1200" b="0" i="0" u="none" strike="noStrike" kern="1200" cap="none" spc="0" normalizeH="0" baseline="0" noProof="0">
              <a:ln>
                <a:noFill/>
              </a:ln>
              <a:solidFill>
                <a:srgbClr val="898989"/>
              </a:solidFill>
              <a:effectLst/>
              <a:uLnTx/>
              <a:uFillTx/>
              <a:latin typeface="Arial"/>
              <a:ea typeface="MS PGothic" pitchFamily="34" charset="-128"/>
              <a:cs typeface="Arial" panose="020B0604020202020204" pitchFamily="34" charset="0"/>
            </a:endParaRPr>
          </a:p>
        </p:txBody>
      </p:sp>
      <p:sp>
        <p:nvSpPr>
          <p:cNvPr id="6" name="Slayt Numarası Yer Tutucus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026C08-5BA6-495F-B527-3EF67B7D534B}" type="slidenum">
              <a:rPr kumimoji="0" lang="en-US"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r>
              <a:rPr kumimoji="0" lang="tr-TR"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t>/44</a:t>
            </a:r>
            <a:endParaRPr kumimoji="0" lang="en-US"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endParaRPr>
          </a:p>
        </p:txBody>
      </p:sp>
    </p:spTree>
    <p:extLst>
      <p:ext uri="{BB962C8B-B14F-4D97-AF65-F5344CB8AC3E}">
        <p14:creationId xmlns:p14="http://schemas.microsoft.com/office/powerpoint/2010/main" val="388332616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Arial"/>
              <a:ea typeface="+mn-ea"/>
              <a:cs typeface="Arial" panose="020B0604020202020204" pitchFamily="34" charset="0"/>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smtClean="0">
                <a:ln>
                  <a:noFill/>
                </a:ln>
                <a:solidFill>
                  <a:srgbClr val="898989"/>
                </a:solidFill>
                <a:effectLst/>
                <a:uLnTx/>
                <a:uFillTx/>
                <a:latin typeface="Arial"/>
                <a:ea typeface="+mn-ea"/>
                <a:cs typeface="Arial" panose="020B0604020202020204" pitchFamily="34" charset="0"/>
              </a:rPr>
              <a:t>Toplantı Adı, vb.</a:t>
            </a:r>
            <a:endParaRPr kumimoji="0" lang="tr-TR" altLang="tr-TR" sz="1200" b="0" i="0" u="none" strike="noStrike" kern="1200" cap="none" spc="0" normalizeH="0" baseline="0" noProof="0">
              <a:ln>
                <a:noFill/>
              </a:ln>
              <a:solidFill>
                <a:srgbClr val="898989"/>
              </a:solidFill>
              <a:effectLst/>
              <a:uLnTx/>
              <a:uFillTx/>
              <a:latin typeface="Arial"/>
              <a:ea typeface="+mn-ea"/>
              <a:cs typeface="Arial" panose="020B0604020202020204" pitchFamily="34" charset="0"/>
            </a:endParaRPr>
          </a:p>
        </p:txBody>
      </p:sp>
      <p:sp>
        <p:nvSpPr>
          <p:cNvPr id="7" name="Slayt Numarası Yer Tutucusu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026C08-5BA6-495F-B527-3EF67B7D534B}" type="slidenum">
              <a:rPr kumimoji="0" lang="en-US"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r>
              <a:rPr kumimoji="0" lang="tr-TR"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t>/90</a:t>
            </a:r>
            <a:endParaRPr kumimoji="0" lang="en-US"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endParaRPr>
          </a:p>
        </p:txBody>
      </p:sp>
      <p:pic>
        <p:nvPicPr>
          <p:cNvPr id="8" name="Resim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22283"/>
          </a:xfrm>
          <a:prstGeom prst="rect">
            <a:avLst/>
          </a:prstGeom>
        </p:spPr>
      </p:pic>
    </p:spTree>
    <p:extLst>
      <p:ext uri="{BB962C8B-B14F-4D97-AF65-F5344CB8AC3E}">
        <p14:creationId xmlns:p14="http://schemas.microsoft.com/office/powerpoint/2010/main" val="18310283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Arial"/>
              <a:ea typeface="+mn-ea"/>
              <a:cs typeface="Arial" panose="020B0604020202020204" pitchFamily="34" charset="0"/>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smtClean="0">
                <a:ln>
                  <a:noFill/>
                </a:ln>
                <a:solidFill>
                  <a:srgbClr val="898989"/>
                </a:solidFill>
                <a:effectLst/>
                <a:uLnTx/>
                <a:uFillTx/>
                <a:latin typeface="Arial"/>
                <a:ea typeface="+mn-ea"/>
                <a:cs typeface="Arial" panose="020B0604020202020204" pitchFamily="34" charset="0"/>
              </a:rPr>
              <a:t>Toplantı Adı, vb.</a:t>
            </a:r>
            <a:endParaRPr kumimoji="0" lang="tr-TR" altLang="tr-TR" sz="1200" b="0" i="0" u="none" strike="noStrike" kern="1200" cap="none" spc="0" normalizeH="0" baseline="0" noProof="0">
              <a:ln>
                <a:noFill/>
              </a:ln>
              <a:solidFill>
                <a:srgbClr val="898989"/>
              </a:solidFill>
              <a:effectLst/>
              <a:uLnTx/>
              <a:uFillTx/>
              <a:latin typeface="Arial"/>
              <a:ea typeface="+mn-ea"/>
              <a:cs typeface="Arial" panose="020B0604020202020204" pitchFamily="34" charset="0"/>
            </a:endParaRPr>
          </a:p>
        </p:txBody>
      </p:sp>
      <p:sp>
        <p:nvSpPr>
          <p:cNvPr id="9" name="Slayt Numarası Yer Tutucusu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026C08-5BA6-495F-B527-3EF67B7D534B}" type="slidenum">
              <a:rPr kumimoji="0" lang="en-US"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r>
              <a:rPr kumimoji="0" lang="tr-TR"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t>/90</a:t>
            </a:r>
            <a:endParaRPr kumimoji="0" lang="en-US"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endParaRPr>
          </a:p>
        </p:txBody>
      </p:sp>
      <p:pic>
        <p:nvPicPr>
          <p:cNvPr id="10" name="Resim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22283"/>
          </a:xfrm>
          <a:prstGeom prst="rect">
            <a:avLst/>
          </a:prstGeom>
        </p:spPr>
      </p:pic>
    </p:spTree>
    <p:extLst>
      <p:ext uri="{BB962C8B-B14F-4D97-AF65-F5344CB8AC3E}">
        <p14:creationId xmlns:p14="http://schemas.microsoft.com/office/powerpoint/2010/main" val="35093048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Arial"/>
              <a:ea typeface="+mn-ea"/>
              <a:cs typeface="Arial" panose="020B0604020202020204" pitchFamily="34" charset="0"/>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smtClean="0">
                <a:ln>
                  <a:noFill/>
                </a:ln>
                <a:solidFill>
                  <a:srgbClr val="898989"/>
                </a:solidFill>
                <a:effectLst/>
                <a:uLnTx/>
                <a:uFillTx/>
                <a:latin typeface="Arial"/>
                <a:ea typeface="+mn-ea"/>
                <a:cs typeface="Arial" panose="020B0604020202020204" pitchFamily="34" charset="0"/>
              </a:rPr>
              <a:t>Toplantı Adı, vb.</a:t>
            </a:r>
            <a:endParaRPr kumimoji="0" lang="tr-TR" altLang="tr-TR" sz="1200" b="0" i="0" u="none" strike="noStrike" kern="1200" cap="none" spc="0" normalizeH="0" baseline="0" noProof="0">
              <a:ln>
                <a:noFill/>
              </a:ln>
              <a:solidFill>
                <a:srgbClr val="898989"/>
              </a:solidFill>
              <a:effectLst/>
              <a:uLnTx/>
              <a:uFillTx/>
              <a:latin typeface="Arial"/>
              <a:ea typeface="+mn-ea"/>
              <a:cs typeface="Arial" panose="020B0604020202020204" pitchFamily="34" charset="0"/>
            </a:endParaRPr>
          </a:p>
        </p:txBody>
      </p:sp>
      <p:sp>
        <p:nvSpPr>
          <p:cNvPr id="5" name="Slayt Numarası Yer Tutucusu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026C08-5BA6-495F-B527-3EF67B7D534B}" type="slidenum">
              <a:rPr kumimoji="0" lang="en-US"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r>
              <a:rPr kumimoji="0" lang="tr-TR"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t>/90</a:t>
            </a:r>
            <a:endParaRPr kumimoji="0" lang="en-US"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endParaRPr>
          </a:p>
        </p:txBody>
      </p:sp>
      <p:pic>
        <p:nvPicPr>
          <p:cNvPr id="6" name="Resim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22283"/>
          </a:xfrm>
          <a:prstGeom prst="rect">
            <a:avLst/>
          </a:prstGeom>
        </p:spPr>
      </p:pic>
    </p:spTree>
    <p:extLst>
      <p:ext uri="{BB962C8B-B14F-4D97-AF65-F5344CB8AC3E}">
        <p14:creationId xmlns:p14="http://schemas.microsoft.com/office/powerpoint/2010/main" val="26626176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tr-TR" sz="1200" b="0" i="0" u="none" strike="noStrike" kern="1200" cap="none" spc="0" normalizeH="0" baseline="0" noProof="0">
              <a:ln>
                <a:noFill/>
              </a:ln>
              <a:solidFill>
                <a:srgbClr val="898989"/>
              </a:solidFill>
              <a:effectLst/>
              <a:uLnTx/>
              <a:uFillTx/>
              <a:latin typeface="Arial"/>
              <a:ea typeface="MS PGothic" pitchFamily="34" charset="-128"/>
              <a:cs typeface="Arial" panose="020B0604020202020204" pitchFamily="34" charset="0"/>
            </a:endParaRPr>
          </a:p>
        </p:txBody>
      </p:sp>
      <p:sp>
        <p:nvSpPr>
          <p:cNvPr id="3" name="Altbilgi Yer Tutucusu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t>Toplantı Adı, vb.</a:t>
            </a:r>
            <a:endParaRPr kumimoji="0" lang="tr-TR" altLang="tr-TR" sz="1200" b="0" i="0" u="none" strike="noStrike" kern="1200" cap="none" spc="0" normalizeH="0" baseline="0" noProof="0">
              <a:ln>
                <a:noFill/>
              </a:ln>
              <a:solidFill>
                <a:srgbClr val="898989"/>
              </a:solidFill>
              <a:effectLst/>
              <a:uLnTx/>
              <a:uFillTx/>
              <a:latin typeface="Arial"/>
              <a:ea typeface="MS PGothic" pitchFamily="34" charset="-128"/>
              <a:cs typeface="Arial" panose="020B0604020202020204" pitchFamily="34" charset="0"/>
            </a:endParaRPr>
          </a:p>
        </p:txBody>
      </p:sp>
      <p:sp>
        <p:nvSpPr>
          <p:cNvPr id="4" name="Slayt Numarası Yer Tutucusu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026C08-5BA6-495F-B527-3EF67B7D534B}" type="slidenum">
              <a:rPr kumimoji="0" lang="en-US"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r>
              <a:rPr kumimoji="0" lang="tr-TR"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t>/44</a:t>
            </a:r>
            <a:endParaRPr kumimoji="0" lang="en-US"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endParaRPr>
          </a:p>
        </p:txBody>
      </p:sp>
    </p:spTree>
    <p:extLst>
      <p:ext uri="{BB962C8B-B14F-4D97-AF65-F5344CB8AC3E}">
        <p14:creationId xmlns:p14="http://schemas.microsoft.com/office/powerpoint/2010/main" val="273418705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3" y="4"/>
            <a:ext cx="10896533" cy="618565"/>
          </a:xfrm>
          <a:prstGeom prst="rect">
            <a:avLst/>
          </a:prstGeom>
        </p:spPr>
        <p:txBody>
          <a:bodyPr>
            <a:normAutofit/>
          </a:bodyPr>
          <a:lstStyle>
            <a:lvl1pPr>
              <a:defRPr sz="2400" b="1">
                <a:latin typeface="+mn-lt"/>
              </a:defRPr>
            </a:lvl1pPr>
          </a:lstStyle>
          <a:p>
            <a:r>
              <a:rPr lang="tr-TR" dirty="0"/>
              <a:t>Asıl başlık stili için tıklatın</a:t>
            </a:r>
            <a:endParaRPr lang="tr-TR" noProof="0" dirty="0"/>
          </a:p>
        </p:txBody>
      </p:sp>
      <p:sp>
        <p:nvSpPr>
          <p:cNvPr id="3" name="2 İçerik Yer Tutucusu"/>
          <p:cNvSpPr>
            <a:spLocks noGrp="1"/>
          </p:cNvSpPr>
          <p:nvPr>
            <p:ph idx="1"/>
          </p:nvPr>
        </p:nvSpPr>
        <p:spPr>
          <a:xfrm>
            <a:off x="952539" y="1052742"/>
            <a:ext cx="10286933" cy="5073427"/>
          </a:xfrm>
          <a:prstGeom prst="rect">
            <a:avLst/>
          </a:prstGeom>
        </p:spPr>
        <p:txBody>
          <a:bodyPr>
            <a:normAutofit/>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a:p>
            <a:pPr lvl="4"/>
            <a:endParaRPr lang="tr-TR" noProof="0" dirty="0"/>
          </a:p>
        </p:txBody>
      </p:sp>
      <p:sp>
        <p:nvSpPr>
          <p:cNvPr id="4" name="3 Veri Yer Tutucusu"/>
          <p:cNvSpPr>
            <a:spLocks noGrp="1"/>
          </p:cNvSpPr>
          <p:nvPr>
            <p:ph type="dt" sz="half" idx="10"/>
          </p:nvPr>
        </p:nvSpPr>
        <p:spPr>
          <a:xfrm>
            <a:off x="609600" y="6356364"/>
            <a:ext cx="2844800" cy="365125"/>
          </a:xfrm>
          <a:prstGeom prst="rect">
            <a:avLst/>
          </a:prstGeom>
        </p:spPr>
        <p:txBody>
          <a:bodyPr/>
          <a:lstStyle>
            <a:lvl1pPr>
              <a:defRPr>
                <a:latin typeface="+mn-lt"/>
              </a:defRPr>
            </a:lvl1pPr>
          </a:lstStyle>
          <a:p>
            <a:pPr marL="0" marR="0" lvl="0" indent="0" algn="l" defTabSz="914213" rtl="0" eaLnBrk="1" fontAlgn="auto" latinLnBrk="0" hangingPunct="1">
              <a:lnSpc>
                <a:spcPct val="100000"/>
              </a:lnSpc>
              <a:spcBef>
                <a:spcPts val="0"/>
              </a:spcBef>
              <a:spcAft>
                <a:spcPts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Arial"/>
              <a:ea typeface="+mn-ea"/>
              <a:cs typeface="Arial" panose="020B0604020202020204" pitchFamily="34" charset="0"/>
            </a:endParaRPr>
          </a:p>
        </p:txBody>
      </p:sp>
      <p:sp>
        <p:nvSpPr>
          <p:cNvPr id="5" name="4 Altbilgi Yer Tutucusu"/>
          <p:cNvSpPr>
            <a:spLocks noGrp="1"/>
          </p:cNvSpPr>
          <p:nvPr>
            <p:ph type="ftr" sz="quarter" idx="11"/>
          </p:nvPr>
        </p:nvSpPr>
        <p:spPr>
          <a:xfrm>
            <a:off x="4165601" y="6356364"/>
            <a:ext cx="3860800" cy="365125"/>
          </a:xfrm>
          <a:prstGeom prst="rect">
            <a:avLst/>
          </a:prstGeom>
        </p:spPr>
        <p:txBody>
          <a:bodyPr/>
          <a:lstStyle>
            <a:lvl1pPr>
              <a:defRPr>
                <a:latin typeface="+mn-lt"/>
              </a:defRPr>
            </a:lvl1pPr>
          </a:lstStyle>
          <a:p>
            <a:pPr marL="0" marR="0" lvl="0" indent="0" algn="ctr" defTabSz="914213"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a:ln>
                  <a:noFill/>
                </a:ln>
                <a:solidFill>
                  <a:srgbClr val="898989"/>
                </a:solidFill>
                <a:effectLst/>
                <a:uLnTx/>
                <a:uFillTx/>
                <a:latin typeface="Arial"/>
                <a:ea typeface="+mn-ea"/>
                <a:cs typeface="Arial" panose="020B0604020202020204" pitchFamily="34" charset="0"/>
              </a:rPr>
              <a:t>Toplantı Adı, vb.</a:t>
            </a:r>
          </a:p>
        </p:txBody>
      </p:sp>
      <p:sp>
        <p:nvSpPr>
          <p:cNvPr id="7" name="Slide Number Placeholder 19"/>
          <p:cNvSpPr txBox="1">
            <a:spLocks/>
          </p:cNvSpPr>
          <p:nvPr userDrawn="1"/>
        </p:nvSpPr>
        <p:spPr>
          <a:xfrm>
            <a:off x="9309887" y="6600346"/>
            <a:ext cx="2919303" cy="366057"/>
          </a:xfrm>
          <a:prstGeom prst="rect">
            <a:avLst/>
          </a:prstGeom>
        </p:spPr>
        <p:txBody>
          <a:bodyPr lIns="93040" tIns="46520" rIns="93040" bIns="46520"/>
          <a:lstStyle>
            <a:defPPr rtl="0">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74B379A-8968-4E49-B7C7-EB6E50A494B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968385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tr-TR" sz="1200" b="0" i="0" u="none" strike="noStrike" kern="1200" cap="none" spc="0" normalizeH="0" baseline="0" noProof="0">
              <a:ln>
                <a:noFill/>
              </a:ln>
              <a:solidFill>
                <a:srgbClr val="898989"/>
              </a:solidFill>
              <a:effectLst/>
              <a:uLnTx/>
              <a:uFillTx/>
              <a:latin typeface="Arial"/>
              <a:ea typeface="MS PGothic" pitchFamily="34" charset="-128"/>
              <a:cs typeface="Arial" panose="020B0604020202020204" pitchFamily="34" charset="0"/>
            </a:endParaRPr>
          </a:p>
        </p:txBody>
      </p:sp>
      <p:sp>
        <p:nvSpPr>
          <p:cNvPr id="6" name="Altbilgi Yer Tutucusu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t>Toplantı Adı, vb.</a:t>
            </a:r>
            <a:endParaRPr kumimoji="0" lang="tr-TR" altLang="tr-TR" sz="1200" b="0" i="0" u="none" strike="noStrike" kern="1200" cap="none" spc="0" normalizeH="0" baseline="0" noProof="0">
              <a:ln>
                <a:noFill/>
              </a:ln>
              <a:solidFill>
                <a:srgbClr val="898989"/>
              </a:solidFill>
              <a:effectLst/>
              <a:uLnTx/>
              <a:uFillTx/>
              <a:latin typeface="Arial"/>
              <a:ea typeface="MS PGothic" pitchFamily="34" charset="-128"/>
              <a:cs typeface="Arial" panose="020B0604020202020204" pitchFamily="34" charset="0"/>
            </a:endParaRPr>
          </a:p>
        </p:txBody>
      </p:sp>
      <p:sp>
        <p:nvSpPr>
          <p:cNvPr id="7" name="Slayt Numarası Yer Tutucusu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026C08-5BA6-495F-B527-3EF67B7D534B}" type="slidenum">
              <a:rPr kumimoji="0" lang="en-US"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r>
              <a:rPr kumimoji="0" lang="tr-TR"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t>/44</a:t>
            </a:r>
            <a:endParaRPr kumimoji="0" lang="en-US"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endParaRPr>
          </a:p>
        </p:txBody>
      </p:sp>
    </p:spTree>
    <p:extLst>
      <p:ext uri="{BB962C8B-B14F-4D97-AF65-F5344CB8AC3E}">
        <p14:creationId xmlns:p14="http://schemas.microsoft.com/office/powerpoint/2010/main" val="3877108520"/>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tr-TR" sz="1200" b="0" i="0" u="none" strike="noStrike" kern="1200" cap="none" spc="0" normalizeH="0" baseline="0" noProof="0">
              <a:ln>
                <a:noFill/>
              </a:ln>
              <a:solidFill>
                <a:srgbClr val="898989"/>
              </a:solidFill>
              <a:effectLst/>
              <a:uLnTx/>
              <a:uFillTx/>
              <a:latin typeface="Arial"/>
              <a:ea typeface="MS PGothic" pitchFamily="34" charset="-128"/>
              <a:cs typeface="Arial" panose="020B0604020202020204" pitchFamily="34" charset="0"/>
            </a:endParaRPr>
          </a:p>
        </p:txBody>
      </p:sp>
      <p:sp>
        <p:nvSpPr>
          <p:cNvPr id="6" name="Altbilgi Yer Tutucusu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t>Toplantı Adı, vb.</a:t>
            </a:r>
            <a:endParaRPr kumimoji="0" lang="tr-TR" altLang="tr-TR" sz="1200" b="0" i="0" u="none" strike="noStrike" kern="1200" cap="none" spc="0" normalizeH="0" baseline="0" noProof="0">
              <a:ln>
                <a:noFill/>
              </a:ln>
              <a:solidFill>
                <a:srgbClr val="898989"/>
              </a:solidFill>
              <a:effectLst/>
              <a:uLnTx/>
              <a:uFillTx/>
              <a:latin typeface="Arial"/>
              <a:ea typeface="MS PGothic" pitchFamily="34" charset="-128"/>
              <a:cs typeface="Arial" panose="020B0604020202020204" pitchFamily="34" charset="0"/>
            </a:endParaRPr>
          </a:p>
        </p:txBody>
      </p:sp>
      <p:sp>
        <p:nvSpPr>
          <p:cNvPr id="7" name="Slayt Numarası Yer Tutucusu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026C08-5BA6-495F-B527-3EF67B7D534B}" type="slidenum">
              <a:rPr kumimoji="0" lang="en-US"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r>
              <a:rPr kumimoji="0" lang="tr-TR"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t>/44</a:t>
            </a:r>
            <a:endParaRPr kumimoji="0" lang="en-US"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endParaRPr>
          </a:p>
        </p:txBody>
      </p:sp>
    </p:spTree>
    <p:extLst>
      <p:ext uri="{BB962C8B-B14F-4D97-AF65-F5344CB8AC3E}">
        <p14:creationId xmlns:p14="http://schemas.microsoft.com/office/powerpoint/2010/main" val="2668349056"/>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tr-TR" sz="1200" b="0" i="0" u="none" strike="noStrike" kern="1200" cap="none" spc="0" normalizeH="0" baseline="0" noProof="0">
              <a:ln>
                <a:noFill/>
              </a:ln>
              <a:solidFill>
                <a:srgbClr val="898989"/>
              </a:solidFill>
              <a:effectLst/>
              <a:uLnTx/>
              <a:uFillTx/>
              <a:latin typeface="Arial"/>
              <a:ea typeface="MS PGothic" pitchFamily="34" charset="-128"/>
              <a:cs typeface="Arial" panose="020B0604020202020204" pitchFamily="34" charset="0"/>
            </a:endParaRPr>
          </a:p>
        </p:txBody>
      </p:sp>
      <p:sp>
        <p:nvSpPr>
          <p:cNvPr id="5" name="Altbilgi Yer Tutucusu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t>Toplantı Adı, vb.</a:t>
            </a:r>
            <a:endParaRPr kumimoji="0" lang="tr-TR" altLang="tr-TR" sz="1200" b="0" i="0" u="none" strike="noStrike" kern="1200" cap="none" spc="0" normalizeH="0" baseline="0" noProof="0">
              <a:ln>
                <a:noFill/>
              </a:ln>
              <a:solidFill>
                <a:srgbClr val="898989"/>
              </a:solidFill>
              <a:effectLst/>
              <a:uLnTx/>
              <a:uFillTx/>
              <a:latin typeface="Arial"/>
              <a:ea typeface="MS PGothic" pitchFamily="34" charset="-128"/>
              <a:cs typeface="Arial" panose="020B0604020202020204" pitchFamily="34" charset="0"/>
            </a:endParaRPr>
          </a:p>
        </p:txBody>
      </p:sp>
      <p:sp>
        <p:nvSpPr>
          <p:cNvPr id="6" name="Slayt Numarası Yer Tutucus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026C08-5BA6-495F-B527-3EF67B7D534B}" type="slidenum">
              <a:rPr kumimoji="0" lang="en-US"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r>
              <a:rPr kumimoji="0" lang="tr-TR"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t>/44</a:t>
            </a:r>
            <a:endParaRPr kumimoji="0" lang="en-US"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endParaRPr>
          </a:p>
        </p:txBody>
      </p:sp>
    </p:spTree>
    <p:extLst>
      <p:ext uri="{BB962C8B-B14F-4D97-AF65-F5344CB8AC3E}">
        <p14:creationId xmlns:p14="http://schemas.microsoft.com/office/powerpoint/2010/main" val="4103536995"/>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tr-TR" sz="1200" b="0" i="0" u="none" strike="noStrike" kern="1200" cap="none" spc="0" normalizeH="0" baseline="0" noProof="0">
              <a:ln>
                <a:noFill/>
              </a:ln>
              <a:solidFill>
                <a:srgbClr val="898989"/>
              </a:solidFill>
              <a:effectLst/>
              <a:uLnTx/>
              <a:uFillTx/>
              <a:latin typeface="Arial"/>
              <a:ea typeface="MS PGothic" pitchFamily="34" charset="-128"/>
              <a:cs typeface="Arial" panose="020B0604020202020204" pitchFamily="34" charset="0"/>
            </a:endParaRPr>
          </a:p>
        </p:txBody>
      </p:sp>
      <p:sp>
        <p:nvSpPr>
          <p:cNvPr id="5" name="Altbilgi Yer Tutucusu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t>Toplantı Adı, vb.</a:t>
            </a:r>
            <a:endParaRPr kumimoji="0" lang="tr-TR" altLang="tr-TR" sz="1200" b="0" i="0" u="none" strike="noStrike" kern="1200" cap="none" spc="0" normalizeH="0" baseline="0" noProof="0">
              <a:ln>
                <a:noFill/>
              </a:ln>
              <a:solidFill>
                <a:srgbClr val="898989"/>
              </a:solidFill>
              <a:effectLst/>
              <a:uLnTx/>
              <a:uFillTx/>
              <a:latin typeface="Arial"/>
              <a:ea typeface="MS PGothic" pitchFamily="34" charset="-128"/>
              <a:cs typeface="Arial" panose="020B0604020202020204" pitchFamily="34" charset="0"/>
            </a:endParaRPr>
          </a:p>
        </p:txBody>
      </p:sp>
      <p:sp>
        <p:nvSpPr>
          <p:cNvPr id="6" name="Slayt Numarası Yer Tutucusu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026C08-5BA6-495F-B527-3EF67B7D534B}" type="slidenum">
              <a:rPr kumimoji="0" lang="en-US"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r>
              <a:rPr kumimoji="0" lang="tr-TR"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t>/44</a:t>
            </a:r>
            <a:endParaRPr kumimoji="0" lang="en-US"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endParaRPr>
          </a:p>
        </p:txBody>
      </p:sp>
    </p:spTree>
    <p:extLst>
      <p:ext uri="{BB962C8B-B14F-4D97-AF65-F5344CB8AC3E}">
        <p14:creationId xmlns:p14="http://schemas.microsoft.com/office/powerpoint/2010/main" val="2693407445"/>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Özel Düzen">
    <p:spTree>
      <p:nvGrpSpPr>
        <p:cNvPr id="1" name=""/>
        <p:cNvGrpSpPr/>
        <p:nvPr/>
      </p:nvGrpSpPr>
      <p:grpSpPr>
        <a:xfrm>
          <a:off x="0" y="0"/>
          <a:ext cx="0" cy="0"/>
          <a:chOff x="0" y="0"/>
          <a:chExt cx="0" cy="0"/>
        </a:xfrm>
      </p:grpSpPr>
      <p:pic>
        <p:nvPicPr>
          <p:cNvPr id="2" name="Picture 1"/>
          <p:cNvPicPr>
            <a:picLocks noChangeAspect="1"/>
          </p:cNvPicPr>
          <p:nvPr/>
        </p:nvPicPr>
        <p:blipFill>
          <a:blip r:embed="rId2">
            <a:lum bright="70000" contrast="-70000"/>
          </a:blip>
          <a:stretch>
            <a:fillRect/>
          </a:stretch>
        </p:blipFill>
        <p:spPr>
          <a:xfrm>
            <a:off x="-529" y="-297"/>
            <a:ext cx="12193057" cy="6858594"/>
          </a:xfrm>
          <a:prstGeom prst="rect">
            <a:avLst/>
          </a:prstGeom>
        </p:spPr>
      </p:pic>
      <p:sp>
        <p:nvSpPr>
          <p:cNvPr id="7" name="1 Başlık"/>
          <p:cNvSpPr>
            <a:spLocks noGrp="1"/>
          </p:cNvSpPr>
          <p:nvPr>
            <p:ph type="ctrTitle" hasCustomPrompt="1"/>
          </p:nvPr>
        </p:nvSpPr>
        <p:spPr>
          <a:xfrm>
            <a:off x="939800" y="3184526"/>
            <a:ext cx="10363200" cy="1470025"/>
          </a:xfrm>
        </p:spPr>
        <p:txBody>
          <a:bodyPr>
            <a:normAutofit/>
          </a:bodyPr>
          <a:lstStyle>
            <a:lvl1pPr algn="ctr">
              <a:defRPr sz="4800" b="1">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tr-TR" noProof="0" dirty="0"/>
              <a:t>İlginize teşekkür ederiz.</a:t>
            </a:r>
          </a:p>
        </p:txBody>
      </p:sp>
      <p:sp>
        <p:nvSpPr>
          <p:cNvPr id="8" name="3 Veri Yer Tutucusu"/>
          <p:cNvSpPr>
            <a:spLocks noGrp="1"/>
          </p:cNvSpPr>
          <p:nvPr>
            <p:ph type="dt" sz="half" idx="10"/>
          </p:nvPr>
        </p:nvSpPr>
        <p:spPr>
          <a:xfrm>
            <a:off x="609600" y="6356351"/>
            <a:ext cx="2844800" cy="365125"/>
          </a:xfrm>
        </p:spPr>
        <p:txBody>
          <a:bodyPr/>
          <a:lstStyle>
            <a:lvl1pPr>
              <a:defRPr>
                <a:latin typeface="Corbe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tr-TR" sz="1200" b="0" i="0" u="none" strike="noStrike" kern="1200" cap="none" spc="0" normalizeH="0" baseline="0" noProof="0">
              <a:ln>
                <a:noFill/>
              </a:ln>
              <a:solidFill>
                <a:srgbClr val="898989"/>
              </a:solidFill>
              <a:effectLst/>
              <a:uLnTx/>
              <a:uFillTx/>
              <a:latin typeface="Arial"/>
              <a:ea typeface="MS PGothic" pitchFamily="34" charset="-128"/>
              <a:cs typeface="Arial" panose="020B0604020202020204" pitchFamily="34" charset="0"/>
            </a:endParaRPr>
          </a:p>
        </p:txBody>
      </p:sp>
      <p:sp>
        <p:nvSpPr>
          <p:cNvPr id="9" name="4 Altbilgi Yer Tutucusu"/>
          <p:cNvSpPr>
            <a:spLocks noGrp="1"/>
          </p:cNvSpPr>
          <p:nvPr>
            <p:ph type="ftr" sz="quarter" idx="11"/>
          </p:nvPr>
        </p:nvSpPr>
        <p:spPr>
          <a:xfrm>
            <a:off x="4165600" y="6356351"/>
            <a:ext cx="3860800" cy="365125"/>
          </a:xfrm>
        </p:spPr>
        <p:txBody>
          <a:bodyPr/>
          <a:lstStyle>
            <a:lvl1pPr>
              <a:defRPr>
                <a:latin typeface="Corbe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t>Toplantı Adı, vb.</a:t>
            </a:r>
            <a:endParaRPr kumimoji="0" lang="tr-TR" altLang="tr-TR" sz="1200" b="0" i="0" u="none" strike="noStrike" kern="1200" cap="none" spc="0" normalizeH="0" baseline="0" noProof="0">
              <a:ln>
                <a:noFill/>
              </a:ln>
              <a:solidFill>
                <a:srgbClr val="898989"/>
              </a:solidFill>
              <a:effectLst/>
              <a:uLnTx/>
              <a:uFillTx/>
              <a:latin typeface="Arial"/>
              <a:ea typeface="MS PGothic" pitchFamily="34" charset="-128"/>
              <a:cs typeface="Arial" panose="020B0604020202020204" pitchFamily="34" charset="0"/>
            </a:endParaRPr>
          </a:p>
        </p:txBody>
      </p:sp>
    </p:spTree>
    <p:extLst>
      <p:ext uri="{BB962C8B-B14F-4D97-AF65-F5344CB8AC3E}">
        <p14:creationId xmlns:p14="http://schemas.microsoft.com/office/powerpoint/2010/main" val="2037353206"/>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lum bright="70000" contrast="-70000"/>
          </a:blip>
          <a:stretch>
            <a:fillRect/>
          </a:stretch>
        </p:blipFill>
        <p:spPr>
          <a:xfrm>
            <a:off x="-529" y="-297"/>
            <a:ext cx="12193057" cy="6858594"/>
          </a:xfrm>
          <a:prstGeom prst="rect">
            <a:avLst/>
          </a:prstGeom>
        </p:spPr>
      </p:pic>
      <p:sp>
        <p:nvSpPr>
          <p:cNvPr id="7" name="1 Başlık"/>
          <p:cNvSpPr>
            <a:spLocks noGrp="1"/>
          </p:cNvSpPr>
          <p:nvPr>
            <p:ph type="ctrTitle" hasCustomPrompt="1"/>
          </p:nvPr>
        </p:nvSpPr>
        <p:spPr>
          <a:xfrm>
            <a:off x="939800" y="3184526"/>
            <a:ext cx="10363200" cy="1470025"/>
          </a:xfrm>
        </p:spPr>
        <p:txBody>
          <a:bodyPr>
            <a:normAutofit/>
          </a:bodyPr>
          <a:lstStyle>
            <a:lvl1pPr algn="ctr">
              <a:defRPr sz="4800" b="1">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tr-TR" noProof="0" dirty="0"/>
              <a:t>İlginize teşekkür ederiz.</a:t>
            </a:r>
          </a:p>
        </p:txBody>
      </p:sp>
      <p:sp>
        <p:nvSpPr>
          <p:cNvPr id="8" name="3 Veri Yer Tutucusu"/>
          <p:cNvSpPr>
            <a:spLocks noGrp="1"/>
          </p:cNvSpPr>
          <p:nvPr>
            <p:ph type="dt" sz="half" idx="10"/>
          </p:nvPr>
        </p:nvSpPr>
        <p:spPr>
          <a:xfrm>
            <a:off x="609600" y="6356351"/>
            <a:ext cx="2844800" cy="365125"/>
          </a:xfrm>
        </p:spPr>
        <p:txBody>
          <a:bodyPr/>
          <a:lstStyle>
            <a:lvl1pPr>
              <a:defRPr>
                <a:latin typeface="Corbe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Corbel" pitchFamily="34" charset="0"/>
              <a:ea typeface="+mn-ea"/>
              <a:cs typeface="Arial" panose="020B0604020202020204" pitchFamily="34" charset="0"/>
            </a:endParaRPr>
          </a:p>
        </p:txBody>
      </p:sp>
      <p:sp>
        <p:nvSpPr>
          <p:cNvPr id="9" name="4 Altbilgi Yer Tutucusu"/>
          <p:cNvSpPr>
            <a:spLocks noGrp="1"/>
          </p:cNvSpPr>
          <p:nvPr>
            <p:ph type="ftr" sz="quarter" idx="11"/>
          </p:nvPr>
        </p:nvSpPr>
        <p:spPr>
          <a:xfrm>
            <a:off x="4165600" y="6356351"/>
            <a:ext cx="3860800" cy="365125"/>
          </a:xfrm>
        </p:spPr>
        <p:txBody>
          <a:bodyPr/>
          <a:lstStyle>
            <a:lvl1pPr>
              <a:defRPr>
                <a:latin typeface="Corbe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a:ln>
                  <a:noFill/>
                </a:ln>
                <a:solidFill>
                  <a:srgbClr val="898989"/>
                </a:solidFill>
                <a:effectLst/>
                <a:uLnTx/>
                <a:uFillTx/>
                <a:latin typeface="Corbel" pitchFamily="34" charset="0"/>
                <a:ea typeface="+mn-ea"/>
                <a:cs typeface="Arial" panose="020B0604020202020204" pitchFamily="34" charset="0"/>
              </a:rPr>
              <a:t>Toplantı Adı, vb.</a:t>
            </a:r>
          </a:p>
        </p:txBody>
      </p:sp>
    </p:spTree>
    <p:extLst>
      <p:ext uri="{BB962C8B-B14F-4D97-AF65-F5344CB8AC3E}">
        <p14:creationId xmlns:p14="http://schemas.microsoft.com/office/powerpoint/2010/main" val="4101735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Başlık Slaydı">
    <p:spTree>
      <p:nvGrpSpPr>
        <p:cNvPr id="1" name=""/>
        <p:cNvGrpSpPr/>
        <p:nvPr/>
      </p:nvGrpSpPr>
      <p:grpSpPr>
        <a:xfrm>
          <a:off x="0" y="0"/>
          <a:ext cx="0" cy="0"/>
          <a:chOff x="0" y="0"/>
          <a:chExt cx="0" cy="0"/>
        </a:xfrm>
      </p:grpSpPr>
      <p:sp>
        <p:nvSpPr>
          <p:cNvPr id="12" name="1 Başlık"/>
          <p:cNvSpPr>
            <a:spLocks noGrp="1"/>
          </p:cNvSpPr>
          <p:nvPr>
            <p:ph type="ctrTitle"/>
          </p:nvPr>
        </p:nvSpPr>
        <p:spPr>
          <a:xfrm>
            <a:off x="939800" y="3184526"/>
            <a:ext cx="10363200" cy="1470025"/>
          </a:xfrm>
        </p:spPr>
        <p:txBody>
          <a:bodyPr>
            <a:normAutofit/>
          </a:bodyPr>
          <a:lstStyle>
            <a:lvl1pPr algn="ctr">
              <a:defRPr sz="48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noProof="0"/>
              <a:t>Click to edit Master title style</a:t>
            </a:r>
            <a:endParaRPr lang="tr-TR" noProof="0" dirty="0"/>
          </a:p>
        </p:txBody>
      </p:sp>
      <p:sp>
        <p:nvSpPr>
          <p:cNvPr id="13" name="2 Alt Başlık"/>
          <p:cNvSpPr>
            <a:spLocks noGrp="1"/>
          </p:cNvSpPr>
          <p:nvPr>
            <p:ph type="subTitle" idx="1" hasCustomPrompt="1"/>
          </p:nvPr>
        </p:nvSpPr>
        <p:spPr>
          <a:xfrm>
            <a:off x="1828800" y="5118100"/>
            <a:ext cx="8534400" cy="520700"/>
          </a:xfrm>
        </p:spPr>
        <p:txBody>
          <a:bodyPr>
            <a:normAutofit/>
          </a:bodyPr>
          <a:lstStyle>
            <a:lvl1pPr marL="0" indent="0" algn="ctr">
              <a:buNone/>
              <a:defRPr sz="2800" b="1">
                <a:solidFill>
                  <a:schemeClr val="accent4">
                    <a:lumMod val="40000"/>
                    <a:lumOff val="60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dirty="0"/>
              <a:t>Tarih</a:t>
            </a:r>
            <a:endParaRPr lang="en-US" dirty="0"/>
          </a:p>
        </p:txBody>
      </p:sp>
      <p:sp>
        <p:nvSpPr>
          <p:cNvPr id="14" name="4 Altbilgi Yer Tutucusu"/>
          <p:cNvSpPr>
            <a:spLocks noGrp="1"/>
          </p:cNvSpPr>
          <p:nvPr>
            <p:ph type="ftr" sz="quarter" idx="11"/>
          </p:nvPr>
        </p:nvSpPr>
        <p:spPr>
          <a:xfrm>
            <a:off x="4165600" y="6356351"/>
            <a:ext cx="3860800" cy="365125"/>
          </a:xfrm>
        </p:spPr>
        <p:txBody>
          <a:bodyPr/>
          <a:lstStyle>
            <a:lvl1pPr>
              <a:defRPr>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Toplantı Adı, vb.</a:t>
            </a:r>
          </a:p>
        </p:txBody>
      </p:sp>
      <p:pic>
        <p:nvPicPr>
          <p:cNvPr id="2" name="Resim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54683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1" y="1122366"/>
            <a:ext cx="9144000" cy="2387600"/>
          </a:xfrm>
        </p:spPr>
        <p:txBody>
          <a:bodyPr anchor="b"/>
          <a:lstStyle>
            <a:lvl1pPr algn="ctr">
              <a:defRPr sz="4598"/>
            </a:lvl1pPr>
          </a:lstStyle>
          <a:p>
            <a:r>
              <a:rPr lang="tr-TR" smtClean="0"/>
              <a:t>Asıl başlık stili için tıklatın</a:t>
            </a:r>
            <a:endParaRPr lang="tr-TR"/>
          </a:p>
        </p:txBody>
      </p:sp>
      <p:sp>
        <p:nvSpPr>
          <p:cNvPr id="3" name="Alt Başlık 2"/>
          <p:cNvSpPr>
            <a:spLocks noGrp="1"/>
          </p:cNvSpPr>
          <p:nvPr>
            <p:ph type="subTitle" idx="1"/>
          </p:nvPr>
        </p:nvSpPr>
        <p:spPr>
          <a:xfrm>
            <a:off x="1524001" y="3602040"/>
            <a:ext cx="9144000" cy="1655763"/>
          </a:xfrm>
        </p:spPr>
        <p:txBody>
          <a:bodyPr/>
          <a:lstStyle>
            <a:lvl1pPr marL="0" indent="0" algn="ctr">
              <a:buNone/>
              <a:defRPr sz="1800"/>
            </a:lvl1pPr>
            <a:lvl2pPr marL="348704" indent="0" algn="ctr">
              <a:buNone/>
              <a:defRPr sz="1500"/>
            </a:lvl2pPr>
            <a:lvl3pPr marL="697408" indent="0" algn="ctr">
              <a:buNone/>
              <a:defRPr sz="1400"/>
            </a:lvl3pPr>
            <a:lvl4pPr marL="1046112" indent="0" algn="ctr">
              <a:buNone/>
              <a:defRPr sz="1200"/>
            </a:lvl4pPr>
            <a:lvl5pPr marL="1394816" indent="0" algn="ctr">
              <a:buNone/>
              <a:defRPr sz="1200"/>
            </a:lvl5pPr>
            <a:lvl6pPr marL="1743520" indent="0" algn="ctr">
              <a:buNone/>
              <a:defRPr sz="1200"/>
            </a:lvl6pPr>
            <a:lvl7pPr marL="2092224" indent="0" algn="ctr">
              <a:buNone/>
              <a:defRPr sz="1200"/>
            </a:lvl7pPr>
            <a:lvl8pPr marL="2440928" indent="0" algn="ctr">
              <a:buNone/>
              <a:defRPr sz="1200"/>
            </a:lvl8pPr>
            <a:lvl9pPr marL="2789632" indent="0" algn="ctr">
              <a:buNone/>
              <a:defRPr sz="12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31CFB4AE-84BE-4ED2-AB38-DCF23F49EB8D}"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5850717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019A34C-F479-4CA6-A872-4BB861143961}"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8735266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4" y="1709745"/>
            <a:ext cx="10515600" cy="2852736"/>
          </a:xfrm>
        </p:spPr>
        <p:txBody>
          <a:bodyPr anchor="b"/>
          <a:lstStyle>
            <a:lvl1pPr>
              <a:defRPr sz="4598"/>
            </a:lvl1pPr>
          </a:lstStyle>
          <a:p>
            <a:r>
              <a:rPr lang="tr-TR" smtClean="0"/>
              <a:t>Asıl başlık stili için tıklatın</a:t>
            </a:r>
            <a:endParaRPr lang="tr-TR"/>
          </a:p>
        </p:txBody>
      </p:sp>
      <p:sp>
        <p:nvSpPr>
          <p:cNvPr id="3" name="Metin Yer Tutucusu 2"/>
          <p:cNvSpPr>
            <a:spLocks noGrp="1"/>
          </p:cNvSpPr>
          <p:nvPr>
            <p:ph type="body" idx="1"/>
          </p:nvPr>
        </p:nvSpPr>
        <p:spPr>
          <a:xfrm>
            <a:off x="831854" y="4589466"/>
            <a:ext cx="10515600" cy="1500187"/>
          </a:xfrm>
        </p:spPr>
        <p:txBody>
          <a:bodyPr/>
          <a:lstStyle>
            <a:lvl1pPr marL="0" indent="0">
              <a:buNone/>
              <a:defRPr sz="1800">
                <a:solidFill>
                  <a:schemeClr val="tx1">
                    <a:tint val="75000"/>
                  </a:schemeClr>
                </a:solidFill>
              </a:defRPr>
            </a:lvl1pPr>
            <a:lvl2pPr marL="348704" indent="0">
              <a:buNone/>
              <a:defRPr sz="1500">
                <a:solidFill>
                  <a:schemeClr val="tx1">
                    <a:tint val="75000"/>
                  </a:schemeClr>
                </a:solidFill>
              </a:defRPr>
            </a:lvl2pPr>
            <a:lvl3pPr marL="697408" indent="0">
              <a:buNone/>
              <a:defRPr sz="1400">
                <a:solidFill>
                  <a:schemeClr val="tx1">
                    <a:tint val="75000"/>
                  </a:schemeClr>
                </a:solidFill>
              </a:defRPr>
            </a:lvl3pPr>
            <a:lvl4pPr marL="1046112" indent="0">
              <a:buNone/>
              <a:defRPr sz="1200">
                <a:solidFill>
                  <a:schemeClr val="tx1">
                    <a:tint val="75000"/>
                  </a:schemeClr>
                </a:solidFill>
              </a:defRPr>
            </a:lvl4pPr>
            <a:lvl5pPr marL="1394816" indent="0">
              <a:buNone/>
              <a:defRPr sz="1200">
                <a:solidFill>
                  <a:schemeClr val="tx1">
                    <a:tint val="75000"/>
                  </a:schemeClr>
                </a:solidFill>
              </a:defRPr>
            </a:lvl5pPr>
            <a:lvl6pPr marL="1743520" indent="0">
              <a:buNone/>
              <a:defRPr sz="1200">
                <a:solidFill>
                  <a:schemeClr val="tx1">
                    <a:tint val="75000"/>
                  </a:schemeClr>
                </a:solidFill>
              </a:defRPr>
            </a:lvl6pPr>
            <a:lvl7pPr marL="2092224" indent="0">
              <a:buNone/>
              <a:defRPr sz="1200">
                <a:solidFill>
                  <a:schemeClr val="tx1">
                    <a:tint val="75000"/>
                  </a:schemeClr>
                </a:solidFill>
              </a:defRPr>
            </a:lvl7pPr>
            <a:lvl8pPr marL="2440928" indent="0">
              <a:buNone/>
              <a:defRPr sz="1200">
                <a:solidFill>
                  <a:schemeClr val="tx1">
                    <a:tint val="75000"/>
                  </a:schemeClr>
                </a:solidFill>
              </a:defRPr>
            </a:lvl8pPr>
            <a:lvl9pPr marL="2789632" indent="0">
              <a:buNone/>
              <a:defRPr sz="12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36B4DEC8-246A-49D5-8505-7E104E3E3004}"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00839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 y="4"/>
            <a:ext cx="10896601" cy="609601"/>
          </a:xfrm>
          <a:prstGeom prst="rect">
            <a:avLst/>
          </a:prstGeom>
        </p:spPr>
        <p:txBody>
          <a:bodyPr>
            <a:normAutofit/>
          </a:bodyPr>
          <a:lstStyle>
            <a:lvl1pPr>
              <a:defRPr sz="2400" b="1">
                <a:latin typeface="+mn-lt"/>
              </a:defRPr>
            </a:lvl1pPr>
          </a:lstStyle>
          <a:p>
            <a:r>
              <a:rPr lang="tr-TR" dirty="0"/>
              <a:t>Asıl başlık stili için tıklatın</a:t>
            </a:r>
            <a:endParaRPr lang="en-US" dirty="0"/>
          </a:p>
        </p:txBody>
      </p:sp>
      <p:sp>
        <p:nvSpPr>
          <p:cNvPr id="3" name="2 İçerik Yer Tutucusu"/>
          <p:cNvSpPr>
            <a:spLocks noGrp="1"/>
          </p:cNvSpPr>
          <p:nvPr>
            <p:ph sz="half" idx="1"/>
          </p:nvPr>
        </p:nvSpPr>
        <p:spPr>
          <a:xfrm>
            <a:off x="623393" y="1052742"/>
            <a:ext cx="5371008" cy="5073427"/>
          </a:xfrm>
          <a:prstGeom prst="rect">
            <a:avLst/>
          </a:prstGeo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4" name="3 İçerik Yer Tutucusu"/>
          <p:cNvSpPr>
            <a:spLocks noGrp="1"/>
          </p:cNvSpPr>
          <p:nvPr>
            <p:ph sz="half" idx="2"/>
          </p:nvPr>
        </p:nvSpPr>
        <p:spPr>
          <a:xfrm>
            <a:off x="6197600" y="1052742"/>
            <a:ext cx="5384800" cy="5073427"/>
          </a:xfrm>
          <a:prstGeom prst="rect">
            <a:avLst/>
          </a:prstGeo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5" name="4 Veri Yer Tutucusu"/>
          <p:cNvSpPr>
            <a:spLocks noGrp="1"/>
          </p:cNvSpPr>
          <p:nvPr>
            <p:ph type="dt" sz="half" idx="10"/>
          </p:nvPr>
        </p:nvSpPr>
        <p:spPr>
          <a:xfrm>
            <a:off x="609600" y="6356364"/>
            <a:ext cx="2844800" cy="365125"/>
          </a:xfrm>
          <a:prstGeom prst="rect">
            <a:avLst/>
          </a:prstGeom>
        </p:spPr>
        <p:txBody>
          <a:bodyPr/>
          <a:lstStyle>
            <a:lvl1pPr>
              <a:defRPr>
                <a:latin typeface="+mn-lt"/>
              </a:defRPr>
            </a:lvl1pPr>
          </a:lstStyle>
          <a:p>
            <a:pPr marL="0" marR="0" lvl="0" indent="0" algn="l" defTabSz="914213" rtl="0" eaLnBrk="1" fontAlgn="auto" latinLnBrk="0" hangingPunct="1">
              <a:lnSpc>
                <a:spcPct val="100000"/>
              </a:lnSpc>
              <a:spcBef>
                <a:spcPts val="0"/>
              </a:spcBef>
              <a:spcAft>
                <a:spcPts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Arial"/>
              <a:ea typeface="+mn-ea"/>
              <a:cs typeface="Arial" panose="020B0604020202020204" pitchFamily="34" charset="0"/>
            </a:endParaRPr>
          </a:p>
        </p:txBody>
      </p:sp>
      <p:sp>
        <p:nvSpPr>
          <p:cNvPr id="6" name="5 Altbilgi Yer Tutucusu"/>
          <p:cNvSpPr>
            <a:spLocks noGrp="1"/>
          </p:cNvSpPr>
          <p:nvPr>
            <p:ph type="ftr" sz="quarter" idx="11"/>
          </p:nvPr>
        </p:nvSpPr>
        <p:spPr>
          <a:xfrm>
            <a:off x="4165601" y="6356364"/>
            <a:ext cx="3860800" cy="365125"/>
          </a:xfrm>
          <a:prstGeom prst="rect">
            <a:avLst/>
          </a:prstGeom>
        </p:spPr>
        <p:txBody>
          <a:bodyPr/>
          <a:lstStyle>
            <a:lvl1pPr>
              <a:defRPr>
                <a:latin typeface="+mn-lt"/>
              </a:defRPr>
            </a:lvl1pPr>
          </a:lstStyle>
          <a:p>
            <a:pPr marL="0" marR="0" lvl="0" indent="0" algn="ctr" defTabSz="914213"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a:ln>
                  <a:noFill/>
                </a:ln>
                <a:solidFill>
                  <a:srgbClr val="898989"/>
                </a:solidFill>
                <a:effectLst/>
                <a:uLnTx/>
                <a:uFillTx/>
                <a:latin typeface="Arial"/>
                <a:ea typeface="+mn-ea"/>
                <a:cs typeface="Arial" panose="020B0604020202020204" pitchFamily="34" charset="0"/>
              </a:rPr>
              <a:t>Toplantı Adı, vb.</a:t>
            </a:r>
          </a:p>
        </p:txBody>
      </p:sp>
      <p:sp>
        <p:nvSpPr>
          <p:cNvPr id="9" name="Slide Number Placeholder 19"/>
          <p:cNvSpPr txBox="1">
            <a:spLocks/>
          </p:cNvSpPr>
          <p:nvPr userDrawn="1"/>
        </p:nvSpPr>
        <p:spPr>
          <a:xfrm>
            <a:off x="9309887" y="6600346"/>
            <a:ext cx="2919303" cy="366057"/>
          </a:xfrm>
          <a:prstGeom prst="rect">
            <a:avLst/>
          </a:prstGeom>
        </p:spPr>
        <p:txBody>
          <a:bodyPr lIns="93040" tIns="46520" rIns="93040" bIns="46520"/>
          <a:lstStyle>
            <a:defPPr rtl="0">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74B379A-8968-4E49-B7C7-EB6E50A494B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1907210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1" y="1825627"/>
            <a:ext cx="5181600" cy="4351339"/>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7"/>
            <a:ext cx="5181600" cy="4351339"/>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CBD8543B-E27C-4546-98ED-62F67D15830E}" type="datetime1">
              <a:rPr lang="tr-TR" smtClean="0"/>
              <a:t>13.05.2024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0983464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91" y="365126"/>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90" y="1681163"/>
            <a:ext cx="5157788" cy="823912"/>
          </a:xfrm>
        </p:spPr>
        <p:txBody>
          <a:bodyPr anchor="b"/>
          <a:lstStyle>
            <a:lvl1pPr marL="0" indent="0">
              <a:buNone/>
              <a:defRPr sz="1800" b="1"/>
            </a:lvl1pPr>
            <a:lvl2pPr marL="348704" indent="0">
              <a:buNone/>
              <a:defRPr sz="1500" b="1"/>
            </a:lvl2pPr>
            <a:lvl3pPr marL="697408" indent="0">
              <a:buNone/>
              <a:defRPr sz="1400" b="1"/>
            </a:lvl3pPr>
            <a:lvl4pPr marL="1046112" indent="0">
              <a:buNone/>
              <a:defRPr sz="1200" b="1"/>
            </a:lvl4pPr>
            <a:lvl5pPr marL="1394816" indent="0">
              <a:buNone/>
              <a:defRPr sz="1200" b="1"/>
            </a:lvl5pPr>
            <a:lvl6pPr marL="1743520" indent="0">
              <a:buNone/>
              <a:defRPr sz="1200" b="1"/>
            </a:lvl6pPr>
            <a:lvl7pPr marL="2092224" indent="0">
              <a:buNone/>
              <a:defRPr sz="1200" b="1"/>
            </a:lvl7pPr>
            <a:lvl8pPr marL="2440928" indent="0">
              <a:buNone/>
              <a:defRPr sz="1200" b="1"/>
            </a:lvl8pPr>
            <a:lvl9pPr marL="2789632" indent="0">
              <a:buNone/>
              <a:defRPr sz="1200" b="1"/>
            </a:lvl9pPr>
          </a:lstStyle>
          <a:p>
            <a:pPr lvl="0"/>
            <a:r>
              <a:rPr lang="tr-TR" smtClean="0"/>
              <a:t>Asıl metin stillerini düzenle</a:t>
            </a:r>
          </a:p>
        </p:txBody>
      </p:sp>
      <p:sp>
        <p:nvSpPr>
          <p:cNvPr id="4" name="İçerik Yer Tutucusu 3"/>
          <p:cNvSpPr>
            <a:spLocks noGrp="1"/>
          </p:cNvSpPr>
          <p:nvPr>
            <p:ph sz="half" idx="2"/>
          </p:nvPr>
        </p:nvSpPr>
        <p:spPr>
          <a:xfrm>
            <a:off x="839790" y="2505076"/>
            <a:ext cx="51577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4" y="1681163"/>
            <a:ext cx="5183190" cy="823912"/>
          </a:xfrm>
        </p:spPr>
        <p:txBody>
          <a:bodyPr anchor="b"/>
          <a:lstStyle>
            <a:lvl1pPr marL="0" indent="0">
              <a:buNone/>
              <a:defRPr sz="1800" b="1"/>
            </a:lvl1pPr>
            <a:lvl2pPr marL="348704" indent="0">
              <a:buNone/>
              <a:defRPr sz="1500" b="1"/>
            </a:lvl2pPr>
            <a:lvl3pPr marL="697408" indent="0">
              <a:buNone/>
              <a:defRPr sz="1400" b="1"/>
            </a:lvl3pPr>
            <a:lvl4pPr marL="1046112" indent="0">
              <a:buNone/>
              <a:defRPr sz="1200" b="1"/>
            </a:lvl4pPr>
            <a:lvl5pPr marL="1394816" indent="0">
              <a:buNone/>
              <a:defRPr sz="1200" b="1"/>
            </a:lvl5pPr>
            <a:lvl6pPr marL="1743520" indent="0">
              <a:buNone/>
              <a:defRPr sz="1200" b="1"/>
            </a:lvl6pPr>
            <a:lvl7pPr marL="2092224" indent="0">
              <a:buNone/>
              <a:defRPr sz="1200" b="1"/>
            </a:lvl7pPr>
            <a:lvl8pPr marL="2440928" indent="0">
              <a:buNone/>
              <a:defRPr sz="1200" b="1"/>
            </a:lvl8pPr>
            <a:lvl9pPr marL="2789632" indent="0">
              <a:buNone/>
              <a:defRPr sz="1200" b="1"/>
            </a:lvl9pPr>
          </a:lstStyle>
          <a:p>
            <a:pPr lvl="0"/>
            <a:r>
              <a:rPr lang="tr-TR" smtClean="0"/>
              <a:t>Asıl metin stillerini düzenle</a:t>
            </a:r>
          </a:p>
        </p:txBody>
      </p:sp>
      <p:sp>
        <p:nvSpPr>
          <p:cNvPr id="6" name="İçerik Yer Tutucusu 5"/>
          <p:cNvSpPr>
            <a:spLocks noGrp="1"/>
          </p:cNvSpPr>
          <p:nvPr>
            <p:ph sz="quarter" idx="4"/>
          </p:nvPr>
        </p:nvSpPr>
        <p:spPr>
          <a:xfrm>
            <a:off x="6172204" y="2505076"/>
            <a:ext cx="5183190"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EBAF5449-1EC7-4857-BDBE-4C969EC0ECDB}" type="datetime1">
              <a:rPr lang="tr-TR" smtClean="0"/>
              <a:t>13.05.2024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6396158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4A73B693-20EB-4739-82EA-87E1754D1637}" type="datetime1">
              <a:rPr lang="tr-TR" smtClean="0"/>
              <a:t>13.05.2024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7839108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1E21C63-6F08-441E-97CE-6D6895CB5AAD}" type="datetime1">
              <a:rPr lang="tr-TR" smtClean="0"/>
              <a:t>13.05.2024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22956940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90" y="457203"/>
            <a:ext cx="3932237" cy="1600200"/>
          </a:xfrm>
        </p:spPr>
        <p:txBody>
          <a:bodyPr anchor="b"/>
          <a:lstStyle>
            <a:lvl1pPr>
              <a:defRPr sz="2400"/>
            </a:lvl1pPr>
          </a:lstStyle>
          <a:p>
            <a:r>
              <a:rPr lang="tr-TR" smtClean="0"/>
              <a:t>Asıl başlık stili için tıklatın</a:t>
            </a:r>
            <a:endParaRPr lang="tr-TR"/>
          </a:p>
        </p:txBody>
      </p:sp>
      <p:sp>
        <p:nvSpPr>
          <p:cNvPr id="3" name="İçerik Yer Tutucusu 2"/>
          <p:cNvSpPr>
            <a:spLocks noGrp="1"/>
          </p:cNvSpPr>
          <p:nvPr>
            <p:ph idx="1"/>
          </p:nvPr>
        </p:nvSpPr>
        <p:spPr>
          <a:xfrm>
            <a:off x="5183188" y="987430"/>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90" y="2057401"/>
            <a:ext cx="3932237" cy="3811588"/>
          </a:xfrm>
        </p:spPr>
        <p:txBody>
          <a:bodyPr/>
          <a:lstStyle>
            <a:lvl1pPr marL="0" indent="0">
              <a:buNone/>
              <a:defRPr sz="1200"/>
            </a:lvl1pPr>
            <a:lvl2pPr marL="348704" indent="0">
              <a:buNone/>
              <a:defRPr sz="1100"/>
            </a:lvl2pPr>
            <a:lvl3pPr marL="697408" indent="0">
              <a:buNone/>
              <a:defRPr sz="1000"/>
            </a:lvl3pPr>
            <a:lvl4pPr marL="1046112" indent="0">
              <a:buNone/>
              <a:defRPr sz="800"/>
            </a:lvl4pPr>
            <a:lvl5pPr marL="1394816" indent="0">
              <a:buNone/>
              <a:defRPr sz="800"/>
            </a:lvl5pPr>
            <a:lvl6pPr marL="1743520" indent="0">
              <a:buNone/>
              <a:defRPr sz="800"/>
            </a:lvl6pPr>
            <a:lvl7pPr marL="2092224" indent="0">
              <a:buNone/>
              <a:defRPr sz="800"/>
            </a:lvl7pPr>
            <a:lvl8pPr marL="2440928" indent="0">
              <a:buNone/>
              <a:defRPr sz="800"/>
            </a:lvl8pPr>
            <a:lvl9pPr marL="2789632" indent="0">
              <a:buNone/>
              <a:defRPr sz="8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37570464-6200-48E8-9386-416506A28534}" type="datetime1">
              <a:rPr lang="tr-TR" smtClean="0"/>
              <a:t>13.05.2024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26214193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90" y="457203"/>
            <a:ext cx="3932237" cy="1600200"/>
          </a:xfrm>
        </p:spPr>
        <p:txBody>
          <a:bodyPr anchor="b"/>
          <a:lstStyle>
            <a:lvl1pPr>
              <a:defRPr sz="24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30"/>
            <a:ext cx="6172200" cy="4873625"/>
          </a:xfrm>
        </p:spPr>
        <p:txBody>
          <a:bodyPr/>
          <a:lstStyle>
            <a:lvl1pPr marL="0" indent="0">
              <a:buNone/>
              <a:defRPr sz="2400"/>
            </a:lvl1pPr>
            <a:lvl2pPr marL="348704" indent="0">
              <a:buNone/>
              <a:defRPr sz="2100"/>
            </a:lvl2pPr>
            <a:lvl3pPr marL="697408" indent="0">
              <a:buNone/>
              <a:defRPr sz="1800"/>
            </a:lvl3pPr>
            <a:lvl4pPr marL="1046112" indent="0">
              <a:buNone/>
              <a:defRPr sz="1500"/>
            </a:lvl4pPr>
            <a:lvl5pPr marL="1394816" indent="0">
              <a:buNone/>
              <a:defRPr sz="1500"/>
            </a:lvl5pPr>
            <a:lvl6pPr marL="1743520" indent="0">
              <a:buNone/>
              <a:defRPr sz="1500"/>
            </a:lvl6pPr>
            <a:lvl7pPr marL="2092224" indent="0">
              <a:buNone/>
              <a:defRPr sz="1500"/>
            </a:lvl7pPr>
            <a:lvl8pPr marL="2440928" indent="0">
              <a:buNone/>
              <a:defRPr sz="1500"/>
            </a:lvl8pPr>
            <a:lvl9pPr marL="2789632" indent="0">
              <a:buNone/>
              <a:defRPr sz="1500"/>
            </a:lvl9pPr>
          </a:lstStyle>
          <a:p>
            <a:r>
              <a:rPr lang="tr-TR" smtClean="0"/>
              <a:t>Resim eklemek için simgeyi tıklatın</a:t>
            </a:r>
            <a:endParaRPr lang="tr-TR"/>
          </a:p>
        </p:txBody>
      </p:sp>
      <p:sp>
        <p:nvSpPr>
          <p:cNvPr id="4" name="Metin Yer Tutucusu 3"/>
          <p:cNvSpPr>
            <a:spLocks noGrp="1"/>
          </p:cNvSpPr>
          <p:nvPr>
            <p:ph type="body" sz="half" idx="2"/>
          </p:nvPr>
        </p:nvSpPr>
        <p:spPr>
          <a:xfrm>
            <a:off x="839790" y="2057401"/>
            <a:ext cx="3932237" cy="3811588"/>
          </a:xfrm>
        </p:spPr>
        <p:txBody>
          <a:bodyPr/>
          <a:lstStyle>
            <a:lvl1pPr marL="0" indent="0">
              <a:buNone/>
              <a:defRPr sz="1200"/>
            </a:lvl1pPr>
            <a:lvl2pPr marL="348704" indent="0">
              <a:buNone/>
              <a:defRPr sz="1100"/>
            </a:lvl2pPr>
            <a:lvl3pPr marL="697408" indent="0">
              <a:buNone/>
              <a:defRPr sz="1000"/>
            </a:lvl3pPr>
            <a:lvl4pPr marL="1046112" indent="0">
              <a:buNone/>
              <a:defRPr sz="800"/>
            </a:lvl4pPr>
            <a:lvl5pPr marL="1394816" indent="0">
              <a:buNone/>
              <a:defRPr sz="800"/>
            </a:lvl5pPr>
            <a:lvl6pPr marL="1743520" indent="0">
              <a:buNone/>
              <a:defRPr sz="800"/>
            </a:lvl6pPr>
            <a:lvl7pPr marL="2092224" indent="0">
              <a:buNone/>
              <a:defRPr sz="800"/>
            </a:lvl7pPr>
            <a:lvl8pPr marL="2440928" indent="0">
              <a:buNone/>
              <a:defRPr sz="800"/>
            </a:lvl8pPr>
            <a:lvl9pPr marL="2789632" indent="0">
              <a:buNone/>
              <a:defRPr sz="8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CC214776-AAB4-45EC-9A0E-E64BCA88EC67}" type="datetime1">
              <a:rPr lang="tr-TR" smtClean="0"/>
              <a:t>13.05.2024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6443878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930CC3DD-3EA0-44DE-95D0-DBB4F3DE4AF9}"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612521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2" y="365128"/>
            <a:ext cx="2628900" cy="5811839"/>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5" y="365128"/>
            <a:ext cx="7734300" cy="5811839"/>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A015362F-5AFA-41A2-93D0-F640CE8CDCD9}"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7020937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tr-TR" smtClean="0"/>
              <a:t>Asıl başlık stili için tıklatın</a:t>
            </a:r>
            <a:endParaRPr lang="sv-SE"/>
          </a:p>
        </p:txBody>
      </p:sp>
      <p:sp>
        <p:nvSpPr>
          <p:cNvPr id="7" name="Platshållare för innehåll 6"/>
          <p:cNvSpPr>
            <a:spLocks noGrp="1"/>
          </p:cNvSpPr>
          <p:nvPr>
            <p:ph sz="quarter" idx="13"/>
          </p:nvPr>
        </p:nvSpPr>
        <p:spPr>
          <a:xfrm>
            <a:off x="2429350" y="1874608"/>
            <a:ext cx="9150319" cy="4059457"/>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sv-SE"/>
          </a:p>
        </p:txBody>
      </p:sp>
      <p:sp>
        <p:nvSpPr>
          <p:cNvPr id="4" name="Platshållare för datum 13"/>
          <p:cNvSpPr>
            <a:spLocks noGrp="1"/>
          </p:cNvSpPr>
          <p:nvPr>
            <p:ph type="dt" sz="half" idx="14"/>
          </p:nvPr>
        </p:nvSpPr>
        <p:spPr/>
        <p:txBody>
          <a:bodyPr/>
          <a:lstStyle>
            <a:lvl1pPr>
              <a:defRPr/>
            </a:lvl1pPr>
          </a:lstStyle>
          <a:p>
            <a:pPr>
              <a:defRPr/>
            </a:pPr>
            <a:fld id="{1C67CD8C-0952-41BB-B348-78E817A8896D}" type="datetime1">
              <a:rPr lang="tr-TR" smtClean="0">
                <a:solidFill>
                  <a:srgbClr val="000000"/>
                </a:solidFill>
              </a:rPr>
              <a:t>13.05.2024</a:t>
            </a:fld>
            <a:endParaRPr lang="sv-SE">
              <a:solidFill>
                <a:srgbClr val="000000"/>
              </a:solidFill>
            </a:endParaRPr>
          </a:p>
        </p:txBody>
      </p:sp>
      <p:sp>
        <p:nvSpPr>
          <p:cNvPr id="5" name="Platshållare för sidfot 14"/>
          <p:cNvSpPr>
            <a:spLocks noGrp="1"/>
          </p:cNvSpPr>
          <p:nvPr>
            <p:ph type="ftr" sz="quarter" idx="15"/>
          </p:nvPr>
        </p:nvSpPr>
        <p:spPr/>
        <p:txBody>
          <a:bodyPr/>
          <a:lstStyle>
            <a:lvl1pPr>
              <a:defRPr/>
            </a:lvl1pPr>
          </a:lstStyle>
          <a:p>
            <a:pPr>
              <a:defRPr/>
            </a:pPr>
            <a:endParaRPr lang="sv-SE" dirty="0">
              <a:solidFill>
                <a:srgbClr val="000000"/>
              </a:solidFill>
            </a:endParaRPr>
          </a:p>
        </p:txBody>
      </p:sp>
      <p:sp>
        <p:nvSpPr>
          <p:cNvPr id="6" name="Platshållare för bildnummer 15"/>
          <p:cNvSpPr>
            <a:spLocks noGrp="1"/>
          </p:cNvSpPr>
          <p:nvPr>
            <p:ph type="sldNum" sz="quarter" idx="16"/>
          </p:nvPr>
        </p:nvSpPr>
        <p:spPr/>
        <p:txBody>
          <a:bodyPr/>
          <a:lstStyle>
            <a:lvl1pPr>
              <a:defRPr/>
            </a:lvl1pPr>
          </a:lstStyle>
          <a:p>
            <a:pPr>
              <a:defRPr/>
            </a:pPr>
            <a:fld id="{401952DF-122A-4243-B16A-D163F468D7FE}" type="slidenum">
              <a:rPr lang="sv-SE">
                <a:solidFill>
                  <a:srgbClr val="000000"/>
                </a:solidFill>
              </a:rPr>
              <a:pPr>
                <a:defRPr/>
              </a:pPr>
              <a:t>‹#›</a:t>
            </a:fld>
            <a:endParaRPr lang="sv-SE">
              <a:solidFill>
                <a:srgbClr val="000000"/>
              </a:solidFill>
            </a:endParaRPr>
          </a:p>
        </p:txBody>
      </p:sp>
    </p:spTree>
    <p:extLst>
      <p:ext uri="{BB962C8B-B14F-4D97-AF65-F5344CB8AC3E}">
        <p14:creationId xmlns:p14="http://schemas.microsoft.com/office/powerpoint/2010/main" val="3561619305"/>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Özel Düz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tr-TR"/>
          </a:p>
        </p:txBody>
      </p:sp>
    </p:spTree>
    <p:extLst>
      <p:ext uri="{BB962C8B-B14F-4D97-AF65-F5344CB8AC3E}">
        <p14:creationId xmlns:p14="http://schemas.microsoft.com/office/powerpoint/2010/main" val="3129072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 y="0"/>
            <a:ext cx="10896601" cy="622300"/>
          </a:xfrm>
          <a:prstGeom prst="rect">
            <a:avLst/>
          </a:prstGeom>
        </p:spPr>
        <p:txBody>
          <a:bodyPr>
            <a:normAutofit/>
          </a:bodyPr>
          <a:lstStyle>
            <a:lvl1pPr>
              <a:defRPr sz="2400" b="1">
                <a:latin typeface="+mn-lt"/>
              </a:defRPr>
            </a:lvl1pPr>
          </a:lstStyle>
          <a:p>
            <a:r>
              <a:rPr lang="tr-TR" dirty="0"/>
              <a:t>Asıl başlık stili için tıklatın</a:t>
            </a:r>
            <a:endParaRPr lang="en-US" dirty="0"/>
          </a:p>
        </p:txBody>
      </p:sp>
      <p:sp>
        <p:nvSpPr>
          <p:cNvPr id="3" name="2 Metin Yer Tutucusu"/>
          <p:cNvSpPr>
            <a:spLocks noGrp="1"/>
          </p:cNvSpPr>
          <p:nvPr>
            <p:ph type="body" idx="1"/>
          </p:nvPr>
        </p:nvSpPr>
        <p:spPr>
          <a:xfrm>
            <a:off x="623392" y="1124745"/>
            <a:ext cx="5373125" cy="792088"/>
          </a:xfrm>
          <a:prstGeom prst="rect">
            <a:avLst/>
          </a:prstGeom>
        </p:spPr>
        <p:txBody>
          <a:bodyPr>
            <a:noAutofit/>
          </a:bodyPr>
          <a:lstStyle>
            <a:lvl1pPr marL="0" indent="0">
              <a:buNone/>
              <a:defRPr sz="2200" b="1">
                <a:latin typeface="+mn-lt"/>
              </a:defRPr>
            </a:lvl1pPr>
            <a:lvl2pPr marL="457153" indent="0">
              <a:buNone/>
              <a:defRPr sz="2000" b="1"/>
            </a:lvl2pPr>
            <a:lvl3pPr marL="914306" indent="0">
              <a:buNone/>
              <a:defRPr sz="1800" b="1"/>
            </a:lvl3pPr>
            <a:lvl4pPr marL="1371459" indent="0">
              <a:buNone/>
              <a:defRPr sz="1600" b="1"/>
            </a:lvl4pPr>
            <a:lvl5pPr marL="1828612" indent="0">
              <a:buNone/>
              <a:defRPr sz="1600" b="1"/>
            </a:lvl5pPr>
            <a:lvl6pPr marL="2285765" indent="0">
              <a:buNone/>
              <a:defRPr sz="1600" b="1"/>
            </a:lvl6pPr>
            <a:lvl7pPr marL="2742919" indent="0">
              <a:buNone/>
              <a:defRPr sz="1600" b="1"/>
            </a:lvl7pPr>
            <a:lvl8pPr marL="3200071" indent="0">
              <a:buNone/>
              <a:defRPr sz="1600" b="1"/>
            </a:lvl8pPr>
            <a:lvl9pPr marL="3657225" indent="0">
              <a:buNone/>
              <a:defRPr sz="1600" b="1"/>
            </a:lvl9pPr>
          </a:lstStyle>
          <a:p>
            <a:pPr lvl="0"/>
            <a:r>
              <a:rPr lang="tr-TR" dirty="0"/>
              <a:t>Asıl metin stillerini düzenlemek için tıklatın</a:t>
            </a:r>
          </a:p>
        </p:txBody>
      </p:sp>
      <p:sp>
        <p:nvSpPr>
          <p:cNvPr id="4" name="3 İçerik Yer Tutucusu"/>
          <p:cNvSpPr>
            <a:spLocks noGrp="1"/>
          </p:cNvSpPr>
          <p:nvPr>
            <p:ph sz="half" idx="2"/>
          </p:nvPr>
        </p:nvSpPr>
        <p:spPr>
          <a:xfrm>
            <a:off x="623392" y="1988850"/>
            <a:ext cx="5373125" cy="4137323"/>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5" name="4 Metin Yer Tutucusu"/>
          <p:cNvSpPr>
            <a:spLocks noGrp="1"/>
          </p:cNvSpPr>
          <p:nvPr>
            <p:ph type="body" sz="quarter" idx="3"/>
          </p:nvPr>
        </p:nvSpPr>
        <p:spPr>
          <a:xfrm>
            <a:off x="6193377" y="1124745"/>
            <a:ext cx="5389033" cy="792088"/>
          </a:xfrm>
          <a:prstGeom prst="rect">
            <a:avLst/>
          </a:prstGeom>
        </p:spPr>
        <p:txBody>
          <a:bodyPr>
            <a:noAutofit/>
          </a:bodyPr>
          <a:lstStyle>
            <a:lvl1pPr marL="0" indent="0">
              <a:buNone/>
              <a:defRPr sz="2200" b="1">
                <a:latin typeface="+mn-lt"/>
              </a:defRPr>
            </a:lvl1pPr>
            <a:lvl2pPr marL="457153" indent="0">
              <a:buNone/>
              <a:defRPr sz="2000" b="1"/>
            </a:lvl2pPr>
            <a:lvl3pPr marL="914306" indent="0">
              <a:buNone/>
              <a:defRPr sz="1800" b="1"/>
            </a:lvl3pPr>
            <a:lvl4pPr marL="1371459" indent="0">
              <a:buNone/>
              <a:defRPr sz="1600" b="1"/>
            </a:lvl4pPr>
            <a:lvl5pPr marL="1828612" indent="0">
              <a:buNone/>
              <a:defRPr sz="1600" b="1"/>
            </a:lvl5pPr>
            <a:lvl6pPr marL="2285765" indent="0">
              <a:buNone/>
              <a:defRPr sz="1600" b="1"/>
            </a:lvl6pPr>
            <a:lvl7pPr marL="2742919" indent="0">
              <a:buNone/>
              <a:defRPr sz="1600" b="1"/>
            </a:lvl7pPr>
            <a:lvl8pPr marL="3200071" indent="0">
              <a:buNone/>
              <a:defRPr sz="1600" b="1"/>
            </a:lvl8pPr>
            <a:lvl9pPr marL="3657225" indent="0">
              <a:buNone/>
              <a:defRPr sz="1600" b="1"/>
            </a:lvl9pPr>
          </a:lstStyle>
          <a:p>
            <a:pPr lvl="0"/>
            <a:r>
              <a:rPr lang="tr-TR" dirty="0"/>
              <a:t>Asıl metin stillerini düzenlemek için tıklatın</a:t>
            </a:r>
          </a:p>
        </p:txBody>
      </p:sp>
      <p:sp>
        <p:nvSpPr>
          <p:cNvPr id="6" name="5 İçerik Yer Tutucusu"/>
          <p:cNvSpPr>
            <a:spLocks noGrp="1"/>
          </p:cNvSpPr>
          <p:nvPr>
            <p:ph sz="quarter" idx="4"/>
          </p:nvPr>
        </p:nvSpPr>
        <p:spPr>
          <a:xfrm>
            <a:off x="6193377" y="1988850"/>
            <a:ext cx="5389033" cy="4137323"/>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7" name="3 Veri Yer Tutucusu"/>
          <p:cNvSpPr>
            <a:spLocks noGrp="1"/>
          </p:cNvSpPr>
          <p:nvPr>
            <p:ph type="dt" sz="half" idx="10"/>
          </p:nvPr>
        </p:nvSpPr>
        <p:spPr>
          <a:xfrm>
            <a:off x="609600" y="6356364"/>
            <a:ext cx="2844800" cy="365125"/>
          </a:xfrm>
          <a:prstGeom prst="rect">
            <a:avLst/>
          </a:prstGeom>
        </p:spPr>
        <p:txBody>
          <a:bodyPr/>
          <a:lstStyle>
            <a:lvl1pPr>
              <a:defRPr>
                <a:latin typeface="+mn-lt"/>
              </a:defRPr>
            </a:lvl1pPr>
          </a:lstStyle>
          <a:p>
            <a:pPr marL="0" marR="0" lvl="0" indent="0" algn="l" defTabSz="914213" rtl="0" eaLnBrk="1" fontAlgn="auto" latinLnBrk="0" hangingPunct="1">
              <a:lnSpc>
                <a:spcPct val="100000"/>
              </a:lnSpc>
              <a:spcBef>
                <a:spcPts val="0"/>
              </a:spcBef>
              <a:spcAft>
                <a:spcPts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Arial"/>
              <a:ea typeface="+mn-ea"/>
              <a:cs typeface="Arial" panose="020B0604020202020204" pitchFamily="34" charset="0"/>
            </a:endParaRPr>
          </a:p>
        </p:txBody>
      </p:sp>
      <p:sp>
        <p:nvSpPr>
          <p:cNvPr id="8" name="4 Altbilgi Yer Tutucusu"/>
          <p:cNvSpPr>
            <a:spLocks noGrp="1"/>
          </p:cNvSpPr>
          <p:nvPr>
            <p:ph type="ftr" sz="quarter" idx="11"/>
          </p:nvPr>
        </p:nvSpPr>
        <p:spPr>
          <a:xfrm>
            <a:off x="4165601" y="6356364"/>
            <a:ext cx="3860800" cy="365125"/>
          </a:xfrm>
          <a:prstGeom prst="rect">
            <a:avLst/>
          </a:prstGeom>
        </p:spPr>
        <p:txBody>
          <a:bodyPr/>
          <a:lstStyle>
            <a:lvl1pPr>
              <a:defRPr>
                <a:latin typeface="+mn-lt"/>
              </a:defRPr>
            </a:lvl1pPr>
          </a:lstStyle>
          <a:p>
            <a:pPr marL="0" marR="0" lvl="0" indent="0" algn="ctr" defTabSz="914213"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a:ln>
                  <a:noFill/>
                </a:ln>
                <a:solidFill>
                  <a:srgbClr val="898989"/>
                </a:solidFill>
                <a:effectLst/>
                <a:uLnTx/>
                <a:uFillTx/>
                <a:latin typeface="Arial"/>
                <a:ea typeface="+mn-ea"/>
                <a:cs typeface="Arial" panose="020B0604020202020204" pitchFamily="34" charset="0"/>
              </a:rPr>
              <a:t>Toplantı Adı, vb.</a:t>
            </a:r>
          </a:p>
        </p:txBody>
      </p:sp>
      <p:sp>
        <p:nvSpPr>
          <p:cNvPr id="11" name="Slide Number Placeholder 19"/>
          <p:cNvSpPr txBox="1">
            <a:spLocks/>
          </p:cNvSpPr>
          <p:nvPr userDrawn="1"/>
        </p:nvSpPr>
        <p:spPr>
          <a:xfrm>
            <a:off x="9309887" y="6600346"/>
            <a:ext cx="2919303" cy="366057"/>
          </a:xfrm>
          <a:prstGeom prst="rect">
            <a:avLst/>
          </a:prstGeom>
        </p:spPr>
        <p:txBody>
          <a:bodyPr lIns="93040" tIns="46520" rIns="93040" bIns="46520"/>
          <a:lstStyle>
            <a:defPPr rtl="0">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74B379A-8968-4E49-B7C7-EB6E50A494B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7793013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tr-TR" dirty="0"/>
          </a:p>
        </p:txBody>
      </p:sp>
    </p:spTree>
    <p:extLst>
      <p:ext uri="{BB962C8B-B14F-4D97-AF65-F5344CB8AC3E}">
        <p14:creationId xmlns:p14="http://schemas.microsoft.com/office/powerpoint/2010/main" val="4287704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tr-TR" smtClean="0"/>
              <a:t>Asıl başlık stili için tıklatın</a:t>
            </a:r>
            <a:endParaRPr lang="sv-SE"/>
          </a:p>
        </p:txBody>
      </p:sp>
      <p:sp>
        <p:nvSpPr>
          <p:cNvPr id="7" name="Platshållare för innehåll 6"/>
          <p:cNvSpPr>
            <a:spLocks noGrp="1"/>
          </p:cNvSpPr>
          <p:nvPr>
            <p:ph sz="quarter" idx="13"/>
          </p:nvPr>
        </p:nvSpPr>
        <p:spPr>
          <a:xfrm>
            <a:off x="2429351" y="1874607"/>
            <a:ext cx="9150318" cy="4059457"/>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sv-SE"/>
          </a:p>
        </p:txBody>
      </p:sp>
      <p:sp>
        <p:nvSpPr>
          <p:cNvPr id="4" name="Platshållare för datum 13"/>
          <p:cNvSpPr>
            <a:spLocks noGrp="1"/>
          </p:cNvSpPr>
          <p:nvPr>
            <p:ph type="dt" sz="half" idx="14"/>
          </p:nvPr>
        </p:nvSpPr>
        <p:spPr/>
        <p:txBody>
          <a:bodyPr/>
          <a:lstStyle>
            <a:lvl1pPr>
              <a:defRPr/>
            </a:lvl1pPr>
          </a:lstStyle>
          <a:p>
            <a:pPr>
              <a:defRPr/>
            </a:pPr>
            <a:fld id="{99104049-917C-4547-BDB5-482177EFA1F6}" type="datetime1">
              <a:rPr lang="tr-TR" smtClean="0">
                <a:solidFill>
                  <a:srgbClr val="000000"/>
                </a:solidFill>
              </a:rPr>
              <a:t>13.05.2024</a:t>
            </a:fld>
            <a:endParaRPr lang="sv-SE">
              <a:solidFill>
                <a:srgbClr val="000000"/>
              </a:solidFill>
            </a:endParaRPr>
          </a:p>
        </p:txBody>
      </p:sp>
      <p:sp>
        <p:nvSpPr>
          <p:cNvPr id="5" name="Platshållare för sidfot 14"/>
          <p:cNvSpPr>
            <a:spLocks noGrp="1"/>
          </p:cNvSpPr>
          <p:nvPr>
            <p:ph type="ftr" sz="quarter" idx="15"/>
          </p:nvPr>
        </p:nvSpPr>
        <p:spPr/>
        <p:txBody>
          <a:bodyPr/>
          <a:lstStyle>
            <a:lvl1pPr>
              <a:defRPr/>
            </a:lvl1pPr>
          </a:lstStyle>
          <a:p>
            <a:pPr>
              <a:defRPr/>
            </a:pPr>
            <a:endParaRPr lang="sv-SE" dirty="0">
              <a:solidFill>
                <a:srgbClr val="000000"/>
              </a:solidFill>
            </a:endParaRPr>
          </a:p>
        </p:txBody>
      </p:sp>
      <p:sp>
        <p:nvSpPr>
          <p:cNvPr id="6" name="Platshållare för bildnummer 15"/>
          <p:cNvSpPr>
            <a:spLocks noGrp="1"/>
          </p:cNvSpPr>
          <p:nvPr>
            <p:ph type="sldNum" sz="quarter" idx="16"/>
          </p:nvPr>
        </p:nvSpPr>
        <p:spPr/>
        <p:txBody>
          <a:bodyPr/>
          <a:lstStyle>
            <a:lvl1pPr>
              <a:defRPr/>
            </a:lvl1pPr>
          </a:lstStyle>
          <a:p>
            <a:pPr>
              <a:defRPr/>
            </a:pPr>
            <a:fld id="{401952DF-122A-4243-B16A-D163F468D7FE}" type="slidenum">
              <a:rPr lang="sv-SE">
                <a:solidFill>
                  <a:srgbClr val="000000"/>
                </a:solidFill>
              </a:rPr>
              <a:pPr>
                <a:defRPr/>
              </a:pPr>
              <a:t>‹#›</a:t>
            </a:fld>
            <a:endParaRPr lang="sv-SE">
              <a:solidFill>
                <a:srgbClr val="000000"/>
              </a:solidFill>
            </a:endParaRPr>
          </a:p>
        </p:txBody>
      </p:sp>
    </p:spTree>
    <p:extLst>
      <p:ext uri="{BB962C8B-B14F-4D97-AF65-F5344CB8AC3E}">
        <p14:creationId xmlns:p14="http://schemas.microsoft.com/office/powerpoint/2010/main" val="157149539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tr-TR"/>
          </a:p>
        </p:txBody>
      </p:sp>
    </p:spTree>
    <p:extLst>
      <p:ext uri="{BB962C8B-B14F-4D97-AF65-F5344CB8AC3E}">
        <p14:creationId xmlns:p14="http://schemas.microsoft.com/office/powerpoint/2010/main" val="3889910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1" y="1122365"/>
            <a:ext cx="9144000" cy="2387600"/>
          </a:xfrm>
        </p:spPr>
        <p:txBody>
          <a:bodyPr anchor="b"/>
          <a:lstStyle>
            <a:lvl1pPr algn="ctr">
              <a:defRPr sz="4599"/>
            </a:lvl1pPr>
          </a:lstStyle>
          <a:p>
            <a:r>
              <a:rPr lang="tr-TR" smtClean="0"/>
              <a:t>Asıl başlık stili için tıklatın</a:t>
            </a:r>
            <a:endParaRPr lang="tr-TR"/>
          </a:p>
        </p:txBody>
      </p:sp>
      <p:sp>
        <p:nvSpPr>
          <p:cNvPr id="3" name="Alt Başlık 2"/>
          <p:cNvSpPr>
            <a:spLocks noGrp="1"/>
          </p:cNvSpPr>
          <p:nvPr>
            <p:ph type="subTitle" idx="1"/>
          </p:nvPr>
        </p:nvSpPr>
        <p:spPr>
          <a:xfrm>
            <a:off x="1524001" y="3602039"/>
            <a:ext cx="9144000" cy="1655763"/>
          </a:xfrm>
        </p:spPr>
        <p:txBody>
          <a:bodyPr/>
          <a:lstStyle>
            <a:lvl1pPr marL="0" indent="0" algn="ctr">
              <a:buNone/>
              <a:defRPr sz="1800"/>
            </a:lvl1pPr>
            <a:lvl2pPr marL="348809" indent="0" algn="ctr">
              <a:buNone/>
              <a:defRPr sz="1500"/>
            </a:lvl2pPr>
            <a:lvl3pPr marL="697618" indent="0" algn="ctr">
              <a:buNone/>
              <a:defRPr sz="1400"/>
            </a:lvl3pPr>
            <a:lvl4pPr marL="1046426" indent="0" algn="ctr">
              <a:buNone/>
              <a:defRPr sz="1200"/>
            </a:lvl4pPr>
            <a:lvl5pPr marL="1395235" indent="0" algn="ctr">
              <a:buNone/>
              <a:defRPr sz="1200"/>
            </a:lvl5pPr>
            <a:lvl6pPr marL="1744043" indent="0" algn="ctr">
              <a:buNone/>
              <a:defRPr sz="1200"/>
            </a:lvl6pPr>
            <a:lvl7pPr marL="2092852" indent="0" algn="ctr">
              <a:buNone/>
              <a:defRPr sz="1200"/>
            </a:lvl7pPr>
            <a:lvl8pPr marL="2441660" indent="0" algn="ctr">
              <a:buNone/>
              <a:defRPr sz="1200"/>
            </a:lvl8pPr>
            <a:lvl9pPr marL="2790469" indent="0" algn="ctr">
              <a:buNone/>
              <a:defRPr sz="12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20C4A22B-856C-4099-88A5-230A1C5F689B}"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322308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A8E6AC92-058B-4798-82A5-BC61F0923E31}"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42917147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3" y="1709744"/>
            <a:ext cx="10515600" cy="2852736"/>
          </a:xfrm>
        </p:spPr>
        <p:txBody>
          <a:bodyPr anchor="b"/>
          <a:lstStyle>
            <a:lvl1pPr>
              <a:defRPr sz="4599"/>
            </a:lvl1pPr>
          </a:lstStyle>
          <a:p>
            <a:r>
              <a:rPr lang="tr-TR" smtClean="0"/>
              <a:t>Asıl başlık stili için tıklatın</a:t>
            </a:r>
            <a:endParaRPr lang="tr-TR"/>
          </a:p>
        </p:txBody>
      </p:sp>
      <p:sp>
        <p:nvSpPr>
          <p:cNvPr id="3" name="Metin Yer Tutucusu 2"/>
          <p:cNvSpPr>
            <a:spLocks noGrp="1"/>
          </p:cNvSpPr>
          <p:nvPr>
            <p:ph type="body" idx="1"/>
          </p:nvPr>
        </p:nvSpPr>
        <p:spPr>
          <a:xfrm>
            <a:off x="831853" y="4589466"/>
            <a:ext cx="10515600" cy="1500187"/>
          </a:xfrm>
        </p:spPr>
        <p:txBody>
          <a:bodyPr/>
          <a:lstStyle>
            <a:lvl1pPr marL="0" indent="0">
              <a:buNone/>
              <a:defRPr sz="1800">
                <a:solidFill>
                  <a:schemeClr val="tx1">
                    <a:tint val="75000"/>
                  </a:schemeClr>
                </a:solidFill>
              </a:defRPr>
            </a:lvl1pPr>
            <a:lvl2pPr marL="348809" indent="0">
              <a:buNone/>
              <a:defRPr sz="1500">
                <a:solidFill>
                  <a:schemeClr val="tx1">
                    <a:tint val="75000"/>
                  </a:schemeClr>
                </a:solidFill>
              </a:defRPr>
            </a:lvl2pPr>
            <a:lvl3pPr marL="697618" indent="0">
              <a:buNone/>
              <a:defRPr sz="1400">
                <a:solidFill>
                  <a:schemeClr val="tx1">
                    <a:tint val="75000"/>
                  </a:schemeClr>
                </a:solidFill>
              </a:defRPr>
            </a:lvl3pPr>
            <a:lvl4pPr marL="1046426" indent="0">
              <a:buNone/>
              <a:defRPr sz="1200">
                <a:solidFill>
                  <a:schemeClr val="tx1">
                    <a:tint val="75000"/>
                  </a:schemeClr>
                </a:solidFill>
              </a:defRPr>
            </a:lvl4pPr>
            <a:lvl5pPr marL="1395235" indent="0">
              <a:buNone/>
              <a:defRPr sz="1200">
                <a:solidFill>
                  <a:schemeClr val="tx1">
                    <a:tint val="75000"/>
                  </a:schemeClr>
                </a:solidFill>
              </a:defRPr>
            </a:lvl5pPr>
            <a:lvl6pPr marL="1744043" indent="0">
              <a:buNone/>
              <a:defRPr sz="1200">
                <a:solidFill>
                  <a:schemeClr val="tx1">
                    <a:tint val="75000"/>
                  </a:schemeClr>
                </a:solidFill>
              </a:defRPr>
            </a:lvl6pPr>
            <a:lvl7pPr marL="2092852" indent="0">
              <a:buNone/>
              <a:defRPr sz="1200">
                <a:solidFill>
                  <a:schemeClr val="tx1">
                    <a:tint val="75000"/>
                  </a:schemeClr>
                </a:solidFill>
              </a:defRPr>
            </a:lvl7pPr>
            <a:lvl8pPr marL="2441660" indent="0">
              <a:buNone/>
              <a:defRPr sz="1200">
                <a:solidFill>
                  <a:schemeClr val="tx1">
                    <a:tint val="75000"/>
                  </a:schemeClr>
                </a:solidFill>
              </a:defRPr>
            </a:lvl8pPr>
            <a:lvl9pPr marL="2790469" indent="0">
              <a:buNone/>
              <a:defRPr sz="12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D65711BA-D771-44C6-8854-66B6D748810C}"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1329523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1" y="1825626"/>
            <a:ext cx="5181600" cy="4351339"/>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6"/>
            <a:ext cx="5181600" cy="4351339"/>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F27DC996-FCEF-4FF4-89C0-8A57FBC76D8E}" type="datetime1">
              <a:rPr lang="tr-TR" smtClean="0"/>
              <a:t>13.05.2024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28415844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90" y="365126"/>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90" y="1681163"/>
            <a:ext cx="5157788" cy="823912"/>
          </a:xfrm>
        </p:spPr>
        <p:txBody>
          <a:bodyPr anchor="b"/>
          <a:lstStyle>
            <a:lvl1pPr marL="0" indent="0">
              <a:buNone/>
              <a:defRPr sz="1800" b="1"/>
            </a:lvl1pPr>
            <a:lvl2pPr marL="348809" indent="0">
              <a:buNone/>
              <a:defRPr sz="1500" b="1"/>
            </a:lvl2pPr>
            <a:lvl3pPr marL="697618" indent="0">
              <a:buNone/>
              <a:defRPr sz="1400" b="1"/>
            </a:lvl3pPr>
            <a:lvl4pPr marL="1046426" indent="0">
              <a:buNone/>
              <a:defRPr sz="1200" b="1"/>
            </a:lvl4pPr>
            <a:lvl5pPr marL="1395235" indent="0">
              <a:buNone/>
              <a:defRPr sz="1200" b="1"/>
            </a:lvl5pPr>
            <a:lvl6pPr marL="1744043" indent="0">
              <a:buNone/>
              <a:defRPr sz="1200" b="1"/>
            </a:lvl6pPr>
            <a:lvl7pPr marL="2092852" indent="0">
              <a:buNone/>
              <a:defRPr sz="1200" b="1"/>
            </a:lvl7pPr>
            <a:lvl8pPr marL="2441660" indent="0">
              <a:buNone/>
              <a:defRPr sz="1200" b="1"/>
            </a:lvl8pPr>
            <a:lvl9pPr marL="2790469" indent="0">
              <a:buNone/>
              <a:defRPr sz="1200" b="1"/>
            </a:lvl9pPr>
          </a:lstStyle>
          <a:p>
            <a:pPr lvl="0"/>
            <a:r>
              <a:rPr lang="tr-TR" smtClean="0"/>
              <a:t>Asıl metin stillerini düzenle</a:t>
            </a:r>
          </a:p>
        </p:txBody>
      </p:sp>
      <p:sp>
        <p:nvSpPr>
          <p:cNvPr id="4" name="İçerik Yer Tutucusu 3"/>
          <p:cNvSpPr>
            <a:spLocks noGrp="1"/>
          </p:cNvSpPr>
          <p:nvPr>
            <p:ph sz="half" idx="2"/>
          </p:nvPr>
        </p:nvSpPr>
        <p:spPr>
          <a:xfrm>
            <a:off x="839790" y="2505076"/>
            <a:ext cx="51577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3" y="1681163"/>
            <a:ext cx="5183190" cy="823912"/>
          </a:xfrm>
        </p:spPr>
        <p:txBody>
          <a:bodyPr anchor="b"/>
          <a:lstStyle>
            <a:lvl1pPr marL="0" indent="0">
              <a:buNone/>
              <a:defRPr sz="1800" b="1"/>
            </a:lvl1pPr>
            <a:lvl2pPr marL="348809" indent="0">
              <a:buNone/>
              <a:defRPr sz="1500" b="1"/>
            </a:lvl2pPr>
            <a:lvl3pPr marL="697618" indent="0">
              <a:buNone/>
              <a:defRPr sz="1400" b="1"/>
            </a:lvl3pPr>
            <a:lvl4pPr marL="1046426" indent="0">
              <a:buNone/>
              <a:defRPr sz="1200" b="1"/>
            </a:lvl4pPr>
            <a:lvl5pPr marL="1395235" indent="0">
              <a:buNone/>
              <a:defRPr sz="1200" b="1"/>
            </a:lvl5pPr>
            <a:lvl6pPr marL="1744043" indent="0">
              <a:buNone/>
              <a:defRPr sz="1200" b="1"/>
            </a:lvl6pPr>
            <a:lvl7pPr marL="2092852" indent="0">
              <a:buNone/>
              <a:defRPr sz="1200" b="1"/>
            </a:lvl7pPr>
            <a:lvl8pPr marL="2441660" indent="0">
              <a:buNone/>
              <a:defRPr sz="1200" b="1"/>
            </a:lvl8pPr>
            <a:lvl9pPr marL="2790469" indent="0">
              <a:buNone/>
              <a:defRPr sz="1200" b="1"/>
            </a:lvl9pPr>
          </a:lstStyle>
          <a:p>
            <a:pPr lvl="0"/>
            <a:r>
              <a:rPr lang="tr-TR" smtClean="0"/>
              <a:t>Asıl metin stillerini düzenle</a:t>
            </a:r>
          </a:p>
        </p:txBody>
      </p:sp>
      <p:sp>
        <p:nvSpPr>
          <p:cNvPr id="6" name="İçerik Yer Tutucusu 5"/>
          <p:cNvSpPr>
            <a:spLocks noGrp="1"/>
          </p:cNvSpPr>
          <p:nvPr>
            <p:ph sz="quarter" idx="4"/>
          </p:nvPr>
        </p:nvSpPr>
        <p:spPr>
          <a:xfrm>
            <a:off x="6172203" y="2505076"/>
            <a:ext cx="5183190"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BF968FA5-6E40-429D-82EF-6BBCEBC4A0DF}" type="datetime1">
              <a:rPr lang="tr-TR" smtClean="0"/>
              <a:t>13.05.2024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8140908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4D3BA08A-ABA0-482D-8DA2-E480A8EF3DCF}" type="datetime1">
              <a:rPr lang="tr-TR" smtClean="0"/>
              <a:t>13.05.2024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2497725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66B9335A-BE2A-4CB7-8D18-CE78F911E32F}" type="datetime1">
              <a:rPr lang="tr-TR" smtClean="0"/>
              <a:t>13.05.2024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735322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7649"/>
                    </a14:imgEffect>
                    <a14:imgEffect>
                      <a14:saturation sat="56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0573" y="-70508"/>
            <a:ext cx="12246383" cy="6928509"/>
          </a:xfrm>
          <a:prstGeom prst="rect">
            <a:avLst/>
          </a:prstGeom>
        </p:spPr>
      </p:pic>
      <p:sp>
        <p:nvSpPr>
          <p:cNvPr id="7" name="1 Başlık"/>
          <p:cNvSpPr>
            <a:spLocks noGrp="1"/>
          </p:cNvSpPr>
          <p:nvPr>
            <p:ph type="ctrTitle" hasCustomPrompt="1"/>
          </p:nvPr>
        </p:nvSpPr>
        <p:spPr>
          <a:xfrm>
            <a:off x="939802" y="3184531"/>
            <a:ext cx="10363201" cy="1470025"/>
          </a:xfrm>
        </p:spPr>
        <p:txBody>
          <a:bodyPr>
            <a:normAutofit/>
          </a:bodyPr>
          <a:lstStyle>
            <a:lvl1pPr algn="ctr">
              <a:defRPr sz="4800" b="1">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tr-TR" noProof="0" dirty="0"/>
              <a:t>İlginize teşekkür ederiz.</a:t>
            </a:r>
          </a:p>
        </p:txBody>
      </p:sp>
      <p:sp>
        <p:nvSpPr>
          <p:cNvPr id="8" name="3 Veri Yer Tutucusu"/>
          <p:cNvSpPr>
            <a:spLocks noGrp="1"/>
          </p:cNvSpPr>
          <p:nvPr>
            <p:ph type="dt" sz="half" idx="10"/>
          </p:nvPr>
        </p:nvSpPr>
        <p:spPr>
          <a:xfrm>
            <a:off x="609600" y="6356356"/>
            <a:ext cx="2844800" cy="365125"/>
          </a:xfrm>
        </p:spPr>
        <p:txBody>
          <a:bodyPr/>
          <a:lstStyle>
            <a:lvl1pPr>
              <a:defRPr>
                <a:latin typeface="Corbel" pitchFamily="34" charset="0"/>
              </a:defRPr>
            </a:lvl1pPr>
          </a:lstStyle>
          <a:p>
            <a:pPr marL="0" marR="0" lvl="0" indent="0" algn="l" defTabSz="914213" rtl="0" eaLnBrk="1" fontAlgn="auto" latinLnBrk="0" hangingPunct="1">
              <a:lnSpc>
                <a:spcPct val="100000"/>
              </a:lnSpc>
              <a:spcBef>
                <a:spcPts val="0"/>
              </a:spcBef>
              <a:spcAft>
                <a:spcPts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Corbel" pitchFamily="34" charset="0"/>
              <a:ea typeface="+mn-ea"/>
              <a:cs typeface="Arial" panose="020B0604020202020204" pitchFamily="34" charset="0"/>
            </a:endParaRPr>
          </a:p>
        </p:txBody>
      </p:sp>
      <p:sp>
        <p:nvSpPr>
          <p:cNvPr id="9" name="4 Altbilgi Yer Tutucusu"/>
          <p:cNvSpPr>
            <a:spLocks noGrp="1"/>
          </p:cNvSpPr>
          <p:nvPr>
            <p:ph type="ftr" sz="quarter" idx="11"/>
          </p:nvPr>
        </p:nvSpPr>
        <p:spPr>
          <a:xfrm>
            <a:off x="4165601" y="6356356"/>
            <a:ext cx="3860800" cy="365125"/>
          </a:xfrm>
        </p:spPr>
        <p:txBody>
          <a:bodyPr/>
          <a:lstStyle>
            <a:lvl1pPr>
              <a:defRPr>
                <a:latin typeface="Corbel" pitchFamily="34" charset="0"/>
              </a:defRPr>
            </a:lvl1pPr>
          </a:lstStyle>
          <a:p>
            <a:pPr marL="0" marR="0" lvl="0" indent="0" algn="ctr" defTabSz="914213"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a:ln>
                  <a:noFill/>
                </a:ln>
                <a:solidFill>
                  <a:srgbClr val="898989"/>
                </a:solidFill>
                <a:effectLst/>
                <a:uLnTx/>
                <a:uFillTx/>
                <a:latin typeface="Corbel" pitchFamily="34" charset="0"/>
                <a:ea typeface="+mn-ea"/>
                <a:cs typeface="Arial" panose="020B0604020202020204" pitchFamily="34" charset="0"/>
              </a:rPr>
              <a:t>Toplantı Adı, vb.</a:t>
            </a:r>
          </a:p>
        </p:txBody>
      </p:sp>
    </p:spTree>
    <p:extLst>
      <p:ext uri="{BB962C8B-B14F-4D97-AF65-F5344CB8AC3E}">
        <p14:creationId xmlns:p14="http://schemas.microsoft.com/office/powerpoint/2010/main" val="28560113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9" y="457202"/>
            <a:ext cx="3932237" cy="1600200"/>
          </a:xfrm>
        </p:spPr>
        <p:txBody>
          <a:bodyPr anchor="b"/>
          <a:lstStyle>
            <a:lvl1pPr>
              <a:defRPr sz="2400"/>
            </a:lvl1pPr>
          </a:lstStyle>
          <a:p>
            <a:r>
              <a:rPr lang="tr-TR" smtClean="0"/>
              <a:t>Asıl başlık stili için tıklatın</a:t>
            </a:r>
            <a:endParaRPr lang="tr-TR"/>
          </a:p>
        </p:txBody>
      </p:sp>
      <p:sp>
        <p:nvSpPr>
          <p:cNvPr id="3" name="İçerik Yer Tutucusu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9" y="2057401"/>
            <a:ext cx="3932237" cy="3811588"/>
          </a:xfrm>
        </p:spPr>
        <p:txBody>
          <a:bodyPr/>
          <a:lstStyle>
            <a:lvl1pPr marL="0" indent="0">
              <a:buNone/>
              <a:defRPr sz="1200"/>
            </a:lvl1pPr>
            <a:lvl2pPr marL="348809" indent="0">
              <a:buNone/>
              <a:defRPr sz="1100"/>
            </a:lvl2pPr>
            <a:lvl3pPr marL="697618" indent="0">
              <a:buNone/>
              <a:defRPr sz="1000"/>
            </a:lvl3pPr>
            <a:lvl4pPr marL="1046426" indent="0">
              <a:buNone/>
              <a:defRPr sz="800"/>
            </a:lvl4pPr>
            <a:lvl5pPr marL="1395235" indent="0">
              <a:buNone/>
              <a:defRPr sz="800"/>
            </a:lvl5pPr>
            <a:lvl6pPr marL="1744043" indent="0">
              <a:buNone/>
              <a:defRPr sz="800"/>
            </a:lvl6pPr>
            <a:lvl7pPr marL="2092852" indent="0">
              <a:buNone/>
              <a:defRPr sz="800"/>
            </a:lvl7pPr>
            <a:lvl8pPr marL="2441660" indent="0">
              <a:buNone/>
              <a:defRPr sz="800"/>
            </a:lvl8pPr>
            <a:lvl9pPr marL="2790469" indent="0">
              <a:buNone/>
              <a:defRPr sz="8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5351FD55-01F8-4BCE-94E6-81DD2AFC304E}" type="datetime1">
              <a:rPr lang="tr-TR" smtClean="0"/>
              <a:t>13.05.2024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4072207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9" y="457202"/>
            <a:ext cx="3932237" cy="1600200"/>
          </a:xfrm>
        </p:spPr>
        <p:txBody>
          <a:bodyPr anchor="b"/>
          <a:lstStyle>
            <a:lvl1pPr>
              <a:defRPr sz="24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9"/>
            <a:ext cx="6172200" cy="4873625"/>
          </a:xfrm>
        </p:spPr>
        <p:txBody>
          <a:bodyPr/>
          <a:lstStyle>
            <a:lvl1pPr marL="0" indent="0">
              <a:buNone/>
              <a:defRPr sz="2400"/>
            </a:lvl1pPr>
            <a:lvl2pPr marL="348809" indent="0">
              <a:buNone/>
              <a:defRPr sz="2100"/>
            </a:lvl2pPr>
            <a:lvl3pPr marL="697618" indent="0">
              <a:buNone/>
              <a:defRPr sz="1800"/>
            </a:lvl3pPr>
            <a:lvl4pPr marL="1046426" indent="0">
              <a:buNone/>
              <a:defRPr sz="1500"/>
            </a:lvl4pPr>
            <a:lvl5pPr marL="1395235" indent="0">
              <a:buNone/>
              <a:defRPr sz="1500"/>
            </a:lvl5pPr>
            <a:lvl6pPr marL="1744043" indent="0">
              <a:buNone/>
              <a:defRPr sz="1500"/>
            </a:lvl6pPr>
            <a:lvl7pPr marL="2092852" indent="0">
              <a:buNone/>
              <a:defRPr sz="1500"/>
            </a:lvl7pPr>
            <a:lvl8pPr marL="2441660" indent="0">
              <a:buNone/>
              <a:defRPr sz="1500"/>
            </a:lvl8pPr>
            <a:lvl9pPr marL="2790469" indent="0">
              <a:buNone/>
              <a:defRPr sz="1500"/>
            </a:lvl9pPr>
          </a:lstStyle>
          <a:p>
            <a:r>
              <a:rPr lang="tr-TR" smtClean="0"/>
              <a:t>Resim eklemek için simgeyi tıklatın</a:t>
            </a:r>
            <a:endParaRPr lang="tr-TR"/>
          </a:p>
        </p:txBody>
      </p:sp>
      <p:sp>
        <p:nvSpPr>
          <p:cNvPr id="4" name="Metin Yer Tutucusu 3"/>
          <p:cNvSpPr>
            <a:spLocks noGrp="1"/>
          </p:cNvSpPr>
          <p:nvPr>
            <p:ph type="body" sz="half" idx="2"/>
          </p:nvPr>
        </p:nvSpPr>
        <p:spPr>
          <a:xfrm>
            <a:off x="839789" y="2057401"/>
            <a:ext cx="3932237" cy="3811588"/>
          </a:xfrm>
        </p:spPr>
        <p:txBody>
          <a:bodyPr/>
          <a:lstStyle>
            <a:lvl1pPr marL="0" indent="0">
              <a:buNone/>
              <a:defRPr sz="1200"/>
            </a:lvl1pPr>
            <a:lvl2pPr marL="348809" indent="0">
              <a:buNone/>
              <a:defRPr sz="1100"/>
            </a:lvl2pPr>
            <a:lvl3pPr marL="697618" indent="0">
              <a:buNone/>
              <a:defRPr sz="1000"/>
            </a:lvl3pPr>
            <a:lvl4pPr marL="1046426" indent="0">
              <a:buNone/>
              <a:defRPr sz="800"/>
            </a:lvl4pPr>
            <a:lvl5pPr marL="1395235" indent="0">
              <a:buNone/>
              <a:defRPr sz="800"/>
            </a:lvl5pPr>
            <a:lvl6pPr marL="1744043" indent="0">
              <a:buNone/>
              <a:defRPr sz="800"/>
            </a:lvl6pPr>
            <a:lvl7pPr marL="2092852" indent="0">
              <a:buNone/>
              <a:defRPr sz="800"/>
            </a:lvl7pPr>
            <a:lvl8pPr marL="2441660" indent="0">
              <a:buNone/>
              <a:defRPr sz="800"/>
            </a:lvl8pPr>
            <a:lvl9pPr marL="2790469" indent="0">
              <a:buNone/>
              <a:defRPr sz="8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E9679AE4-8551-41CB-B16B-8E9163B5CF77}" type="datetime1">
              <a:rPr lang="tr-TR" smtClean="0"/>
              <a:t>13.05.2024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21590099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5396609-F01C-423D-931F-E4724B17BAE5}"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7597763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2" y="365127"/>
            <a:ext cx="2628900" cy="5811839"/>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5" y="365127"/>
            <a:ext cx="7734300" cy="5811839"/>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4777782-61E1-4835-9314-BB912DCE6B21}"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41658541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tr-TR" smtClean="0"/>
              <a:t>Asıl başlık stili için tıklatın</a:t>
            </a:r>
            <a:endParaRPr lang="sv-SE"/>
          </a:p>
        </p:txBody>
      </p:sp>
      <p:sp>
        <p:nvSpPr>
          <p:cNvPr id="7" name="Platshållare för innehåll 6"/>
          <p:cNvSpPr>
            <a:spLocks noGrp="1"/>
          </p:cNvSpPr>
          <p:nvPr>
            <p:ph sz="quarter" idx="13"/>
          </p:nvPr>
        </p:nvSpPr>
        <p:spPr>
          <a:xfrm>
            <a:off x="2429350" y="1874607"/>
            <a:ext cx="9150319" cy="4059457"/>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sv-SE"/>
          </a:p>
        </p:txBody>
      </p:sp>
      <p:sp>
        <p:nvSpPr>
          <p:cNvPr id="4" name="Platshållare för datum 13"/>
          <p:cNvSpPr>
            <a:spLocks noGrp="1"/>
          </p:cNvSpPr>
          <p:nvPr>
            <p:ph type="dt" sz="half" idx="14"/>
          </p:nvPr>
        </p:nvSpPr>
        <p:spPr/>
        <p:txBody>
          <a:bodyPr/>
          <a:lstStyle>
            <a:lvl1pPr>
              <a:defRPr/>
            </a:lvl1pPr>
          </a:lstStyle>
          <a:p>
            <a:pPr>
              <a:defRPr/>
            </a:pPr>
            <a:fld id="{64A9532B-E264-4616-9BDF-6DBB8A71BB0A}" type="datetime1">
              <a:rPr lang="tr-TR" smtClean="0">
                <a:solidFill>
                  <a:srgbClr val="000000"/>
                </a:solidFill>
              </a:rPr>
              <a:t>13.05.2024</a:t>
            </a:fld>
            <a:endParaRPr lang="sv-SE">
              <a:solidFill>
                <a:srgbClr val="000000"/>
              </a:solidFill>
            </a:endParaRPr>
          </a:p>
        </p:txBody>
      </p:sp>
      <p:sp>
        <p:nvSpPr>
          <p:cNvPr id="5" name="Platshållare för sidfot 14"/>
          <p:cNvSpPr>
            <a:spLocks noGrp="1"/>
          </p:cNvSpPr>
          <p:nvPr>
            <p:ph type="ftr" sz="quarter" idx="15"/>
          </p:nvPr>
        </p:nvSpPr>
        <p:spPr/>
        <p:txBody>
          <a:bodyPr/>
          <a:lstStyle>
            <a:lvl1pPr>
              <a:defRPr/>
            </a:lvl1pPr>
          </a:lstStyle>
          <a:p>
            <a:pPr>
              <a:defRPr/>
            </a:pPr>
            <a:endParaRPr lang="sv-SE" dirty="0">
              <a:solidFill>
                <a:srgbClr val="000000"/>
              </a:solidFill>
            </a:endParaRPr>
          </a:p>
        </p:txBody>
      </p:sp>
      <p:sp>
        <p:nvSpPr>
          <p:cNvPr id="6" name="Platshållare för bildnummer 15"/>
          <p:cNvSpPr>
            <a:spLocks noGrp="1"/>
          </p:cNvSpPr>
          <p:nvPr>
            <p:ph type="sldNum" sz="quarter" idx="16"/>
          </p:nvPr>
        </p:nvSpPr>
        <p:spPr/>
        <p:txBody>
          <a:bodyPr/>
          <a:lstStyle>
            <a:lvl1pPr>
              <a:defRPr/>
            </a:lvl1pPr>
          </a:lstStyle>
          <a:p>
            <a:pPr>
              <a:defRPr/>
            </a:pPr>
            <a:fld id="{401952DF-122A-4243-B16A-D163F468D7FE}" type="slidenum">
              <a:rPr lang="sv-SE">
                <a:solidFill>
                  <a:srgbClr val="000000"/>
                </a:solidFill>
              </a:rPr>
              <a:pPr>
                <a:defRPr/>
              </a:pPr>
              <a:t>‹#›</a:t>
            </a:fld>
            <a:endParaRPr lang="sv-SE">
              <a:solidFill>
                <a:srgbClr val="000000"/>
              </a:solidFill>
            </a:endParaRPr>
          </a:p>
        </p:txBody>
      </p:sp>
    </p:spTree>
    <p:extLst>
      <p:ext uri="{BB962C8B-B14F-4D97-AF65-F5344CB8AC3E}">
        <p14:creationId xmlns:p14="http://schemas.microsoft.com/office/powerpoint/2010/main" val="1614140241"/>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Özel Düz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tr-TR"/>
          </a:p>
        </p:txBody>
      </p:sp>
    </p:spTree>
    <p:extLst>
      <p:ext uri="{BB962C8B-B14F-4D97-AF65-F5344CB8AC3E}">
        <p14:creationId xmlns:p14="http://schemas.microsoft.com/office/powerpoint/2010/main" val="7591533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lum bright="70000" contrast="-70000"/>
          </a:blip>
          <a:stretch>
            <a:fillRect/>
          </a:stretch>
        </p:blipFill>
        <p:spPr>
          <a:xfrm>
            <a:off x="-529" y="-297"/>
            <a:ext cx="12193057" cy="6858594"/>
          </a:xfrm>
          <a:prstGeom prst="rect">
            <a:avLst/>
          </a:prstGeom>
        </p:spPr>
      </p:pic>
      <p:sp>
        <p:nvSpPr>
          <p:cNvPr id="7" name="1 Başlık"/>
          <p:cNvSpPr>
            <a:spLocks noGrp="1"/>
          </p:cNvSpPr>
          <p:nvPr>
            <p:ph type="ctrTitle" hasCustomPrompt="1"/>
          </p:nvPr>
        </p:nvSpPr>
        <p:spPr>
          <a:xfrm>
            <a:off x="939800" y="3184526"/>
            <a:ext cx="10363200" cy="1470025"/>
          </a:xfrm>
        </p:spPr>
        <p:txBody>
          <a:bodyPr>
            <a:normAutofit/>
          </a:bodyPr>
          <a:lstStyle>
            <a:lvl1pPr algn="ctr">
              <a:defRPr sz="4800" b="1">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tr-TR" noProof="0" dirty="0"/>
              <a:t>İlginize teşekkür ederiz.</a:t>
            </a:r>
          </a:p>
        </p:txBody>
      </p:sp>
      <p:sp>
        <p:nvSpPr>
          <p:cNvPr id="8" name="3 Veri Yer Tutucusu"/>
          <p:cNvSpPr>
            <a:spLocks noGrp="1"/>
          </p:cNvSpPr>
          <p:nvPr>
            <p:ph type="dt" sz="half" idx="10"/>
          </p:nvPr>
        </p:nvSpPr>
        <p:spPr>
          <a:xfrm>
            <a:off x="609600" y="6356351"/>
            <a:ext cx="2844800" cy="365125"/>
          </a:xfrm>
        </p:spPr>
        <p:txBody>
          <a:bodyPr/>
          <a:lstStyle>
            <a:lvl1pPr>
              <a:defRPr>
                <a:latin typeface="Corbe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Corbel" pitchFamily="34" charset="0"/>
              <a:ea typeface="+mn-ea"/>
              <a:cs typeface="Arial" panose="020B0604020202020204" pitchFamily="34" charset="0"/>
            </a:endParaRPr>
          </a:p>
        </p:txBody>
      </p:sp>
      <p:sp>
        <p:nvSpPr>
          <p:cNvPr id="9" name="4 Altbilgi Yer Tutucusu"/>
          <p:cNvSpPr>
            <a:spLocks noGrp="1"/>
          </p:cNvSpPr>
          <p:nvPr>
            <p:ph type="ftr" sz="quarter" idx="11"/>
          </p:nvPr>
        </p:nvSpPr>
        <p:spPr>
          <a:xfrm>
            <a:off x="4165600" y="6356351"/>
            <a:ext cx="3860800" cy="365125"/>
          </a:xfrm>
        </p:spPr>
        <p:txBody>
          <a:bodyPr/>
          <a:lstStyle>
            <a:lvl1pPr>
              <a:defRPr>
                <a:latin typeface="Corbe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a:ln>
                  <a:noFill/>
                </a:ln>
                <a:solidFill>
                  <a:srgbClr val="898989"/>
                </a:solidFill>
                <a:effectLst/>
                <a:uLnTx/>
                <a:uFillTx/>
                <a:latin typeface="Corbel" pitchFamily="34" charset="0"/>
                <a:ea typeface="+mn-ea"/>
                <a:cs typeface="Arial" panose="020B0604020202020204" pitchFamily="34" charset="0"/>
              </a:rPr>
              <a:t>Toplantı Adı, vb.</a:t>
            </a:r>
          </a:p>
        </p:txBody>
      </p:sp>
    </p:spTree>
    <p:extLst>
      <p:ext uri="{BB962C8B-B14F-4D97-AF65-F5344CB8AC3E}">
        <p14:creationId xmlns:p14="http://schemas.microsoft.com/office/powerpoint/2010/main" val="28087372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20C4A22B-856C-4099-88A5-230A1C5F689B}"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7901522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A8E6AC92-058B-4798-82A5-BC61F0923E31}"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42924661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D65711BA-D771-44C6-8854-66B6D748810C}"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53357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4" y="2130431"/>
            <a:ext cx="10363201"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72196" indent="0" algn="ctr">
              <a:buNone/>
              <a:defRPr>
                <a:solidFill>
                  <a:schemeClr val="tx1">
                    <a:tint val="75000"/>
                  </a:schemeClr>
                </a:solidFill>
              </a:defRPr>
            </a:lvl2pPr>
            <a:lvl3pPr marL="944393" indent="0" algn="ctr">
              <a:buNone/>
              <a:defRPr>
                <a:solidFill>
                  <a:schemeClr val="tx1">
                    <a:tint val="75000"/>
                  </a:schemeClr>
                </a:solidFill>
              </a:defRPr>
            </a:lvl3pPr>
            <a:lvl4pPr marL="1416590" indent="0" algn="ctr">
              <a:buNone/>
              <a:defRPr>
                <a:solidFill>
                  <a:schemeClr val="tx1">
                    <a:tint val="75000"/>
                  </a:schemeClr>
                </a:solidFill>
              </a:defRPr>
            </a:lvl4pPr>
            <a:lvl5pPr marL="1888787" indent="0" algn="ctr">
              <a:buNone/>
              <a:defRPr>
                <a:solidFill>
                  <a:schemeClr val="tx1">
                    <a:tint val="75000"/>
                  </a:schemeClr>
                </a:solidFill>
              </a:defRPr>
            </a:lvl5pPr>
            <a:lvl6pPr marL="2360984" indent="0" algn="ctr">
              <a:buNone/>
              <a:defRPr>
                <a:solidFill>
                  <a:schemeClr val="tx1">
                    <a:tint val="75000"/>
                  </a:schemeClr>
                </a:solidFill>
              </a:defRPr>
            </a:lvl6pPr>
            <a:lvl7pPr marL="2833180" indent="0" algn="ctr">
              <a:buNone/>
              <a:defRPr>
                <a:solidFill>
                  <a:schemeClr val="tx1">
                    <a:tint val="75000"/>
                  </a:schemeClr>
                </a:solidFill>
              </a:defRPr>
            </a:lvl7pPr>
            <a:lvl8pPr marL="3305377" indent="0" algn="ctr">
              <a:buNone/>
              <a:defRPr>
                <a:solidFill>
                  <a:schemeClr val="tx1">
                    <a:tint val="75000"/>
                  </a:schemeClr>
                </a:solidFill>
              </a:defRPr>
            </a:lvl8pPr>
            <a:lvl9pPr marL="377757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4439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4439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a:ea typeface="+mn-ea"/>
                <a:cs typeface="Arial" panose="020B0604020202020204" pitchFamily="34" charset="0"/>
              </a:rPr>
              <a:t>Toplantı Adı, vb.</a:t>
            </a:r>
          </a:p>
        </p:txBody>
      </p:sp>
      <p:sp>
        <p:nvSpPr>
          <p:cNvPr id="6" name="Slide Number Placeholder 5"/>
          <p:cNvSpPr>
            <a:spLocks noGrp="1"/>
          </p:cNvSpPr>
          <p:nvPr>
            <p:ph type="sldNum" sz="quarter" idx="12"/>
          </p:nvPr>
        </p:nvSpPr>
        <p:spPr/>
        <p:txBody>
          <a:bodyPr lIns="91431" tIns="45715" rIns="91431" bIns="45715"/>
          <a:lstStyle/>
          <a:p>
            <a:pPr marL="0" marR="0" lvl="0" indent="0" algn="l" defTabSz="94439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
        <p:nvSpPr>
          <p:cNvPr id="9" name="Slide Number Placeholder 19"/>
          <p:cNvSpPr txBox="1">
            <a:spLocks/>
          </p:cNvSpPr>
          <p:nvPr userDrawn="1"/>
        </p:nvSpPr>
        <p:spPr>
          <a:xfrm>
            <a:off x="9309887" y="6600346"/>
            <a:ext cx="2919303" cy="366057"/>
          </a:xfrm>
          <a:prstGeom prst="rect">
            <a:avLst/>
          </a:prstGeom>
        </p:spPr>
        <p:txBody>
          <a:bodyPr lIns="93040" tIns="46520" rIns="93040" bIns="46520"/>
          <a:lstStyle>
            <a:defPPr rtl="0">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74B379A-8968-4E49-B7C7-EB6E50A494B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2338023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F27DC996-FCEF-4FF4-89C0-8A57FBC76D8E}" type="datetime1">
              <a:rPr lang="tr-TR" smtClean="0"/>
              <a:t>13.05.2024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1900612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BF968FA5-6E40-429D-82EF-6BBCEBC4A0DF}" type="datetime1">
              <a:rPr lang="tr-TR" smtClean="0"/>
              <a:t>13.05.2024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9359575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4D3BA08A-ABA0-482D-8DA2-E480A8EF3DCF}" type="datetime1">
              <a:rPr lang="tr-TR" smtClean="0"/>
              <a:t>13.05.2024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6176313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66B9335A-BE2A-4CB7-8D18-CE78F911E32F}" type="datetime1">
              <a:rPr lang="tr-TR" smtClean="0"/>
              <a:t>13.05.2024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22464235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5351FD55-01F8-4BCE-94E6-81DD2AFC304E}" type="datetime1">
              <a:rPr lang="tr-TR" smtClean="0"/>
              <a:t>13.05.2024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6585410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E9679AE4-8551-41CB-B16B-8E9163B5CF77}" type="datetime1">
              <a:rPr lang="tr-TR" smtClean="0"/>
              <a:t>13.05.2024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5604880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5396609-F01C-423D-931F-E4724B17BAE5}"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40268384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4777782-61E1-4835-9314-BB912DCE6B21}"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22721301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Özel Düzen">
    <p:spTree>
      <p:nvGrpSpPr>
        <p:cNvPr id="1" name=""/>
        <p:cNvGrpSpPr/>
        <p:nvPr/>
      </p:nvGrpSpPr>
      <p:grpSpPr>
        <a:xfrm>
          <a:off x="0" y="0"/>
          <a:ext cx="0" cy="0"/>
          <a:chOff x="0" y="0"/>
          <a:chExt cx="0" cy="0"/>
        </a:xfrm>
      </p:grpSpPr>
      <p:pic>
        <p:nvPicPr>
          <p:cNvPr id="2" name="Picture 1"/>
          <p:cNvPicPr>
            <a:picLocks noChangeAspect="1"/>
          </p:cNvPicPr>
          <p:nvPr/>
        </p:nvPicPr>
        <p:blipFill>
          <a:blip r:embed="rId2">
            <a:lum bright="70000" contrast="-70000"/>
          </a:blip>
          <a:stretch>
            <a:fillRect/>
          </a:stretch>
        </p:blipFill>
        <p:spPr>
          <a:xfrm>
            <a:off x="-529" y="-297"/>
            <a:ext cx="12193057" cy="6858594"/>
          </a:xfrm>
          <a:prstGeom prst="rect">
            <a:avLst/>
          </a:prstGeom>
        </p:spPr>
      </p:pic>
      <p:sp>
        <p:nvSpPr>
          <p:cNvPr id="7" name="1 Başlık"/>
          <p:cNvSpPr>
            <a:spLocks noGrp="1"/>
          </p:cNvSpPr>
          <p:nvPr>
            <p:ph type="ctrTitle" hasCustomPrompt="1"/>
          </p:nvPr>
        </p:nvSpPr>
        <p:spPr>
          <a:xfrm>
            <a:off x="939800" y="3184526"/>
            <a:ext cx="10363200" cy="1470025"/>
          </a:xfrm>
        </p:spPr>
        <p:txBody>
          <a:bodyPr>
            <a:normAutofit/>
          </a:bodyPr>
          <a:lstStyle>
            <a:lvl1pPr algn="ctr">
              <a:defRPr sz="4800" b="1">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tr-TR" noProof="0" dirty="0"/>
              <a:t>İlginize teşekkür ederiz.</a:t>
            </a:r>
          </a:p>
        </p:txBody>
      </p:sp>
      <p:sp>
        <p:nvSpPr>
          <p:cNvPr id="8" name="3 Veri Yer Tutucusu"/>
          <p:cNvSpPr>
            <a:spLocks noGrp="1"/>
          </p:cNvSpPr>
          <p:nvPr>
            <p:ph type="dt" sz="half" idx="10"/>
          </p:nvPr>
        </p:nvSpPr>
        <p:spPr>
          <a:xfrm>
            <a:off x="609600" y="6356351"/>
            <a:ext cx="2844800" cy="365125"/>
          </a:xfrm>
        </p:spPr>
        <p:txBody>
          <a:bodyPr/>
          <a:lstStyle>
            <a:lvl1pPr>
              <a:defRPr>
                <a:latin typeface="Corbe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Corbel" pitchFamily="34" charset="0"/>
              <a:ea typeface="+mn-ea"/>
              <a:cs typeface="Arial" panose="020B0604020202020204" pitchFamily="34" charset="0"/>
            </a:endParaRPr>
          </a:p>
        </p:txBody>
      </p:sp>
      <p:sp>
        <p:nvSpPr>
          <p:cNvPr id="9" name="4 Altbilgi Yer Tutucusu"/>
          <p:cNvSpPr>
            <a:spLocks noGrp="1"/>
          </p:cNvSpPr>
          <p:nvPr>
            <p:ph type="ftr" sz="quarter" idx="11"/>
          </p:nvPr>
        </p:nvSpPr>
        <p:spPr>
          <a:xfrm>
            <a:off x="4165600" y="6356351"/>
            <a:ext cx="3860800" cy="365125"/>
          </a:xfrm>
        </p:spPr>
        <p:txBody>
          <a:bodyPr/>
          <a:lstStyle>
            <a:lvl1pPr>
              <a:defRPr>
                <a:latin typeface="Corbe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a:ln>
                  <a:noFill/>
                </a:ln>
                <a:solidFill>
                  <a:srgbClr val="898989"/>
                </a:solidFill>
                <a:effectLst/>
                <a:uLnTx/>
                <a:uFillTx/>
                <a:latin typeface="Corbel" pitchFamily="34" charset="0"/>
                <a:ea typeface="+mn-ea"/>
                <a:cs typeface="Arial" panose="020B0604020202020204" pitchFamily="34" charset="0"/>
              </a:rPr>
              <a:t>Toplantı Adı, vb.</a:t>
            </a:r>
          </a:p>
        </p:txBody>
      </p:sp>
    </p:spTree>
    <p:extLst>
      <p:ext uri="{BB962C8B-B14F-4D97-AF65-F5344CB8AC3E}">
        <p14:creationId xmlns:p14="http://schemas.microsoft.com/office/powerpoint/2010/main" val="10082413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lum bright="70000" contrast="-70000"/>
          </a:blip>
          <a:stretch>
            <a:fillRect/>
          </a:stretch>
        </p:blipFill>
        <p:spPr>
          <a:xfrm>
            <a:off x="-529" y="-297"/>
            <a:ext cx="12193057" cy="6858594"/>
          </a:xfrm>
          <a:prstGeom prst="rect">
            <a:avLst/>
          </a:prstGeom>
        </p:spPr>
      </p:pic>
      <p:sp>
        <p:nvSpPr>
          <p:cNvPr id="7" name="1 Başlık"/>
          <p:cNvSpPr>
            <a:spLocks noGrp="1"/>
          </p:cNvSpPr>
          <p:nvPr>
            <p:ph type="ctrTitle" hasCustomPrompt="1"/>
          </p:nvPr>
        </p:nvSpPr>
        <p:spPr>
          <a:xfrm>
            <a:off x="939800" y="3184526"/>
            <a:ext cx="10363200" cy="1470025"/>
          </a:xfrm>
        </p:spPr>
        <p:txBody>
          <a:bodyPr>
            <a:normAutofit/>
          </a:bodyPr>
          <a:lstStyle>
            <a:lvl1pPr algn="ctr">
              <a:defRPr sz="4800" b="1">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tr-TR" noProof="0" dirty="0"/>
              <a:t>İlginize teşekkür ederiz.</a:t>
            </a:r>
          </a:p>
        </p:txBody>
      </p:sp>
      <p:sp>
        <p:nvSpPr>
          <p:cNvPr id="8" name="3 Veri Yer Tutucusu"/>
          <p:cNvSpPr>
            <a:spLocks noGrp="1"/>
          </p:cNvSpPr>
          <p:nvPr>
            <p:ph type="dt" sz="half" idx="10"/>
          </p:nvPr>
        </p:nvSpPr>
        <p:spPr>
          <a:xfrm>
            <a:off x="609600" y="6356351"/>
            <a:ext cx="2844800" cy="365125"/>
          </a:xfrm>
        </p:spPr>
        <p:txBody>
          <a:bodyPr/>
          <a:lstStyle>
            <a:lvl1pPr>
              <a:defRPr>
                <a:latin typeface="Corbe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Corbel" pitchFamily="34" charset="0"/>
              <a:ea typeface="+mn-ea"/>
              <a:cs typeface="Arial" panose="020B0604020202020204" pitchFamily="34" charset="0"/>
            </a:endParaRPr>
          </a:p>
        </p:txBody>
      </p:sp>
      <p:sp>
        <p:nvSpPr>
          <p:cNvPr id="9" name="4 Altbilgi Yer Tutucusu"/>
          <p:cNvSpPr>
            <a:spLocks noGrp="1"/>
          </p:cNvSpPr>
          <p:nvPr>
            <p:ph type="ftr" sz="quarter" idx="11"/>
          </p:nvPr>
        </p:nvSpPr>
        <p:spPr>
          <a:xfrm>
            <a:off x="4165600" y="6356351"/>
            <a:ext cx="3860800" cy="365125"/>
          </a:xfrm>
        </p:spPr>
        <p:txBody>
          <a:bodyPr/>
          <a:lstStyle>
            <a:lvl1pPr>
              <a:defRPr>
                <a:latin typeface="Corbe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a:ln>
                  <a:noFill/>
                </a:ln>
                <a:solidFill>
                  <a:srgbClr val="898989"/>
                </a:solidFill>
                <a:effectLst/>
                <a:uLnTx/>
                <a:uFillTx/>
                <a:latin typeface="Corbel" pitchFamily="34" charset="0"/>
                <a:ea typeface="+mn-ea"/>
                <a:cs typeface="Arial" panose="020B0604020202020204" pitchFamily="34" charset="0"/>
              </a:rPr>
              <a:t>Toplantı Adı, vb.</a:t>
            </a:r>
          </a:p>
        </p:txBody>
      </p:sp>
    </p:spTree>
    <p:extLst>
      <p:ext uri="{BB962C8B-B14F-4D97-AF65-F5344CB8AC3E}">
        <p14:creationId xmlns:p14="http://schemas.microsoft.com/office/powerpoint/2010/main" val="2094996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aşlık Slaydı">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58" y="-70508"/>
            <a:ext cx="12241449" cy="6928509"/>
          </a:xfrm>
          <a:prstGeom prst="rect">
            <a:avLst/>
          </a:prstGeom>
        </p:spPr>
      </p:pic>
      <p:sp>
        <p:nvSpPr>
          <p:cNvPr id="12" name="1 Başlık"/>
          <p:cNvSpPr>
            <a:spLocks noGrp="1"/>
          </p:cNvSpPr>
          <p:nvPr>
            <p:ph type="ctrTitle"/>
          </p:nvPr>
        </p:nvSpPr>
        <p:spPr>
          <a:xfrm>
            <a:off x="939802" y="3184531"/>
            <a:ext cx="10363201" cy="1470025"/>
          </a:xfrm>
        </p:spPr>
        <p:txBody>
          <a:bodyPr>
            <a:normAutofit/>
          </a:bodyPr>
          <a:lstStyle>
            <a:lvl1pPr algn="ctr">
              <a:defRPr sz="48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noProof="0" dirty="0"/>
              <a:t>Click to edit Master title style</a:t>
            </a:r>
            <a:endParaRPr lang="tr-TR" noProof="0" dirty="0"/>
          </a:p>
        </p:txBody>
      </p:sp>
      <p:sp>
        <p:nvSpPr>
          <p:cNvPr id="13" name="2 Alt Başlık"/>
          <p:cNvSpPr>
            <a:spLocks noGrp="1"/>
          </p:cNvSpPr>
          <p:nvPr>
            <p:ph type="subTitle" idx="1" hasCustomPrompt="1"/>
          </p:nvPr>
        </p:nvSpPr>
        <p:spPr>
          <a:xfrm>
            <a:off x="1828801" y="5118100"/>
            <a:ext cx="8534400" cy="520700"/>
          </a:xfrm>
        </p:spPr>
        <p:txBody>
          <a:bodyPr>
            <a:normAutofit/>
          </a:bodyPr>
          <a:lstStyle>
            <a:lvl1pPr marL="0" indent="0" algn="ctr">
              <a:buNone/>
              <a:defRPr sz="2800" b="1">
                <a:solidFill>
                  <a:schemeClr val="accent4">
                    <a:lumMod val="40000"/>
                    <a:lumOff val="60000"/>
                  </a:schemeClr>
                </a:solidFill>
                <a:latin typeface="Arial" panose="020B0604020202020204" pitchFamily="34" charset="0"/>
                <a:cs typeface="Arial" panose="020B0604020202020204" pitchFamily="34" charset="0"/>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59" indent="0" algn="ctr">
              <a:buNone/>
              <a:defRPr>
                <a:solidFill>
                  <a:schemeClr val="tx1">
                    <a:tint val="75000"/>
                  </a:schemeClr>
                </a:solidFill>
              </a:defRPr>
            </a:lvl4pPr>
            <a:lvl5pPr marL="1828612" indent="0" algn="ctr">
              <a:buNone/>
              <a:defRPr>
                <a:solidFill>
                  <a:schemeClr val="tx1">
                    <a:tint val="75000"/>
                  </a:schemeClr>
                </a:solidFill>
              </a:defRPr>
            </a:lvl5pPr>
            <a:lvl6pPr marL="2285765" indent="0" algn="ctr">
              <a:buNone/>
              <a:defRPr>
                <a:solidFill>
                  <a:schemeClr val="tx1">
                    <a:tint val="75000"/>
                  </a:schemeClr>
                </a:solidFill>
              </a:defRPr>
            </a:lvl6pPr>
            <a:lvl7pPr marL="2742919" indent="0" algn="ctr">
              <a:buNone/>
              <a:defRPr>
                <a:solidFill>
                  <a:schemeClr val="tx1">
                    <a:tint val="75000"/>
                  </a:schemeClr>
                </a:solidFill>
              </a:defRPr>
            </a:lvl7pPr>
            <a:lvl8pPr marL="3200071" indent="0" algn="ctr">
              <a:buNone/>
              <a:defRPr>
                <a:solidFill>
                  <a:schemeClr val="tx1">
                    <a:tint val="75000"/>
                  </a:schemeClr>
                </a:solidFill>
              </a:defRPr>
            </a:lvl8pPr>
            <a:lvl9pPr marL="3657225" indent="0" algn="ctr">
              <a:buNone/>
              <a:defRPr>
                <a:solidFill>
                  <a:schemeClr val="tx1">
                    <a:tint val="75000"/>
                  </a:schemeClr>
                </a:solidFill>
              </a:defRPr>
            </a:lvl9pPr>
          </a:lstStyle>
          <a:p>
            <a:r>
              <a:rPr lang="tr-TR" dirty="0"/>
              <a:t>Tarih</a:t>
            </a:r>
            <a:endParaRPr lang="en-US" dirty="0"/>
          </a:p>
        </p:txBody>
      </p:sp>
      <p:sp>
        <p:nvSpPr>
          <p:cNvPr id="14" name="4 Altbilgi Yer Tutucusu"/>
          <p:cNvSpPr>
            <a:spLocks noGrp="1"/>
          </p:cNvSpPr>
          <p:nvPr>
            <p:ph type="ftr" sz="quarter" idx="11"/>
          </p:nvPr>
        </p:nvSpPr>
        <p:spPr>
          <a:xfrm>
            <a:off x="4165601" y="6356356"/>
            <a:ext cx="3860800" cy="365125"/>
          </a:xfrm>
        </p:spPr>
        <p:txBody>
          <a:bodyPr/>
          <a:lstStyle>
            <a:lvl1pPr>
              <a:defRPr>
                <a:solidFill>
                  <a:schemeClr val="bg1"/>
                </a:solidFill>
                <a:latin typeface="Arial" panose="020B0604020202020204" pitchFamily="34" charset="0"/>
                <a:cs typeface="Arial" panose="020B0604020202020204" pitchFamily="34" charset="0"/>
              </a:defRPr>
            </a:lvl1pPr>
          </a:lstStyle>
          <a:p>
            <a:pPr marL="0" marR="0" lvl="0" indent="0" algn="ctr" defTabSz="914213"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Toplantı Adı, vb.</a:t>
            </a:r>
          </a:p>
        </p:txBody>
      </p:sp>
    </p:spTree>
    <p:extLst>
      <p:ext uri="{BB962C8B-B14F-4D97-AF65-F5344CB8AC3E}">
        <p14:creationId xmlns:p14="http://schemas.microsoft.com/office/powerpoint/2010/main" val="30690670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1" y="1122366"/>
            <a:ext cx="9144000" cy="2387600"/>
          </a:xfrm>
        </p:spPr>
        <p:txBody>
          <a:bodyPr anchor="b"/>
          <a:lstStyle>
            <a:lvl1pPr algn="ctr">
              <a:defRPr sz="4598"/>
            </a:lvl1pPr>
          </a:lstStyle>
          <a:p>
            <a:r>
              <a:rPr lang="tr-TR" smtClean="0"/>
              <a:t>Asıl başlık stili için tıklatın</a:t>
            </a:r>
            <a:endParaRPr lang="tr-TR"/>
          </a:p>
        </p:txBody>
      </p:sp>
      <p:sp>
        <p:nvSpPr>
          <p:cNvPr id="3" name="Alt Başlık 2"/>
          <p:cNvSpPr>
            <a:spLocks noGrp="1"/>
          </p:cNvSpPr>
          <p:nvPr>
            <p:ph type="subTitle" idx="1"/>
          </p:nvPr>
        </p:nvSpPr>
        <p:spPr>
          <a:xfrm>
            <a:off x="1524001" y="3602040"/>
            <a:ext cx="9144000" cy="1655763"/>
          </a:xfrm>
        </p:spPr>
        <p:txBody>
          <a:bodyPr/>
          <a:lstStyle>
            <a:lvl1pPr marL="0" indent="0" algn="ctr">
              <a:buNone/>
              <a:defRPr sz="1800"/>
            </a:lvl1pPr>
            <a:lvl2pPr marL="348704" indent="0" algn="ctr">
              <a:buNone/>
              <a:defRPr sz="1500"/>
            </a:lvl2pPr>
            <a:lvl3pPr marL="697408" indent="0" algn="ctr">
              <a:buNone/>
              <a:defRPr sz="1400"/>
            </a:lvl3pPr>
            <a:lvl4pPr marL="1046112" indent="0" algn="ctr">
              <a:buNone/>
              <a:defRPr sz="1200"/>
            </a:lvl4pPr>
            <a:lvl5pPr marL="1394816" indent="0" algn="ctr">
              <a:buNone/>
              <a:defRPr sz="1200"/>
            </a:lvl5pPr>
            <a:lvl6pPr marL="1743520" indent="0" algn="ctr">
              <a:buNone/>
              <a:defRPr sz="1200"/>
            </a:lvl6pPr>
            <a:lvl7pPr marL="2092224" indent="0" algn="ctr">
              <a:buNone/>
              <a:defRPr sz="1200"/>
            </a:lvl7pPr>
            <a:lvl8pPr marL="2440928" indent="0" algn="ctr">
              <a:buNone/>
              <a:defRPr sz="1200"/>
            </a:lvl8pPr>
            <a:lvl9pPr marL="2789632" indent="0" algn="ctr">
              <a:buNone/>
              <a:defRPr sz="12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31CFB4AE-84BE-4ED2-AB38-DCF23F49EB8D}"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5161076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019A34C-F479-4CA6-A872-4BB861143961}"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22098473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4" y="1709745"/>
            <a:ext cx="10515600" cy="2852736"/>
          </a:xfrm>
        </p:spPr>
        <p:txBody>
          <a:bodyPr anchor="b"/>
          <a:lstStyle>
            <a:lvl1pPr>
              <a:defRPr sz="4598"/>
            </a:lvl1pPr>
          </a:lstStyle>
          <a:p>
            <a:r>
              <a:rPr lang="tr-TR" smtClean="0"/>
              <a:t>Asıl başlık stili için tıklatın</a:t>
            </a:r>
            <a:endParaRPr lang="tr-TR"/>
          </a:p>
        </p:txBody>
      </p:sp>
      <p:sp>
        <p:nvSpPr>
          <p:cNvPr id="3" name="Metin Yer Tutucusu 2"/>
          <p:cNvSpPr>
            <a:spLocks noGrp="1"/>
          </p:cNvSpPr>
          <p:nvPr>
            <p:ph type="body" idx="1"/>
          </p:nvPr>
        </p:nvSpPr>
        <p:spPr>
          <a:xfrm>
            <a:off x="831854" y="4589466"/>
            <a:ext cx="10515600" cy="1500187"/>
          </a:xfrm>
        </p:spPr>
        <p:txBody>
          <a:bodyPr/>
          <a:lstStyle>
            <a:lvl1pPr marL="0" indent="0">
              <a:buNone/>
              <a:defRPr sz="1800">
                <a:solidFill>
                  <a:schemeClr val="tx1">
                    <a:tint val="75000"/>
                  </a:schemeClr>
                </a:solidFill>
              </a:defRPr>
            </a:lvl1pPr>
            <a:lvl2pPr marL="348704" indent="0">
              <a:buNone/>
              <a:defRPr sz="1500">
                <a:solidFill>
                  <a:schemeClr val="tx1">
                    <a:tint val="75000"/>
                  </a:schemeClr>
                </a:solidFill>
              </a:defRPr>
            </a:lvl2pPr>
            <a:lvl3pPr marL="697408" indent="0">
              <a:buNone/>
              <a:defRPr sz="1400">
                <a:solidFill>
                  <a:schemeClr val="tx1">
                    <a:tint val="75000"/>
                  </a:schemeClr>
                </a:solidFill>
              </a:defRPr>
            </a:lvl3pPr>
            <a:lvl4pPr marL="1046112" indent="0">
              <a:buNone/>
              <a:defRPr sz="1200">
                <a:solidFill>
                  <a:schemeClr val="tx1">
                    <a:tint val="75000"/>
                  </a:schemeClr>
                </a:solidFill>
              </a:defRPr>
            </a:lvl4pPr>
            <a:lvl5pPr marL="1394816" indent="0">
              <a:buNone/>
              <a:defRPr sz="1200">
                <a:solidFill>
                  <a:schemeClr val="tx1">
                    <a:tint val="75000"/>
                  </a:schemeClr>
                </a:solidFill>
              </a:defRPr>
            </a:lvl5pPr>
            <a:lvl6pPr marL="1743520" indent="0">
              <a:buNone/>
              <a:defRPr sz="1200">
                <a:solidFill>
                  <a:schemeClr val="tx1">
                    <a:tint val="75000"/>
                  </a:schemeClr>
                </a:solidFill>
              </a:defRPr>
            </a:lvl6pPr>
            <a:lvl7pPr marL="2092224" indent="0">
              <a:buNone/>
              <a:defRPr sz="1200">
                <a:solidFill>
                  <a:schemeClr val="tx1">
                    <a:tint val="75000"/>
                  </a:schemeClr>
                </a:solidFill>
              </a:defRPr>
            </a:lvl7pPr>
            <a:lvl8pPr marL="2440928" indent="0">
              <a:buNone/>
              <a:defRPr sz="1200">
                <a:solidFill>
                  <a:schemeClr val="tx1">
                    <a:tint val="75000"/>
                  </a:schemeClr>
                </a:solidFill>
              </a:defRPr>
            </a:lvl8pPr>
            <a:lvl9pPr marL="2789632" indent="0">
              <a:buNone/>
              <a:defRPr sz="12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36B4DEC8-246A-49D5-8505-7E104E3E3004}"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6259707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1" y="1825627"/>
            <a:ext cx="5181600" cy="4351339"/>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7"/>
            <a:ext cx="5181600" cy="4351339"/>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CBD8543B-E27C-4546-98ED-62F67D15830E}" type="datetime1">
              <a:rPr lang="tr-TR" smtClean="0"/>
              <a:t>13.05.2024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2223857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91" y="365126"/>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90" y="1681163"/>
            <a:ext cx="5157788" cy="823912"/>
          </a:xfrm>
        </p:spPr>
        <p:txBody>
          <a:bodyPr anchor="b"/>
          <a:lstStyle>
            <a:lvl1pPr marL="0" indent="0">
              <a:buNone/>
              <a:defRPr sz="1800" b="1"/>
            </a:lvl1pPr>
            <a:lvl2pPr marL="348704" indent="0">
              <a:buNone/>
              <a:defRPr sz="1500" b="1"/>
            </a:lvl2pPr>
            <a:lvl3pPr marL="697408" indent="0">
              <a:buNone/>
              <a:defRPr sz="1400" b="1"/>
            </a:lvl3pPr>
            <a:lvl4pPr marL="1046112" indent="0">
              <a:buNone/>
              <a:defRPr sz="1200" b="1"/>
            </a:lvl4pPr>
            <a:lvl5pPr marL="1394816" indent="0">
              <a:buNone/>
              <a:defRPr sz="1200" b="1"/>
            </a:lvl5pPr>
            <a:lvl6pPr marL="1743520" indent="0">
              <a:buNone/>
              <a:defRPr sz="1200" b="1"/>
            </a:lvl6pPr>
            <a:lvl7pPr marL="2092224" indent="0">
              <a:buNone/>
              <a:defRPr sz="1200" b="1"/>
            </a:lvl7pPr>
            <a:lvl8pPr marL="2440928" indent="0">
              <a:buNone/>
              <a:defRPr sz="1200" b="1"/>
            </a:lvl8pPr>
            <a:lvl9pPr marL="2789632" indent="0">
              <a:buNone/>
              <a:defRPr sz="1200" b="1"/>
            </a:lvl9pPr>
          </a:lstStyle>
          <a:p>
            <a:pPr lvl="0"/>
            <a:r>
              <a:rPr lang="tr-TR" smtClean="0"/>
              <a:t>Asıl metin stillerini düzenle</a:t>
            </a:r>
          </a:p>
        </p:txBody>
      </p:sp>
      <p:sp>
        <p:nvSpPr>
          <p:cNvPr id="4" name="İçerik Yer Tutucusu 3"/>
          <p:cNvSpPr>
            <a:spLocks noGrp="1"/>
          </p:cNvSpPr>
          <p:nvPr>
            <p:ph sz="half" idx="2"/>
          </p:nvPr>
        </p:nvSpPr>
        <p:spPr>
          <a:xfrm>
            <a:off x="839790" y="2505076"/>
            <a:ext cx="51577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4" y="1681163"/>
            <a:ext cx="5183190" cy="823912"/>
          </a:xfrm>
        </p:spPr>
        <p:txBody>
          <a:bodyPr anchor="b"/>
          <a:lstStyle>
            <a:lvl1pPr marL="0" indent="0">
              <a:buNone/>
              <a:defRPr sz="1800" b="1"/>
            </a:lvl1pPr>
            <a:lvl2pPr marL="348704" indent="0">
              <a:buNone/>
              <a:defRPr sz="1500" b="1"/>
            </a:lvl2pPr>
            <a:lvl3pPr marL="697408" indent="0">
              <a:buNone/>
              <a:defRPr sz="1400" b="1"/>
            </a:lvl3pPr>
            <a:lvl4pPr marL="1046112" indent="0">
              <a:buNone/>
              <a:defRPr sz="1200" b="1"/>
            </a:lvl4pPr>
            <a:lvl5pPr marL="1394816" indent="0">
              <a:buNone/>
              <a:defRPr sz="1200" b="1"/>
            </a:lvl5pPr>
            <a:lvl6pPr marL="1743520" indent="0">
              <a:buNone/>
              <a:defRPr sz="1200" b="1"/>
            </a:lvl6pPr>
            <a:lvl7pPr marL="2092224" indent="0">
              <a:buNone/>
              <a:defRPr sz="1200" b="1"/>
            </a:lvl7pPr>
            <a:lvl8pPr marL="2440928" indent="0">
              <a:buNone/>
              <a:defRPr sz="1200" b="1"/>
            </a:lvl8pPr>
            <a:lvl9pPr marL="2789632" indent="0">
              <a:buNone/>
              <a:defRPr sz="1200" b="1"/>
            </a:lvl9pPr>
          </a:lstStyle>
          <a:p>
            <a:pPr lvl="0"/>
            <a:r>
              <a:rPr lang="tr-TR" smtClean="0"/>
              <a:t>Asıl metin stillerini düzenle</a:t>
            </a:r>
          </a:p>
        </p:txBody>
      </p:sp>
      <p:sp>
        <p:nvSpPr>
          <p:cNvPr id="6" name="İçerik Yer Tutucusu 5"/>
          <p:cNvSpPr>
            <a:spLocks noGrp="1"/>
          </p:cNvSpPr>
          <p:nvPr>
            <p:ph sz="quarter" idx="4"/>
          </p:nvPr>
        </p:nvSpPr>
        <p:spPr>
          <a:xfrm>
            <a:off x="6172204" y="2505076"/>
            <a:ext cx="5183190"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EBAF5449-1EC7-4857-BDBE-4C969EC0ECDB}" type="datetime1">
              <a:rPr lang="tr-TR" smtClean="0"/>
              <a:t>13.05.2024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8310301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4A73B693-20EB-4739-82EA-87E1754D1637}" type="datetime1">
              <a:rPr lang="tr-TR" smtClean="0"/>
              <a:t>13.05.2024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6185849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1E21C63-6F08-441E-97CE-6D6895CB5AAD}" type="datetime1">
              <a:rPr lang="tr-TR" smtClean="0"/>
              <a:t>13.05.2024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9912999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90" y="457203"/>
            <a:ext cx="3932237" cy="1600200"/>
          </a:xfrm>
        </p:spPr>
        <p:txBody>
          <a:bodyPr anchor="b"/>
          <a:lstStyle>
            <a:lvl1pPr>
              <a:defRPr sz="2400"/>
            </a:lvl1pPr>
          </a:lstStyle>
          <a:p>
            <a:r>
              <a:rPr lang="tr-TR" smtClean="0"/>
              <a:t>Asıl başlık stili için tıklatın</a:t>
            </a:r>
            <a:endParaRPr lang="tr-TR"/>
          </a:p>
        </p:txBody>
      </p:sp>
      <p:sp>
        <p:nvSpPr>
          <p:cNvPr id="3" name="İçerik Yer Tutucusu 2"/>
          <p:cNvSpPr>
            <a:spLocks noGrp="1"/>
          </p:cNvSpPr>
          <p:nvPr>
            <p:ph idx="1"/>
          </p:nvPr>
        </p:nvSpPr>
        <p:spPr>
          <a:xfrm>
            <a:off x="5183188" y="987430"/>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90" y="2057401"/>
            <a:ext cx="3932237" cy="3811588"/>
          </a:xfrm>
        </p:spPr>
        <p:txBody>
          <a:bodyPr/>
          <a:lstStyle>
            <a:lvl1pPr marL="0" indent="0">
              <a:buNone/>
              <a:defRPr sz="1200"/>
            </a:lvl1pPr>
            <a:lvl2pPr marL="348704" indent="0">
              <a:buNone/>
              <a:defRPr sz="1100"/>
            </a:lvl2pPr>
            <a:lvl3pPr marL="697408" indent="0">
              <a:buNone/>
              <a:defRPr sz="1000"/>
            </a:lvl3pPr>
            <a:lvl4pPr marL="1046112" indent="0">
              <a:buNone/>
              <a:defRPr sz="800"/>
            </a:lvl4pPr>
            <a:lvl5pPr marL="1394816" indent="0">
              <a:buNone/>
              <a:defRPr sz="800"/>
            </a:lvl5pPr>
            <a:lvl6pPr marL="1743520" indent="0">
              <a:buNone/>
              <a:defRPr sz="800"/>
            </a:lvl6pPr>
            <a:lvl7pPr marL="2092224" indent="0">
              <a:buNone/>
              <a:defRPr sz="800"/>
            </a:lvl7pPr>
            <a:lvl8pPr marL="2440928" indent="0">
              <a:buNone/>
              <a:defRPr sz="800"/>
            </a:lvl8pPr>
            <a:lvl9pPr marL="2789632" indent="0">
              <a:buNone/>
              <a:defRPr sz="8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37570464-6200-48E8-9386-416506A28534}" type="datetime1">
              <a:rPr lang="tr-TR" smtClean="0"/>
              <a:t>13.05.2024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3665725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90" y="457203"/>
            <a:ext cx="3932237" cy="1600200"/>
          </a:xfrm>
        </p:spPr>
        <p:txBody>
          <a:bodyPr anchor="b"/>
          <a:lstStyle>
            <a:lvl1pPr>
              <a:defRPr sz="24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30"/>
            <a:ext cx="6172200" cy="4873625"/>
          </a:xfrm>
        </p:spPr>
        <p:txBody>
          <a:bodyPr/>
          <a:lstStyle>
            <a:lvl1pPr marL="0" indent="0">
              <a:buNone/>
              <a:defRPr sz="2400"/>
            </a:lvl1pPr>
            <a:lvl2pPr marL="348704" indent="0">
              <a:buNone/>
              <a:defRPr sz="2100"/>
            </a:lvl2pPr>
            <a:lvl3pPr marL="697408" indent="0">
              <a:buNone/>
              <a:defRPr sz="1800"/>
            </a:lvl3pPr>
            <a:lvl4pPr marL="1046112" indent="0">
              <a:buNone/>
              <a:defRPr sz="1500"/>
            </a:lvl4pPr>
            <a:lvl5pPr marL="1394816" indent="0">
              <a:buNone/>
              <a:defRPr sz="1500"/>
            </a:lvl5pPr>
            <a:lvl6pPr marL="1743520" indent="0">
              <a:buNone/>
              <a:defRPr sz="1500"/>
            </a:lvl6pPr>
            <a:lvl7pPr marL="2092224" indent="0">
              <a:buNone/>
              <a:defRPr sz="1500"/>
            </a:lvl7pPr>
            <a:lvl8pPr marL="2440928" indent="0">
              <a:buNone/>
              <a:defRPr sz="1500"/>
            </a:lvl8pPr>
            <a:lvl9pPr marL="2789632" indent="0">
              <a:buNone/>
              <a:defRPr sz="1500"/>
            </a:lvl9pPr>
          </a:lstStyle>
          <a:p>
            <a:r>
              <a:rPr lang="tr-TR" smtClean="0"/>
              <a:t>Resim eklemek için simgeyi tıklatın</a:t>
            </a:r>
            <a:endParaRPr lang="tr-TR"/>
          </a:p>
        </p:txBody>
      </p:sp>
      <p:sp>
        <p:nvSpPr>
          <p:cNvPr id="4" name="Metin Yer Tutucusu 3"/>
          <p:cNvSpPr>
            <a:spLocks noGrp="1"/>
          </p:cNvSpPr>
          <p:nvPr>
            <p:ph type="body" sz="half" idx="2"/>
          </p:nvPr>
        </p:nvSpPr>
        <p:spPr>
          <a:xfrm>
            <a:off x="839790" y="2057401"/>
            <a:ext cx="3932237" cy="3811588"/>
          </a:xfrm>
        </p:spPr>
        <p:txBody>
          <a:bodyPr/>
          <a:lstStyle>
            <a:lvl1pPr marL="0" indent="0">
              <a:buNone/>
              <a:defRPr sz="1200"/>
            </a:lvl1pPr>
            <a:lvl2pPr marL="348704" indent="0">
              <a:buNone/>
              <a:defRPr sz="1100"/>
            </a:lvl2pPr>
            <a:lvl3pPr marL="697408" indent="0">
              <a:buNone/>
              <a:defRPr sz="1000"/>
            </a:lvl3pPr>
            <a:lvl4pPr marL="1046112" indent="0">
              <a:buNone/>
              <a:defRPr sz="800"/>
            </a:lvl4pPr>
            <a:lvl5pPr marL="1394816" indent="0">
              <a:buNone/>
              <a:defRPr sz="800"/>
            </a:lvl5pPr>
            <a:lvl6pPr marL="1743520" indent="0">
              <a:buNone/>
              <a:defRPr sz="800"/>
            </a:lvl6pPr>
            <a:lvl7pPr marL="2092224" indent="0">
              <a:buNone/>
              <a:defRPr sz="800"/>
            </a:lvl7pPr>
            <a:lvl8pPr marL="2440928" indent="0">
              <a:buNone/>
              <a:defRPr sz="800"/>
            </a:lvl8pPr>
            <a:lvl9pPr marL="2789632" indent="0">
              <a:buNone/>
              <a:defRPr sz="8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CC214776-AAB4-45EC-9A0E-E64BCA88EC67}" type="datetime1">
              <a:rPr lang="tr-TR" smtClean="0"/>
              <a:t>13.05.2024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9851017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930CC3DD-3EA0-44DE-95D0-DBB4F3DE4AF9}"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2863194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3" y="4"/>
            <a:ext cx="10896533" cy="618565"/>
          </a:xfrm>
          <a:prstGeom prst="rect">
            <a:avLst/>
          </a:prstGeom>
        </p:spPr>
        <p:txBody>
          <a:bodyPr>
            <a:normAutofit/>
          </a:bodyPr>
          <a:lstStyle>
            <a:lvl1pPr>
              <a:defRPr sz="2400" b="1">
                <a:latin typeface="+mn-lt"/>
              </a:defRPr>
            </a:lvl1pPr>
          </a:lstStyle>
          <a:p>
            <a:r>
              <a:rPr lang="tr-TR" dirty="0"/>
              <a:t>Asıl başlık stili için tıklatın</a:t>
            </a:r>
            <a:endParaRPr lang="tr-TR" noProof="0" dirty="0"/>
          </a:p>
        </p:txBody>
      </p:sp>
      <p:sp>
        <p:nvSpPr>
          <p:cNvPr id="3" name="2 İçerik Yer Tutucusu"/>
          <p:cNvSpPr>
            <a:spLocks noGrp="1"/>
          </p:cNvSpPr>
          <p:nvPr>
            <p:ph idx="1"/>
          </p:nvPr>
        </p:nvSpPr>
        <p:spPr>
          <a:xfrm>
            <a:off x="952539" y="1052742"/>
            <a:ext cx="10286933" cy="5073427"/>
          </a:xfrm>
          <a:prstGeom prst="rect">
            <a:avLst/>
          </a:prstGeom>
        </p:spPr>
        <p:txBody>
          <a:bodyPr>
            <a:normAutofit/>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a:p>
            <a:pPr lvl="4"/>
            <a:endParaRPr lang="tr-TR" noProof="0" dirty="0"/>
          </a:p>
        </p:txBody>
      </p:sp>
      <p:sp>
        <p:nvSpPr>
          <p:cNvPr id="4" name="3 Veri Yer Tutucusu"/>
          <p:cNvSpPr>
            <a:spLocks noGrp="1"/>
          </p:cNvSpPr>
          <p:nvPr>
            <p:ph type="dt" sz="half" idx="10"/>
          </p:nvPr>
        </p:nvSpPr>
        <p:spPr>
          <a:xfrm>
            <a:off x="609600" y="6356364"/>
            <a:ext cx="2844800" cy="365125"/>
          </a:xfrm>
          <a:prstGeom prst="rect">
            <a:avLst/>
          </a:prstGeom>
        </p:spPr>
        <p:txBody>
          <a:bodyPr/>
          <a:lstStyle>
            <a:lvl1pPr>
              <a:defRPr>
                <a:latin typeface="+mn-lt"/>
              </a:defRPr>
            </a:lvl1pPr>
          </a:lstStyle>
          <a:p>
            <a:pPr marL="0" marR="0" lvl="0" indent="0" algn="l" defTabSz="914213" rtl="0" eaLnBrk="1" fontAlgn="auto" latinLnBrk="0" hangingPunct="1">
              <a:lnSpc>
                <a:spcPct val="100000"/>
              </a:lnSpc>
              <a:spcBef>
                <a:spcPts val="0"/>
              </a:spcBef>
              <a:spcAft>
                <a:spcPts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Arial"/>
              <a:ea typeface="+mn-ea"/>
              <a:cs typeface="Arial" panose="020B0604020202020204" pitchFamily="34" charset="0"/>
            </a:endParaRPr>
          </a:p>
        </p:txBody>
      </p:sp>
      <p:sp>
        <p:nvSpPr>
          <p:cNvPr id="5" name="4 Altbilgi Yer Tutucusu"/>
          <p:cNvSpPr>
            <a:spLocks noGrp="1"/>
          </p:cNvSpPr>
          <p:nvPr>
            <p:ph type="ftr" sz="quarter" idx="11"/>
          </p:nvPr>
        </p:nvSpPr>
        <p:spPr>
          <a:xfrm>
            <a:off x="4165601" y="6356364"/>
            <a:ext cx="3860800" cy="365125"/>
          </a:xfrm>
          <a:prstGeom prst="rect">
            <a:avLst/>
          </a:prstGeom>
        </p:spPr>
        <p:txBody>
          <a:bodyPr/>
          <a:lstStyle>
            <a:lvl1pPr>
              <a:defRPr>
                <a:latin typeface="+mn-lt"/>
              </a:defRPr>
            </a:lvl1pPr>
          </a:lstStyle>
          <a:p>
            <a:pPr marL="0" marR="0" lvl="0" indent="0" algn="ctr" defTabSz="914213"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a:ln>
                  <a:noFill/>
                </a:ln>
                <a:solidFill>
                  <a:srgbClr val="898989"/>
                </a:solidFill>
                <a:effectLst/>
                <a:uLnTx/>
                <a:uFillTx/>
                <a:latin typeface="Arial"/>
                <a:ea typeface="+mn-ea"/>
                <a:cs typeface="Arial" panose="020B0604020202020204" pitchFamily="34" charset="0"/>
              </a:rPr>
              <a:t>Toplantı Adı, vb.</a:t>
            </a:r>
          </a:p>
        </p:txBody>
      </p:sp>
      <p:sp>
        <p:nvSpPr>
          <p:cNvPr id="7" name="Slide Number Placeholder 19"/>
          <p:cNvSpPr txBox="1">
            <a:spLocks/>
          </p:cNvSpPr>
          <p:nvPr userDrawn="1"/>
        </p:nvSpPr>
        <p:spPr>
          <a:xfrm>
            <a:off x="9309887" y="6600346"/>
            <a:ext cx="2919303" cy="366057"/>
          </a:xfrm>
          <a:prstGeom prst="rect">
            <a:avLst/>
          </a:prstGeom>
        </p:spPr>
        <p:txBody>
          <a:bodyPr lIns="93040" tIns="46520" rIns="93040" bIns="46520"/>
          <a:lstStyle>
            <a:defPPr rtl="0">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74B379A-8968-4E49-B7C7-EB6E50A494B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6924047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2" y="365128"/>
            <a:ext cx="2628900" cy="5811839"/>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5" y="365128"/>
            <a:ext cx="7734300" cy="5811839"/>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A015362F-5AFA-41A2-93D0-F640CE8CDCD9}"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42866385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tr-TR" smtClean="0"/>
              <a:t>Asıl başlık stili için tıklatın</a:t>
            </a:r>
            <a:endParaRPr lang="sv-SE"/>
          </a:p>
        </p:txBody>
      </p:sp>
      <p:sp>
        <p:nvSpPr>
          <p:cNvPr id="7" name="Platshållare för innehåll 6"/>
          <p:cNvSpPr>
            <a:spLocks noGrp="1"/>
          </p:cNvSpPr>
          <p:nvPr>
            <p:ph sz="quarter" idx="13"/>
          </p:nvPr>
        </p:nvSpPr>
        <p:spPr>
          <a:xfrm>
            <a:off x="2429350" y="1874608"/>
            <a:ext cx="9150319" cy="4059457"/>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sv-SE"/>
          </a:p>
        </p:txBody>
      </p:sp>
      <p:sp>
        <p:nvSpPr>
          <p:cNvPr id="4" name="Platshållare för datum 13"/>
          <p:cNvSpPr>
            <a:spLocks noGrp="1"/>
          </p:cNvSpPr>
          <p:nvPr>
            <p:ph type="dt" sz="half" idx="14"/>
          </p:nvPr>
        </p:nvSpPr>
        <p:spPr/>
        <p:txBody>
          <a:bodyPr/>
          <a:lstStyle>
            <a:lvl1pPr>
              <a:defRPr/>
            </a:lvl1pPr>
          </a:lstStyle>
          <a:p>
            <a:pPr>
              <a:defRPr/>
            </a:pPr>
            <a:fld id="{1C67CD8C-0952-41BB-B348-78E817A8896D}" type="datetime1">
              <a:rPr lang="tr-TR" smtClean="0">
                <a:solidFill>
                  <a:srgbClr val="000000"/>
                </a:solidFill>
              </a:rPr>
              <a:t>13.05.2024</a:t>
            </a:fld>
            <a:endParaRPr lang="sv-SE">
              <a:solidFill>
                <a:srgbClr val="000000"/>
              </a:solidFill>
            </a:endParaRPr>
          </a:p>
        </p:txBody>
      </p:sp>
      <p:sp>
        <p:nvSpPr>
          <p:cNvPr id="5" name="Platshållare för sidfot 14"/>
          <p:cNvSpPr>
            <a:spLocks noGrp="1"/>
          </p:cNvSpPr>
          <p:nvPr>
            <p:ph type="ftr" sz="quarter" idx="15"/>
          </p:nvPr>
        </p:nvSpPr>
        <p:spPr/>
        <p:txBody>
          <a:bodyPr/>
          <a:lstStyle>
            <a:lvl1pPr>
              <a:defRPr/>
            </a:lvl1pPr>
          </a:lstStyle>
          <a:p>
            <a:pPr>
              <a:defRPr/>
            </a:pPr>
            <a:endParaRPr lang="sv-SE" dirty="0">
              <a:solidFill>
                <a:srgbClr val="000000"/>
              </a:solidFill>
            </a:endParaRPr>
          </a:p>
        </p:txBody>
      </p:sp>
      <p:sp>
        <p:nvSpPr>
          <p:cNvPr id="6" name="Platshållare för bildnummer 15"/>
          <p:cNvSpPr>
            <a:spLocks noGrp="1"/>
          </p:cNvSpPr>
          <p:nvPr>
            <p:ph type="sldNum" sz="quarter" idx="16"/>
          </p:nvPr>
        </p:nvSpPr>
        <p:spPr/>
        <p:txBody>
          <a:bodyPr/>
          <a:lstStyle>
            <a:lvl1pPr>
              <a:defRPr/>
            </a:lvl1pPr>
          </a:lstStyle>
          <a:p>
            <a:pPr>
              <a:defRPr/>
            </a:pPr>
            <a:fld id="{401952DF-122A-4243-B16A-D163F468D7FE}" type="slidenum">
              <a:rPr lang="sv-SE">
                <a:solidFill>
                  <a:srgbClr val="000000"/>
                </a:solidFill>
              </a:rPr>
              <a:pPr>
                <a:defRPr/>
              </a:pPr>
              <a:t>‹#›</a:t>
            </a:fld>
            <a:endParaRPr lang="sv-SE">
              <a:solidFill>
                <a:srgbClr val="000000"/>
              </a:solidFill>
            </a:endParaRPr>
          </a:p>
        </p:txBody>
      </p:sp>
    </p:spTree>
    <p:extLst>
      <p:ext uri="{BB962C8B-B14F-4D97-AF65-F5344CB8AC3E}">
        <p14:creationId xmlns:p14="http://schemas.microsoft.com/office/powerpoint/2010/main" val="2917273623"/>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Özel Düz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tr-TR"/>
          </a:p>
        </p:txBody>
      </p:sp>
    </p:spTree>
    <p:extLst>
      <p:ext uri="{BB962C8B-B14F-4D97-AF65-F5344CB8AC3E}">
        <p14:creationId xmlns:p14="http://schemas.microsoft.com/office/powerpoint/2010/main" val="13124137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tr-TR" dirty="0"/>
          </a:p>
        </p:txBody>
      </p:sp>
    </p:spTree>
    <p:extLst>
      <p:ext uri="{BB962C8B-B14F-4D97-AF65-F5344CB8AC3E}">
        <p14:creationId xmlns:p14="http://schemas.microsoft.com/office/powerpoint/2010/main" val="2907793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_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tr-TR" smtClean="0"/>
              <a:t>Asıl başlık stili için tıklatın</a:t>
            </a:r>
            <a:endParaRPr lang="sv-SE"/>
          </a:p>
        </p:txBody>
      </p:sp>
      <p:sp>
        <p:nvSpPr>
          <p:cNvPr id="7" name="Platshållare för innehåll 6"/>
          <p:cNvSpPr>
            <a:spLocks noGrp="1"/>
          </p:cNvSpPr>
          <p:nvPr>
            <p:ph sz="quarter" idx="13"/>
          </p:nvPr>
        </p:nvSpPr>
        <p:spPr>
          <a:xfrm>
            <a:off x="2429351" y="1874607"/>
            <a:ext cx="9150318" cy="4059457"/>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sv-SE"/>
          </a:p>
        </p:txBody>
      </p:sp>
      <p:sp>
        <p:nvSpPr>
          <p:cNvPr id="4" name="Platshållare för datum 13"/>
          <p:cNvSpPr>
            <a:spLocks noGrp="1"/>
          </p:cNvSpPr>
          <p:nvPr>
            <p:ph type="dt" sz="half" idx="14"/>
          </p:nvPr>
        </p:nvSpPr>
        <p:spPr/>
        <p:txBody>
          <a:bodyPr/>
          <a:lstStyle>
            <a:lvl1pPr>
              <a:defRPr/>
            </a:lvl1pPr>
          </a:lstStyle>
          <a:p>
            <a:pPr>
              <a:defRPr/>
            </a:pPr>
            <a:fld id="{99104049-917C-4547-BDB5-482177EFA1F6}" type="datetime1">
              <a:rPr lang="tr-TR" smtClean="0">
                <a:solidFill>
                  <a:srgbClr val="000000"/>
                </a:solidFill>
              </a:rPr>
              <a:t>13.05.2024</a:t>
            </a:fld>
            <a:endParaRPr lang="sv-SE">
              <a:solidFill>
                <a:srgbClr val="000000"/>
              </a:solidFill>
            </a:endParaRPr>
          </a:p>
        </p:txBody>
      </p:sp>
      <p:sp>
        <p:nvSpPr>
          <p:cNvPr id="5" name="Platshållare för sidfot 14"/>
          <p:cNvSpPr>
            <a:spLocks noGrp="1"/>
          </p:cNvSpPr>
          <p:nvPr>
            <p:ph type="ftr" sz="quarter" idx="15"/>
          </p:nvPr>
        </p:nvSpPr>
        <p:spPr/>
        <p:txBody>
          <a:bodyPr/>
          <a:lstStyle>
            <a:lvl1pPr>
              <a:defRPr/>
            </a:lvl1pPr>
          </a:lstStyle>
          <a:p>
            <a:pPr>
              <a:defRPr/>
            </a:pPr>
            <a:endParaRPr lang="sv-SE" dirty="0">
              <a:solidFill>
                <a:srgbClr val="000000"/>
              </a:solidFill>
            </a:endParaRPr>
          </a:p>
        </p:txBody>
      </p:sp>
      <p:sp>
        <p:nvSpPr>
          <p:cNvPr id="6" name="Platshållare för bildnummer 15"/>
          <p:cNvSpPr>
            <a:spLocks noGrp="1"/>
          </p:cNvSpPr>
          <p:nvPr>
            <p:ph type="sldNum" sz="quarter" idx="16"/>
          </p:nvPr>
        </p:nvSpPr>
        <p:spPr/>
        <p:txBody>
          <a:bodyPr/>
          <a:lstStyle>
            <a:lvl1pPr>
              <a:defRPr/>
            </a:lvl1pPr>
          </a:lstStyle>
          <a:p>
            <a:pPr>
              <a:defRPr/>
            </a:pPr>
            <a:fld id="{401952DF-122A-4243-B16A-D163F468D7FE}" type="slidenum">
              <a:rPr lang="sv-SE">
                <a:solidFill>
                  <a:srgbClr val="000000"/>
                </a:solidFill>
              </a:rPr>
              <a:pPr>
                <a:defRPr/>
              </a:pPr>
              <a:t>‹#›</a:t>
            </a:fld>
            <a:endParaRPr lang="sv-SE">
              <a:solidFill>
                <a:srgbClr val="000000"/>
              </a:solidFill>
            </a:endParaRPr>
          </a:p>
        </p:txBody>
      </p:sp>
    </p:spTree>
    <p:extLst>
      <p:ext uri="{BB962C8B-B14F-4D97-AF65-F5344CB8AC3E}">
        <p14:creationId xmlns:p14="http://schemas.microsoft.com/office/powerpoint/2010/main" val="3060165584"/>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tr-TR"/>
          </a:p>
        </p:txBody>
      </p:sp>
    </p:spTree>
    <p:extLst>
      <p:ext uri="{BB962C8B-B14F-4D97-AF65-F5344CB8AC3E}">
        <p14:creationId xmlns:p14="http://schemas.microsoft.com/office/powerpoint/2010/main" val="38560615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1" y="1122365"/>
            <a:ext cx="9144000" cy="2387600"/>
          </a:xfrm>
        </p:spPr>
        <p:txBody>
          <a:bodyPr anchor="b"/>
          <a:lstStyle>
            <a:lvl1pPr algn="ctr">
              <a:defRPr sz="4599"/>
            </a:lvl1pPr>
          </a:lstStyle>
          <a:p>
            <a:r>
              <a:rPr lang="tr-TR" smtClean="0"/>
              <a:t>Asıl başlık stili için tıklatın</a:t>
            </a:r>
            <a:endParaRPr lang="tr-TR"/>
          </a:p>
        </p:txBody>
      </p:sp>
      <p:sp>
        <p:nvSpPr>
          <p:cNvPr id="3" name="Alt Başlık 2"/>
          <p:cNvSpPr>
            <a:spLocks noGrp="1"/>
          </p:cNvSpPr>
          <p:nvPr>
            <p:ph type="subTitle" idx="1"/>
          </p:nvPr>
        </p:nvSpPr>
        <p:spPr>
          <a:xfrm>
            <a:off x="1524001" y="3602039"/>
            <a:ext cx="9144000" cy="1655763"/>
          </a:xfrm>
        </p:spPr>
        <p:txBody>
          <a:bodyPr/>
          <a:lstStyle>
            <a:lvl1pPr marL="0" indent="0" algn="ctr">
              <a:buNone/>
              <a:defRPr sz="1800"/>
            </a:lvl1pPr>
            <a:lvl2pPr marL="348809" indent="0" algn="ctr">
              <a:buNone/>
              <a:defRPr sz="1500"/>
            </a:lvl2pPr>
            <a:lvl3pPr marL="697618" indent="0" algn="ctr">
              <a:buNone/>
              <a:defRPr sz="1400"/>
            </a:lvl3pPr>
            <a:lvl4pPr marL="1046426" indent="0" algn="ctr">
              <a:buNone/>
              <a:defRPr sz="1200"/>
            </a:lvl4pPr>
            <a:lvl5pPr marL="1395235" indent="0" algn="ctr">
              <a:buNone/>
              <a:defRPr sz="1200"/>
            </a:lvl5pPr>
            <a:lvl6pPr marL="1744043" indent="0" algn="ctr">
              <a:buNone/>
              <a:defRPr sz="1200"/>
            </a:lvl6pPr>
            <a:lvl7pPr marL="2092852" indent="0" algn="ctr">
              <a:buNone/>
              <a:defRPr sz="1200"/>
            </a:lvl7pPr>
            <a:lvl8pPr marL="2441660" indent="0" algn="ctr">
              <a:buNone/>
              <a:defRPr sz="1200"/>
            </a:lvl8pPr>
            <a:lvl9pPr marL="2790469" indent="0" algn="ctr">
              <a:buNone/>
              <a:defRPr sz="12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20C4A22B-856C-4099-88A5-230A1C5F689B}"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5309833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A8E6AC92-058B-4798-82A5-BC61F0923E31}"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25763703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3" y="1709744"/>
            <a:ext cx="10515600" cy="2852736"/>
          </a:xfrm>
        </p:spPr>
        <p:txBody>
          <a:bodyPr anchor="b"/>
          <a:lstStyle>
            <a:lvl1pPr>
              <a:defRPr sz="4599"/>
            </a:lvl1pPr>
          </a:lstStyle>
          <a:p>
            <a:r>
              <a:rPr lang="tr-TR" smtClean="0"/>
              <a:t>Asıl başlık stili için tıklatın</a:t>
            </a:r>
            <a:endParaRPr lang="tr-TR"/>
          </a:p>
        </p:txBody>
      </p:sp>
      <p:sp>
        <p:nvSpPr>
          <p:cNvPr id="3" name="Metin Yer Tutucusu 2"/>
          <p:cNvSpPr>
            <a:spLocks noGrp="1"/>
          </p:cNvSpPr>
          <p:nvPr>
            <p:ph type="body" idx="1"/>
          </p:nvPr>
        </p:nvSpPr>
        <p:spPr>
          <a:xfrm>
            <a:off x="831853" y="4589466"/>
            <a:ext cx="10515600" cy="1500187"/>
          </a:xfrm>
        </p:spPr>
        <p:txBody>
          <a:bodyPr/>
          <a:lstStyle>
            <a:lvl1pPr marL="0" indent="0">
              <a:buNone/>
              <a:defRPr sz="1800">
                <a:solidFill>
                  <a:schemeClr val="tx1">
                    <a:tint val="75000"/>
                  </a:schemeClr>
                </a:solidFill>
              </a:defRPr>
            </a:lvl1pPr>
            <a:lvl2pPr marL="348809" indent="0">
              <a:buNone/>
              <a:defRPr sz="1500">
                <a:solidFill>
                  <a:schemeClr val="tx1">
                    <a:tint val="75000"/>
                  </a:schemeClr>
                </a:solidFill>
              </a:defRPr>
            </a:lvl2pPr>
            <a:lvl3pPr marL="697618" indent="0">
              <a:buNone/>
              <a:defRPr sz="1400">
                <a:solidFill>
                  <a:schemeClr val="tx1">
                    <a:tint val="75000"/>
                  </a:schemeClr>
                </a:solidFill>
              </a:defRPr>
            </a:lvl3pPr>
            <a:lvl4pPr marL="1046426" indent="0">
              <a:buNone/>
              <a:defRPr sz="1200">
                <a:solidFill>
                  <a:schemeClr val="tx1">
                    <a:tint val="75000"/>
                  </a:schemeClr>
                </a:solidFill>
              </a:defRPr>
            </a:lvl4pPr>
            <a:lvl5pPr marL="1395235" indent="0">
              <a:buNone/>
              <a:defRPr sz="1200">
                <a:solidFill>
                  <a:schemeClr val="tx1">
                    <a:tint val="75000"/>
                  </a:schemeClr>
                </a:solidFill>
              </a:defRPr>
            </a:lvl5pPr>
            <a:lvl6pPr marL="1744043" indent="0">
              <a:buNone/>
              <a:defRPr sz="1200">
                <a:solidFill>
                  <a:schemeClr val="tx1">
                    <a:tint val="75000"/>
                  </a:schemeClr>
                </a:solidFill>
              </a:defRPr>
            </a:lvl6pPr>
            <a:lvl7pPr marL="2092852" indent="0">
              <a:buNone/>
              <a:defRPr sz="1200">
                <a:solidFill>
                  <a:schemeClr val="tx1">
                    <a:tint val="75000"/>
                  </a:schemeClr>
                </a:solidFill>
              </a:defRPr>
            </a:lvl7pPr>
            <a:lvl8pPr marL="2441660" indent="0">
              <a:buNone/>
              <a:defRPr sz="1200">
                <a:solidFill>
                  <a:schemeClr val="tx1">
                    <a:tint val="75000"/>
                  </a:schemeClr>
                </a:solidFill>
              </a:defRPr>
            </a:lvl8pPr>
            <a:lvl9pPr marL="2790469" indent="0">
              <a:buNone/>
              <a:defRPr sz="12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D65711BA-D771-44C6-8854-66B6D748810C}"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4341460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1" y="1825626"/>
            <a:ext cx="5181600" cy="4351339"/>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6"/>
            <a:ext cx="5181600" cy="4351339"/>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F27DC996-FCEF-4FF4-89C0-8A57FBC76D8E}" type="datetime1">
              <a:rPr lang="tr-TR" smtClean="0"/>
              <a:t>13.05.2024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320420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 y="4"/>
            <a:ext cx="10896601" cy="609601"/>
          </a:xfrm>
          <a:prstGeom prst="rect">
            <a:avLst/>
          </a:prstGeom>
        </p:spPr>
        <p:txBody>
          <a:bodyPr>
            <a:normAutofit/>
          </a:bodyPr>
          <a:lstStyle>
            <a:lvl1pPr>
              <a:defRPr sz="2400" b="1">
                <a:latin typeface="+mn-lt"/>
              </a:defRPr>
            </a:lvl1pPr>
          </a:lstStyle>
          <a:p>
            <a:r>
              <a:rPr lang="tr-TR" dirty="0"/>
              <a:t>Asıl başlık stili için tıklatın</a:t>
            </a:r>
            <a:endParaRPr lang="en-US" dirty="0"/>
          </a:p>
        </p:txBody>
      </p:sp>
      <p:sp>
        <p:nvSpPr>
          <p:cNvPr id="3" name="2 İçerik Yer Tutucusu"/>
          <p:cNvSpPr>
            <a:spLocks noGrp="1"/>
          </p:cNvSpPr>
          <p:nvPr>
            <p:ph sz="half" idx="1"/>
          </p:nvPr>
        </p:nvSpPr>
        <p:spPr>
          <a:xfrm>
            <a:off x="623393" y="1052742"/>
            <a:ext cx="5371008" cy="5073427"/>
          </a:xfrm>
          <a:prstGeom prst="rect">
            <a:avLst/>
          </a:prstGeo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4" name="3 İçerik Yer Tutucusu"/>
          <p:cNvSpPr>
            <a:spLocks noGrp="1"/>
          </p:cNvSpPr>
          <p:nvPr>
            <p:ph sz="half" idx="2"/>
          </p:nvPr>
        </p:nvSpPr>
        <p:spPr>
          <a:xfrm>
            <a:off x="6197600" y="1052742"/>
            <a:ext cx="5384800" cy="5073427"/>
          </a:xfrm>
          <a:prstGeom prst="rect">
            <a:avLst/>
          </a:prstGeo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5" name="4 Veri Yer Tutucusu"/>
          <p:cNvSpPr>
            <a:spLocks noGrp="1"/>
          </p:cNvSpPr>
          <p:nvPr>
            <p:ph type="dt" sz="half" idx="10"/>
          </p:nvPr>
        </p:nvSpPr>
        <p:spPr>
          <a:xfrm>
            <a:off x="609600" y="6356364"/>
            <a:ext cx="2844800" cy="365125"/>
          </a:xfrm>
          <a:prstGeom prst="rect">
            <a:avLst/>
          </a:prstGeom>
        </p:spPr>
        <p:txBody>
          <a:bodyPr/>
          <a:lstStyle>
            <a:lvl1pPr>
              <a:defRPr>
                <a:latin typeface="+mn-lt"/>
              </a:defRPr>
            </a:lvl1pPr>
          </a:lstStyle>
          <a:p>
            <a:pPr marL="0" marR="0" lvl="0" indent="0" algn="l" defTabSz="914213" rtl="0" eaLnBrk="1" fontAlgn="auto" latinLnBrk="0" hangingPunct="1">
              <a:lnSpc>
                <a:spcPct val="100000"/>
              </a:lnSpc>
              <a:spcBef>
                <a:spcPts val="0"/>
              </a:spcBef>
              <a:spcAft>
                <a:spcPts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Arial"/>
              <a:ea typeface="+mn-ea"/>
              <a:cs typeface="Arial" panose="020B0604020202020204" pitchFamily="34" charset="0"/>
            </a:endParaRPr>
          </a:p>
        </p:txBody>
      </p:sp>
      <p:sp>
        <p:nvSpPr>
          <p:cNvPr id="6" name="5 Altbilgi Yer Tutucusu"/>
          <p:cNvSpPr>
            <a:spLocks noGrp="1"/>
          </p:cNvSpPr>
          <p:nvPr>
            <p:ph type="ftr" sz="quarter" idx="11"/>
          </p:nvPr>
        </p:nvSpPr>
        <p:spPr>
          <a:xfrm>
            <a:off x="4165601" y="6356364"/>
            <a:ext cx="3860800" cy="365125"/>
          </a:xfrm>
          <a:prstGeom prst="rect">
            <a:avLst/>
          </a:prstGeom>
        </p:spPr>
        <p:txBody>
          <a:bodyPr/>
          <a:lstStyle>
            <a:lvl1pPr>
              <a:defRPr>
                <a:latin typeface="+mn-lt"/>
              </a:defRPr>
            </a:lvl1pPr>
          </a:lstStyle>
          <a:p>
            <a:pPr marL="0" marR="0" lvl="0" indent="0" algn="ctr" defTabSz="914213" rtl="0" eaLnBrk="1" fontAlgn="auto" latinLnBrk="0" hangingPunct="1">
              <a:lnSpc>
                <a:spcPct val="100000"/>
              </a:lnSpc>
              <a:spcBef>
                <a:spcPts val="0"/>
              </a:spcBef>
              <a:spcAft>
                <a:spcPts val="0"/>
              </a:spcAft>
              <a:buClrTx/>
              <a:buSzTx/>
              <a:buFontTx/>
              <a:buNone/>
              <a:tabLst/>
              <a:defRPr/>
            </a:pPr>
            <a:r>
              <a:rPr kumimoji="0" lang="tr-TR" altLang="tr-TR" sz="1200" b="0" i="0" u="none" strike="noStrike" kern="1200" cap="none" spc="0" normalizeH="0" baseline="0" noProof="0">
                <a:ln>
                  <a:noFill/>
                </a:ln>
                <a:solidFill>
                  <a:srgbClr val="898989"/>
                </a:solidFill>
                <a:effectLst/>
                <a:uLnTx/>
                <a:uFillTx/>
                <a:latin typeface="Arial"/>
                <a:ea typeface="+mn-ea"/>
                <a:cs typeface="Arial" panose="020B0604020202020204" pitchFamily="34" charset="0"/>
              </a:rPr>
              <a:t>Toplantı Adı, vb.</a:t>
            </a:r>
          </a:p>
        </p:txBody>
      </p:sp>
      <p:sp>
        <p:nvSpPr>
          <p:cNvPr id="9" name="Slide Number Placeholder 19"/>
          <p:cNvSpPr txBox="1">
            <a:spLocks/>
          </p:cNvSpPr>
          <p:nvPr userDrawn="1"/>
        </p:nvSpPr>
        <p:spPr>
          <a:xfrm>
            <a:off x="9309887" y="6600346"/>
            <a:ext cx="2919303" cy="366057"/>
          </a:xfrm>
          <a:prstGeom prst="rect">
            <a:avLst/>
          </a:prstGeom>
        </p:spPr>
        <p:txBody>
          <a:bodyPr lIns="93040" tIns="46520" rIns="93040" bIns="46520"/>
          <a:lstStyle>
            <a:defPPr rtl="0">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74B379A-8968-4E49-B7C7-EB6E50A494B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9792203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90" y="365126"/>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90" y="1681163"/>
            <a:ext cx="5157788" cy="823912"/>
          </a:xfrm>
        </p:spPr>
        <p:txBody>
          <a:bodyPr anchor="b"/>
          <a:lstStyle>
            <a:lvl1pPr marL="0" indent="0">
              <a:buNone/>
              <a:defRPr sz="1800" b="1"/>
            </a:lvl1pPr>
            <a:lvl2pPr marL="348809" indent="0">
              <a:buNone/>
              <a:defRPr sz="1500" b="1"/>
            </a:lvl2pPr>
            <a:lvl3pPr marL="697618" indent="0">
              <a:buNone/>
              <a:defRPr sz="1400" b="1"/>
            </a:lvl3pPr>
            <a:lvl4pPr marL="1046426" indent="0">
              <a:buNone/>
              <a:defRPr sz="1200" b="1"/>
            </a:lvl4pPr>
            <a:lvl5pPr marL="1395235" indent="0">
              <a:buNone/>
              <a:defRPr sz="1200" b="1"/>
            </a:lvl5pPr>
            <a:lvl6pPr marL="1744043" indent="0">
              <a:buNone/>
              <a:defRPr sz="1200" b="1"/>
            </a:lvl6pPr>
            <a:lvl7pPr marL="2092852" indent="0">
              <a:buNone/>
              <a:defRPr sz="1200" b="1"/>
            </a:lvl7pPr>
            <a:lvl8pPr marL="2441660" indent="0">
              <a:buNone/>
              <a:defRPr sz="1200" b="1"/>
            </a:lvl8pPr>
            <a:lvl9pPr marL="2790469" indent="0">
              <a:buNone/>
              <a:defRPr sz="1200" b="1"/>
            </a:lvl9pPr>
          </a:lstStyle>
          <a:p>
            <a:pPr lvl="0"/>
            <a:r>
              <a:rPr lang="tr-TR" smtClean="0"/>
              <a:t>Asıl metin stillerini düzenle</a:t>
            </a:r>
          </a:p>
        </p:txBody>
      </p:sp>
      <p:sp>
        <p:nvSpPr>
          <p:cNvPr id="4" name="İçerik Yer Tutucusu 3"/>
          <p:cNvSpPr>
            <a:spLocks noGrp="1"/>
          </p:cNvSpPr>
          <p:nvPr>
            <p:ph sz="half" idx="2"/>
          </p:nvPr>
        </p:nvSpPr>
        <p:spPr>
          <a:xfrm>
            <a:off x="839790" y="2505076"/>
            <a:ext cx="51577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3" y="1681163"/>
            <a:ext cx="5183190" cy="823912"/>
          </a:xfrm>
        </p:spPr>
        <p:txBody>
          <a:bodyPr anchor="b"/>
          <a:lstStyle>
            <a:lvl1pPr marL="0" indent="0">
              <a:buNone/>
              <a:defRPr sz="1800" b="1"/>
            </a:lvl1pPr>
            <a:lvl2pPr marL="348809" indent="0">
              <a:buNone/>
              <a:defRPr sz="1500" b="1"/>
            </a:lvl2pPr>
            <a:lvl3pPr marL="697618" indent="0">
              <a:buNone/>
              <a:defRPr sz="1400" b="1"/>
            </a:lvl3pPr>
            <a:lvl4pPr marL="1046426" indent="0">
              <a:buNone/>
              <a:defRPr sz="1200" b="1"/>
            </a:lvl4pPr>
            <a:lvl5pPr marL="1395235" indent="0">
              <a:buNone/>
              <a:defRPr sz="1200" b="1"/>
            </a:lvl5pPr>
            <a:lvl6pPr marL="1744043" indent="0">
              <a:buNone/>
              <a:defRPr sz="1200" b="1"/>
            </a:lvl6pPr>
            <a:lvl7pPr marL="2092852" indent="0">
              <a:buNone/>
              <a:defRPr sz="1200" b="1"/>
            </a:lvl7pPr>
            <a:lvl8pPr marL="2441660" indent="0">
              <a:buNone/>
              <a:defRPr sz="1200" b="1"/>
            </a:lvl8pPr>
            <a:lvl9pPr marL="2790469" indent="0">
              <a:buNone/>
              <a:defRPr sz="1200" b="1"/>
            </a:lvl9pPr>
          </a:lstStyle>
          <a:p>
            <a:pPr lvl="0"/>
            <a:r>
              <a:rPr lang="tr-TR" smtClean="0"/>
              <a:t>Asıl metin stillerini düzenle</a:t>
            </a:r>
          </a:p>
        </p:txBody>
      </p:sp>
      <p:sp>
        <p:nvSpPr>
          <p:cNvPr id="6" name="İçerik Yer Tutucusu 5"/>
          <p:cNvSpPr>
            <a:spLocks noGrp="1"/>
          </p:cNvSpPr>
          <p:nvPr>
            <p:ph sz="quarter" idx="4"/>
          </p:nvPr>
        </p:nvSpPr>
        <p:spPr>
          <a:xfrm>
            <a:off x="6172203" y="2505076"/>
            <a:ext cx="5183190"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BF968FA5-6E40-429D-82EF-6BBCEBC4A0DF}" type="datetime1">
              <a:rPr lang="tr-TR" smtClean="0"/>
              <a:t>13.05.2024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2703936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4D3BA08A-ABA0-482D-8DA2-E480A8EF3DCF}" type="datetime1">
              <a:rPr lang="tr-TR" smtClean="0"/>
              <a:t>13.05.2024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6941656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66B9335A-BE2A-4CB7-8D18-CE78F911E32F}" type="datetime1">
              <a:rPr lang="tr-TR" smtClean="0"/>
              <a:t>13.05.2024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2207563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9" y="457202"/>
            <a:ext cx="3932237" cy="1600200"/>
          </a:xfrm>
        </p:spPr>
        <p:txBody>
          <a:bodyPr anchor="b"/>
          <a:lstStyle>
            <a:lvl1pPr>
              <a:defRPr sz="2400"/>
            </a:lvl1pPr>
          </a:lstStyle>
          <a:p>
            <a:r>
              <a:rPr lang="tr-TR" smtClean="0"/>
              <a:t>Asıl başlık stili için tıklatın</a:t>
            </a:r>
            <a:endParaRPr lang="tr-TR"/>
          </a:p>
        </p:txBody>
      </p:sp>
      <p:sp>
        <p:nvSpPr>
          <p:cNvPr id="3" name="İçerik Yer Tutucusu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9" y="2057401"/>
            <a:ext cx="3932237" cy="3811588"/>
          </a:xfrm>
        </p:spPr>
        <p:txBody>
          <a:bodyPr/>
          <a:lstStyle>
            <a:lvl1pPr marL="0" indent="0">
              <a:buNone/>
              <a:defRPr sz="1200"/>
            </a:lvl1pPr>
            <a:lvl2pPr marL="348809" indent="0">
              <a:buNone/>
              <a:defRPr sz="1100"/>
            </a:lvl2pPr>
            <a:lvl3pPr marL="697618" indent="0">
              <a:buNone/>
              <a:defRPr sz="1000"/>
            </a:lvl3pPr>
            <a:lvl4pPr marL="1046426" indent="0">
              <a:buNone/>
              <a:defRPr sz="800"/>
            </a:lvl4pPr>
            <a:lvl5pPr marL="1395235" indent="0">
              <a:buNone/>
              <a:defRPr sz="800"/>
            </a:lvl5pPr>
            <a:lvl6pPr marL="1744043" indent="0">
              <a:buNone/>
              <a:defRPr sz="800"/>
            </a:lvl6pPr>
            <a:lvl7pPr marL="2092852" indent="0">
              <a:buNone/>
              <a:defRPr sz="800"/>
            </a:lvl7pPr>
            <a:lvl8pPr marL="2441660" indent="0">
              <a:buNone/>
              <a:defRPr sz="800"/>
            </a:lvl8pPr>
            <a:lvl9pPr marL="2790469" indent="0">
              <a:buNone/>
              <a:defRPr sz="8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5351FD55-01F8-4BCE-94E6-81DD2AFC304E}" type="datetime1">
              <a:rPr lang="tr-TR" smtClean="0"/>
              <a:t>13.05.2024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8830623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9" y="457202"/>
            <a:ext cx="3932237" cy="1600200"/>
          </a:xfrm>
        </p:spPr>
        <p:txBody>
          <a:bodyPr anchor="b"/>
          <a:lstStyle>
            <a:lvl1pPr>
              <a:defRPr sz="24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9"/>
            <a:ext cx="6172200" cy="4873625"/>
          </a:xfrm>
        </p:spPr>
        <p:txBody>
          <a:bodyPr/>
          <a:lstStyle>
            <a:lvl1pPr marL="0" indent="0">
              <a:buNone/>
              <a:defRPr sz="2400"/>
            </a:lvl1pPr>
            <a:lvl2pPr marL="348809" indent="0">
              <a:buNone/>
              <a:defRPr sz="2100"/>
            </a:lvl2pPr>
            <a:lvl3pPr marL="697618" indent="0">
              <a:buNone/>
              <a:defRPr sz="1800"/>
            </a:lvl3pPr>
            <a:lvl4pPr marL="1046426" indent="0">
              <a:buNone/>
              <a:defRPr sz="1500"/>
            </a:lvl4pPr>
            <a:lvl5pPr marL="1395235" indent="0">
              <a:buNone/>
              <a:defRPr sz="1500"/>
            </a:lvl5pPr>
            <a:lvl6pPr marL="1744043" indent="0">
              <a:buNone/>
              <a:defRPr sz="1500"/>
            </a:lvl6pPr>
            <a:lvl7pPr marL="2092852" indent="0">
              <a:buNone/>
              <a:defRPr sz="1500"/>
            </a:lvl7pPr>
            <a:lvl8pPr marL="2441660" indent="0">
              <a:buNone/>
              <a:defRPr sz="1500"/>
            </a:lvl8pPr>
            <a:lvl9pPr marL="2790469" indent="0">
              <a:buNone/>
              <a:defRPr sz="1500"/>
            </a:lvl9pPr>
          </a:lstStyle>
          <a:p>
            <a:r>
              <a:rPr lang="tr-TR" smtClean="0"/>
              <a:t>Resim eklemek için simgeyi tıklatın</a:t>
            </a:r>
            <a:endParaRPr lang="tr-TR"/>
          </a:p>
        </p:txBody>
      </p:sp>
      <p:sp>
        <p:nvSpPr>
          <p:cNvPr id="4" name="Metin Yer Tutucusu 3"/>
          <p:cNvSpPr>
            <a:spLocks noGrp="1"/>
          </p:cNvSpPr>
          <p:nvPr>
            <p:ph type="body" sz="half" idx="2"/>
          </p:nvPr>
        </p:nvSpPr>
        <p:spPr>
          <a:xfrm>
            <a:off x="839789" y="2057401"/>
            <a:ext cx="3932237" cy="3811588"/>
          </a:xfrm>
        </p:spPr>
        <p:txBody>
          <a:bodyPr/>
          <a:lstStyle>
            <a:lvl1pPr marL="0" indent="0">
              <a:buNone/>
              <a:defRPr sz="1200"/>
            </a:lvl1pPr>
            <a:lvl2pPr marL="348809" indent="0">
              <a:buNone/>
              <a:defRPr sz="1100"/>
            </a:lvl2pPr>
            <a:lvl3pPr marL="697618" indent="0">
              <a:buNone/>
              <a:defRPr sz="1000"/>
            </a:lvl3pPr>
            <a:lvl4pPr marL="1046426" indent="0">
              <a:buNone/>
              <a:defRPr sz="800"/>
            </a:lvl4pPr>
            <a:lvl5pPr marL="1395235" indent="0">
              <a:buNone/>
              <a:defRPr sz="800"/>
            </a:lvl5pPr>
            <a:lvl6pPr marL="1744043" indent="0">
              <a:buNone/>
              <a:defRPr sz="800"/>
            </a:lvl6pPr>
            <a:lvl7pPr marL="2092852" indent="0">
              <a:buNone/>
              <a:defRPr sz="800"/>
            </a:lvl7pPr>
            <a:lvl8pPr marL="2441660" indent="0">
              <a:buNone/>
              <a:defRPr sz="800"/>
            </a:lvl8pPr>
            <a:lvl9pPr marL="2790469" indent="0">
              <a:buNone/>
              <a:defRPr sz="8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E9679AE4-8551-41CB-B16B-8E9163B5CF77}" type="datetime1">
              <a:rPr lang="tr-TR" smtClean="0"/>
              <a:t>13.05.2024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16966646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75396609-F01C-423D-931F-E4724B17BAE5}"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29212287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2" y="365127"/>
            <a:ext cx="2628900" cy="5811839"/>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5" y="365127"/>
            <a:ext cx="7734300" cy="5811839"/>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4777782-61E1-4835-9314-BB912DCE6B21}" type="datetime1">
              <a:rPr lang="tr-TR" smtClean="0"/>
              <a:t>13.05.2024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5068A4-7AB1-4987-BEC0-486BCDB874F9}" type="slidenum">
              <a:rPr lang="tr-TR" smtClean="0"/>
              <a:t>‹#›</a:t>
            </a:fld>
            <a:endParaRPr lang="tr-TR"/>
          </a:p>
        </p:txBody>
      </p:sp>
    </p:spTree>
    <p:extLst>
      <p:ext uri="{BB962C8B-B14F-4D97-AF65-F5344CB8AC3E}">
        <p14:creationId xmlns:p14="http://schemas.microsoft.com/office/powerpoint/2010/main" val="34113461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tr-TR" smtClean="0"/>
              <a:t>Asıl başlık stili için tıklatın</a:t>
            </a:r>
            <a:endParaRPr lang="sv-SE"/>
          </a:p>
        </p:txBody>
      </p:sp>
      <p:sp>
        <p:nvSpPr>
          <p:cNvPr id="7" name="Platshållare för innehåll 6"/>
          <p:cNvSpPr>
            <a:spLocks noGrp="1"/>
          </p:cNvSpPr>
          <p:nvPr>
            <p:ph sz="quarter" idx="13"/>
          </p:nvPr>
        </p:nvSpPr>
        <p:spPr>
          <a:xfrm>
            <a:off x="2429350" y="1874607"/>
            <a:ext cx="9150319" cy="4059457"/>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sv-SE"/>
          </a:p>
        </p:txBody>
      </p:sp>
      <p:sp>
        <p:nvSpPr>
          <p:cNvPr id="4" name="Platshållare för datum 13"/>
          <p:cNvSpPr>
            <a:spLocks noGrp="1"/>
          </p:cNvSpPr>
          <p:nvPr>
            <p:ph type="dt" sz="half" idx="14"/>
          </p:nvPr>
        </p:nvSpPr>
        <p:spPr/>
        <p:txBody>
          <a:bodyPr/>
          <a:lstStyle>
            <a:lvl1pPr>
              <a:defRPr/>
            </a:lvl1pPr>
          </a:lstStyle>
          <a:p>
            <a:pPr>
              <a:defRPr/>
            </a:pPr>
            <a:fld id="{64A9532B-E264-4616-9BDF-6DBB8A71BB0A}" type="datetime1">
              <a:rPr lang="tr-TR" smtClean="0">
                <a:solidFill>
                  <a:srgbClr val="000000"/>
                </a:solidFill>
              </a:rPr>
              <a:t>13.05.2024</a:t>
            </a:fld>
            <a:endParaRPr lang="sv-SE">
              <a:solidFill>
                <a:srgbClr val="000000"/>
              </a:solidFill>
            </a:endParaRPr>
          </a:p>
        </p:txBody>
      </p:sp>
      <p:sp>
        <p:nvSpPr>
          <p:cNvPr id="5" name="Platshållare för sidfot 14"/>
          <p:cNvSpPr>
            <a:spLocks noGrp="1"/>
          </p:cNvSpPr>
          <p:nvPr>
            <p:ph type="ftr" sz="quarter" idx="15"/>
          </p:nvPr>
        </p:nvSpPr>
        <p:spPr/>
        <p:txBody>
          <a:bodyPr/>
          <a:lstStyle>
            <a:lvl1pPr>
              <a:defRPr/>
            </a:lvl1pPr>
          </a:lstStyle>
          <a:p>
            <a:pPr>
              <a:defRPr/>
            </a:pPr>
            <a:endParaRPr lang="sv-SE" dirty="0">
              <a:solidFill>
                <a:srgbClr val="000000"/>
              </a:solidFill>
            </a:endParaRPr>
          </a:p>
        </p:txBody>
      </p:sp>
      <p:sp>
        <p:nvSpPr>
          <p:cNvPr id="6" name="Platshållare för bildnummer 15"/>
          <p:cNvSpPr>
            <a:spLocks noGrp="1"/>
          </p:cNvSpPr>
          <p:nvPr>
            <p:ph type="sldNum" sz="quarter" idx="16"/>
          </p:nvPr>
        </p:nvSpPr>
        <p:spPr/>
        <p:txBody>
          <a:bodyPr/>
          <a:lstStyle>
            <a:lvl1pPr>
              <a:defRPr/>
            </a:lvl1pPr>
          </a:lstStyle>
          <a:p>
            <a:pPr>
              <a:defRPr/>
            </a:pPr>
            <a:fld id="{401952DF-122A-4243-B16A-D163F468D7FE}" type="slidenum">
              <a:rPr lang="sv-SE">
                <a:solidFill>
                  <a:srgbClr val="000000"/>
                </a:solidFill>
              </a:rPr>
              <a:pPr>
                <a:defRPr/>
              </a:pPr>
              <a:t>‹#›</a:t>
            </a:fld>
            <a:endParaRPr lang="sv-SE">
              <a:solidFill>
                <a:srgbClr val="000000"/>
              </a:solidFill>
            </a:endParaRPr>
          </a:p>
        </p:txBody>
      </p:sp>
    </p:spTree>
    <p:extLst>
      <p:ext uri="{BB962C8B-B14F-4D97-AF65-F5344CB8AC3E}">
        <p14:creationId xmlns:p14="http://schemas.microsoft.com/office/powerpoint/2010/main" val="1415907224"/>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Özel Düz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tr-TR"/>
          </a:p>
        </p:txBody>
      </p:sp>
    </p:spTree>
    <p:extLst>
      <p:ext uri="{BB962C8B-B14F-4D97-AF65-F5344CB8AC3E}">
        <p14:creationId xmlns:p14="http://schemas.microsoft.com/office/powerpoint/2010/main" val="11491588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5" name="Altbilgi Yer Tutucusu 4"/>
          <p:cNvSpPr>
            <a:spLocks noGrp="1"/>
          </p:cNvSpPr>
          <p:nvPr>
            <p:ph type="ftr" sz="quarter" idx="11"/>
          </p:nvPr>
        </p:nvSpPr>
        <p:spPr/>
        <p:txBody>
          <a:bodyPr/>
          <a:lstStyle/>
          <a:p>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125021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jpeg"/><Relationship Id="rId5" Type="http://schemas.openxmlformats.org/officeDocument/2006/relationships/slideLayout" Target="../slideLayouts/slideLayout5.xml"/><Relationship Id="rId10"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9.xml"/><Relationship Id="rId7" Type="http://schemas.openxmlformats.org/officeDocument/2006/relationships/theme" Target="../theme/theme2.xml"/><Relationship Id="rId12" Type="http://schemas.openxmlformats.org/officeDocument/2006/relationships/image" Target="../media/image5.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image" Target="../media/image4.jpeg"/><Relationship Id="rId5" Type="http://schemas.openxmlformats.org/officeDocument/2006/relationships/slideLayout" Target="../slideLayouts/slideLayout11.xml"/><Relationship Id="rId10" Type="http://schemas.openxmlformats.org/officeDocument/2006/relationships/image" Target="../media/image3.jpeg"/><Relationship Id="rId4" Type="http://schemas.openxmlformats.org/officeDocument/2006/relationships/slideLayout" Target="../slideLayouts/slideLayout10.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2.jpg"/><Relationship Id="rId2" Type="http://schemas.openxmlformats.org/officeDocument/2006/relationships/slideLayout" Target="../slideLayouts/slideLayout14.xml"/><Relationship Id="rId16" Type="http://schemas.openxmlformats.org/officeDocument/2006/relationships/image" Target="../media/image8.jp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3.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image" Target="../media/image8.jp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4.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8.jp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5.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8.jp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image" Target="../media/image8.jp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theme" Target="../theme/theme7.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image" Target="../media/image8.jpg"/><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theme" Target="../theme/theme9.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image" Target="../media/image8.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17" name="Picture 16" descr="zemin.jp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12" name="2 Metin Yer Tutucusu"/>
          <p:cNvSpPr>
            <a:spLocks noGrp="1"/>
          </p:cNvSpPr>
          <p:nvPr>
            <p:ph type="body" idx="1"/>
          </p:nvPr>
        </p:nvSpPr>
        <p:spPr bwMode="auto">
          <a:xfrm>
            <a:off x="952501" y="1052513"/>
            <a:ext cx="10287000"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5" rIns="91431" bIns="45715" numCol="1" anchor="t" anchorCtr="0" compatLnSpc="1">
            <a:prstTxWarp prst="textNoShape">
              <a:avLst/>
            </a:prstTxWarp>
          </a:bodyPr>
          <a:lstStyle/>
          <a:p>
            <a:pPr lvl="0"/>
            <a:r>
              <a:rPr lang="tr-TR" altLang="tr-TR" dirty="0"/>
              <a:t>Asıl metin stillerini düzenlemek için tıklatın</a:t>
            </a:r>
          </a:p>
          <a:p>
            <a:pPr lvl="1"/>
            <a:r>
              <a:rPr lang="tr-TR" altLang="tr-TR" dirty="0"/>
              <a:t>İkinci düzey</a:t>
            </a:r>
          </a:p>
          <a:p>
            <a:pPr lvl="2"/>
            <a:r>
              <a:rPr lang="tr-TR" altLang="tr-TR" dirty="0"/>
              <a:t>Üçüncü düzey</a:t>
            </a:r>
          </a:p>
          <a:p>
            <a:pPr lvl="3"/>
            <a:r>
              <a:rPr lang="tr-TR" altLang="tr-TR" dirty="0"/>
              <a:t>Dördüncü düzey</a:t>
            </a:r>
          </a:p>
          <a:p>
            <a:pPr lvl="4"/>
            <a:r>
              <a:rPr lang="tr-TR" altLang="tr-TR" dirty="0"/>
              <a:t>Beşinci düzey</a:t>
            </a:r>
            <a:endParaRPr lang="en-US" altLang="tr-TR" dirty="0"/>
          </a:p>
        </p:txBody>
      </p:sp>
      <p:sp>
        <p:nvSpPr>
          <p:cNvPr id="13" name="3 Veri Yer Tutucusu"/>
          <p:cNvSpPr>
            <a:spLocks noGrp="1"/>
          </p:cNvSpPr>
          <p:nvPr>
            <p:ph type="dt" sz="half" idx="2"/>
          </p:nvPr>
        </p:nvSpPr>
        <p:spPr>
          <a:xfrm>
            <a:off x="609600" y="6356356"/>
            <a:ext cx="2844800" cy="365125"/>
          </a:xfrm>
          <a:prstGeom prst="rect">
            <a:avLst/>
          </a:prstGeom>
        </p:spPr>
        <p:txBody>
          <a:bodyPr vert="horz" wrap="square" lIns="91431" tIns="45715" rIns="91431" bIns="45715" numCol="1" anchor="ctr" anchorCtr="0" compatLnSpc="1">
            <a:prstTxWarp prst="textNoShape">
              <a:avLst/>
            </a:prstTxWarp>
          </a:bodyPr>
          <a:lstStyle>
            <a:lvl1pPr>
              <a:defRPr sz="1200">
                <a:solidFill>
                  <a:srgbClr val="898989"/>
                </a:solidFill>
                <a:latin typeface="+mn-lt"/>
                <a:cs typeface="Arial" panose="020B0604020202020204" pitchFamily="34" charset="0"/>
              </a:defRPr>
            </a:lvl1pPr>
          </a:lstStyle>
          <a:p>
            <a:pPr marL="0" marR="0" lvl="0" indent="0" algn="l" defTabSz="914306" rtl="0" eaLnBrk="1" fontAlgn="base" latinLnBrk="0" hangingPunct="1">
              <a:lnSpc>
                <a:spcPct val="100000"/>
              </a:lnSpc>
              <a:spcBef>
                <a:spcPct val="0"/>
              </a:spcBef>
              <a:spcAft>
                <a:spcPct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endParaRPr>
          </a:p>
        </p:txBody>
      </p:sp>
      <p:sp>
        <p:nvSpPr>
          <p:cNvPr id="14" name="4 Altbilgi Yer Tutucusu"/>
          <p:cNvSpPr>
            <a:spLocks noGrp="1"/>
          </p:cNvSpPr>
          <p:nvPr>
            <p:ph type="ftr" sz="quarter" idx="3"/>
          </p:nvPr>
        </p:nvSpPr>
        <p:spPr>
          <a:xfrm>
            <a:off x="4165601" y="6356356"/>
            <a:ext cx="3860800" cy="365125"/>
          </a:xfrm>
          <a:prstGeom prst="rect">
            <a:avLst/>
          </a:prstGeom>
        </p:spPr>
        <p:txBody>
          <a:bodyPr vert="horz" wrap="square" lIns="91431" tIns="45715" rIns="91431" bIns="45715" numCol="1" anchor="ctr" anchorCtr="0" compatLnSpc="1">
            <a:prstTxWarp prst="textNoShape">
              <a:avLst/>
            </a:prstTxWarp>
          </a:bodyPr>
          <a:lstStyle>
            <a:lvl1pPr algn="ctr">
              <a:defRPr sz="1200">
                <a:solidFill>
                  <a:srgbClr val="898989"/>
                </a:solidFill>
                <a:latin typeface="+mn-lt"/>
                <a:cs typeface="Arial" panose="020B0604020202020204" pitchFamily="34" charset="0"/>
              </a:defRPr>
            </a:lvl1pPr>
          </a:lstStyle>
          <a:p>
            <a:pPr marL="0" marR="0" lvl="0" indent="0" algn="ctr" defTabSz="914306" rtl="0" eaLnBrk="1" fontAlgn="base" latinLnBrk="0" hangingPunct="1">
              <a:lnSpc>
                <a:spcPct val="100000"/>
              </a:lnSpc>
              <a:spcBef>
                <a:spcPct val="0"/>
              </a:spcBef>
              <a:spcAft>
                <a:spcPct val="0"/>
              </a:spcAft>
              <a:buClrTx/>
              <a:buSzTx/>
              <a:buFontTx/>
              <a:buNone/>
              <a:tabLst/>
              <a:defRPr/>
            </a:pPr>
            <a:r>
              <a:rPr kumimoji="0" lang="tr-TR" altLang="tr-TR" sz="1200" b="0" i="0" u="none" strike="noStrike" kern="1200" cap="none" spc="0" normalizeH="0" baseline="0" noProof="0">
                <a:ln>
                  <a:noFill/>
                </a:ln>
                <a:solidFill>
                  <a:srgbClr val="898989"/>
                </a:solidFill>
                <a:effectLst/>
                <a:uLnTx/>
                <a:uFillTx/>
                <a:latin typeface="Arial"/>
                <a:ea typeface="MS PGothic" pitchFamily="34" charset="-128"/>
                <a:cs typeface="Arial" panose="020B0604020202020204" pitchFamily="34" charset="0"/>
              </a:rPr>
              <a:t>Toplantı Adı, vb.</a:t>
            </a:r>
            <a:endParaRPr kumimoji="0" lang="tr-TR"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endParaRPr>
          </a:p>
        </p:txBody>
      </p:sp>
      <p:sp>
        <p:nvSpPr>
          <p:cNvPr id="16" name="1 Başlık Yer Tutucusu"/>
          <p:cNvSpPr>
            <a:spLocks noGrp="1"/>
          </p:cNvSpPr>
          <p:nvPr>
            <p:ph type="title"/>
          </p:nvPr>
        </p:nvSpPr>
        <p:spPr bwMode="auto">
          <a:xfrm>
            <a:off x="4" y="4"/>
            <a:ext cx="10896601" cy="600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5" rIns="91431" bIns="45715" numCol="1" anchor="ctr" anchorCtr="0" compatLnSpc="1">
            <a:prstTxWarp prst="textNoShape">
              <a:avLst/>
            </a:prstTxWarp>
          </a:bodyPr>
          <a:lstStyle/>
          <a:p>
            <a:pPr lvl="0"/>
            <a:r>
              <a:rPr lang="tr-TR" altLang="tr-TR" dirty="0"/>
              <a:t>Asıl başlık stili için tıklatın</a:t>
            </a:r>
          </a:p>
        </p:txBody>
      </p:sp>
      <p:pic>
        <p:nvPicPr>
          <p:cNvPr id="10" name="Picture 9" descr="zemin.jpg"/>
          <p:cNvPicPr>
            <a:picLocks noChangeAspect="1"/>
          </p:cNvPicPr>
          <p:nvPr userDrawn="1"/>
        </p:nvPicPr>
        <p:blipFill rotWithShape="1">
          <a:blip r:embed="rId10" cstate="email">
            <a:extLst>
              <a:ext uri="{28A0092B-C50C-407E-A947-70E740481C1C}">
                <a14:useLocalDpi xmlns:a14="http://schemas.microsoft.com/office/drawing/2010/main"/>
              </a:ext>
            </a:extLst>
          </a:blip>
          <a:srcRect/>
          <a:stretch/>
        </p:blipFill>
        <p:spPr>
          <a:xfrm>
            <a:off x="11175275" y="5"/>
            <a:ext cx="906127" cy="586071"/>
          </a:xfrm>
          <a:prstGeom prst="rect">
            <a:avLst/>
          </a:prstGeom>
        </p:spPr>
      </p:pic>
      <p:pic>
        <p:nvPicPr>
          <p:cNvPr id="3074" name="Picture 2" descr="Image result for sanayi ve teknoloji bakanlı&amp;gbreve;ı logo yeni"/>
          <p:cNvPicPr>
            <a:picLocks noChangeAspect="1" noChangeArrowheads="1"/>
          </p:cNvPicPr>
          <p:nvPr userDrawn="1"/>
        </p:nvPicPr>
        <p:blipFill>
          <a:blip r:embed="rId11" cstate="print">
            <a:extLst>
              <a:ext uri="{28A0092B-C50C-407E-A947-70E740481C1C}">
                <a14:useLocalDpi xmlns:a14="http://schemas.microsoft.com/office/drawing/2010/main"/>
              </a:ext>
            </a:extLst>
          </a:blip>
          <a:srcRect/>
          <a:stretch>
            <a:fillRect/>
          </a:stretch>
        </p:blipFill>
        <p:spPr bwMode="auto">
          <a:xfrm>
            <a:off x="11146225" y="67237"/>
            <a:ext cx="462243" cy="451596"/>
          </a:xfrm>
          <a:prstGeom prst="ellipse">
            <a:avLst/>
          </a:prstGeom>
          <a:noFill/>
          <a:extLst>
            <a:ext uri="{909E8E84-426E-40DD-AFC4-6F175D3DCCD1}">
              <a14:hiddenFill xmlns:a14="http://schemas.microsoft.com/office/drawing/2010/main">
                <a:solidFill>
                  <a:srgbClr val="FFFFFF"/>
                </a:solidFill>
              </a14:hiddenFill>
            </a:ext>
          </a:extLst>
        </p:spPr>
      </p:pic>
      <p:pic>
        <p:nvPicPr>
          <p:cNvPr id="3075" name="Picture 3"/>
          <p:cNvPicPr preferRelativeResize="0">
            <a:picLocks noChangeAspect="1" noChangeArrowheads="1"/>
          </p:cNvPicPr>
          <p:nvPr userDrawn="1"/>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722989" y="67241"/>
            <a:ext cx="365747" cy="477255"/>
          </a:xfrm>
          <a:prstGeom prst="rect">
            <a:avLst/>
          </a:prstGeom>
          <a:noFill/>
          <a:ln>
            <a:noFill/>
          </a:ln>
          <a:effectLst>
            <a:glow rad="101600">
              <a:schemeClr val="bg1">
                <a:alpha val="6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Slide Number Placeholder 19"/>
          <p:cNvSpPr txBox="1">
            <a:spLocks/>
          </p:cNvSpPr>
          <p:nvPr userDrawn="1"/>
        </p:nvSpPr>
        <p:spPr>
          <a:xfrm>
            <a:off x="9309887" y="6600346"/>
            <a:ext cx="2919303" cy="366057"/>
          </a:xfrm>
          <a:prstGeom prst="rect">
            <a:avLst/>
          </a:prstGeom>
        </p:spPr>
        <p:txBody>
          <a:bodyPr lIns="93040" tIns="46520" rIns="93040" bIns="46520"/>
          <a:lstStyle>
            <a:defPPr rtl="0">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74B379A-8968-4E49-B7C7-EB6E50A494B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589839783"/>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Lst>
  <p:hf sldNum="0" hdr="0" ftr="0" dt="0"/>
  <p:txStyles>
    <p:titleStyle>
      <a:lvl1pPr algn="l" rtl="0" eaLnBrk="0" fontAlgn="base" hangingPunct="0">
        <a:spcBef>
          <a:spcPct val="0"/>
        </a:spcBef>
        <a:spcAft>
          <a:spcPct val="0"/>
        </a:spcAft>
        <a:defRPr sz="2400" b="1" kern="1200">
          <a:solidFill>
            <a:schemeClr val="bg1"/>
          </a:solidFill>
          <a:latin typeface="+mn-lt"/>
          <a:ea typeface="MS PGothic" pitchFamily="34" charset="-128"/>
          <a:cs typeface="MS PGothic" charset="0"/>
        </a:defRPr>
      </a:lvl1pPr>
      <a:lvl2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2pPr>
      <a:lvl3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3pPr>
      <a:lvl4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4pPr>
      <a:lvl5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5pPr>
      <a:lvl6pPr marL="457153" algn="l" rtl="0" fontAlgn="base">
        <a:spcBef>
          <a:spcPct val="0"/>
        </a:spcBef>
        <a:spcAft>
          <a:spcPct val="0"/>
        </a:spcAft>
        <a:defRPr sz="3200" b="1">
          <a:solidFill>
            <a:schemeClr val="bg1"/>
          </a:solidFill>
          <a:latin typeface="Futura Bk BT"/>
        </a:defRPr>
      </a:lvl6pPr>
      <a:lvl7pPr marL="914306" algn="l" rtl="0" fontAlgn="base">
        <a:spcBef>
          <a:spcPct val="0"/>
        </a:spcBef>
        <a:spcAft>
          <a:spcPct val="0"/>
        </a:spcAft>
        <a:defRPr sz="3200" b="1">
          <a:solidFill>
            <a:schemeClr val="bg1"/>
          </a:solidFill>
          <a:latin typeface="Futura Bk BT"/>
        </a:defRPr>
      </a:lvl7pPr>
      <a:lvl8pPr marL="1371459" algn="l" rtl="0" fontAlgn="base">
        <a:spcBef>
          <a:spcPct val="0"/>
        </a:spcBef>
        <a:spcAft>
          <a:spcPct val="0"/>
        </a:spcAft>
        <a:defRPr sz="3200" b="1">
          <a:solidFill>
            <a:schemeClr val="bg1"/>
          </a:solidFill>
          <a:latin typeface="Futura Bk BT"/>
        </a:defRPr>
      </a:lvl8pPr>
      <a:lvl9pPr marL="1828612" algn="l" rtl="0" fontAlgn="base">
        <a:spcBef>
          <a:spcPct val="0"/>
        </a:spcBef>
        <a:spcAft>
          <a:spcPct val="0"/>
        </a:spcAft>
        <a:defRPr sz="3200" b="1">
          <a:solidFill>
            <a:schemeClr val="bg1"/>
          </a:solidFill>
          <a:latin typeface="Futura Bk BT"/>
        </a:defRPr>
      </a:lvl9pPr>
    </p:titleStyle>
    <p:bodyStyle>
      <a:lvl1pPr marL="342865" indent="-342865"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1pPr>
      <a:lvl2pPr marL="742874" indent="-285721"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2pPr>
      <a:lvl3pPr marL="1142882" indent="-228576"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3pPr>
      <a:lvl4pPr marL="1600036" indent="-228576"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189" indent="-228576"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341"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5"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7"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1"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306" rtl="0" eaLnBrk="1" latinLnBrk="0" hangingPunct="1">
        <a:defRPr sz="1800" kern="1200">
          <a:solidFill>
            <a:schemeClr val="tx1"/>
          </a:solidFill>
          <a:latin typeface="+mn-lt"/>
          <a:ea typeface="+mn-ea"/>
          <a:cs typeface="+mn-cs"/>
        </a:defRPr>
      </a:lvl1pPr>
      <a:lvl2pPr marL="457153"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59" algn="l" defTabSz="914306" rtl="0" eaLnBrk="1" latinLnBrk="0" hangingPunct="1">
        <a:defRPr sz="1800" kern="1200">
          <a:solidFill>
            <a:schemeClr val="tx1"/>
          </a:solidFill>
          <a:latin typeface="+mn-lt"/>
          <a:ea typeface="+mn-ea"/>
          <a:cs typeface="+mn-cs"/>
        </a:defRPr>
      </a:lvl4pPr>
      <a:lvl5pPr marL="1828612" algn="l" defTabSz="914306" rtl="0" eaLnBrk="1" latinLnBrk="0" hangingPunct="1">
        <a:defRPr sz="1800" kern="1200">
          <a:solidFill>
            <a:schemeClr val="tx1"/>
          </a:solidFill>
          <a:latin typeface="+mn-lt"/>
          <a:ea typeface="+mn-ea"/>
          <a:cs typeface="+mn-cs"/>
        </a:defRPr>
      </a:lvl5pPr>
      <a:lvl6pPr marL="2285765" algn="l" defTabSz="914306" rtl="0" eaLnBrk="1" latinLnBrk="0" hangingPunct="1">
        <a:defRPr sz="1800" kern="1200">
          <a:solidFill>
            <a:schemeClr val="tx1"/>
          </a:solidFill>
          <a:latin typeface="+mn-lt"/>
          <a:ea typeface="+mn-ea"/>
          <a:cs typeface="+mn-cs"/>
        </a:defRPr>
      </a:lvl6pPr>
      <a:lvl7pPr marL="2742919" algn="l" defTabSz="914306" rtl="0" eaLnBrk="1" latinLnBrk="0" hangingPunct="1">
        <a:defRPr sz="1800" kern="1200">
          <a:solidFill>
            <a:schemeClr val="tx1"/>
          </a:solidFill>
          <a:latin typeface="+mn-lt"/>
          <a:ea typeface="+mn-ea"/>
          <a:cs typeface="+mn-cs"/>
        </a:defRPr>
      </a:lvl7pPr>
      <a:lvl8pPr marL="3200071" algn="l" defTabSz="914306" rtl="0" eaLnBrk="1" latinLnBrk="0" hangingPunct="1">
        <a:defRPr sz="1800" kern="1200">
          <a:solidFill>
            <a:schemeClr val="tx1"/>
          </a:solidFill>
          <a:latin typeface="+mn-lt"/>
          <a:ea typeface="+mn-ea"/>
          <a:cs typeface="+mn-cs"/>
        </a:defRPr>
      </a:lvl8pPr>
      <a:lvl9pPr marL="3657225" algn="l" defTabSz="91430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17" name="Picture 16" descr="zemin.jp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12" name="2 Metin Yer Tutucusu"/>
          <p:cNvSpPr>
            <a:spLocks noGrp="1"/>
          </p:cNvSpPr>
          <p:nvPr>
            <p:ph type="body" idx="1"/>
          </p:nvPr>
        </p:nvSpPr>
        <p:spPr bwMode="auto">
          <a:xfrm>
            <a:off x="952501" y="1052513"/>
            <a:ext cx="10287000"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5" rIns="91431" bIns="45715" numCol="1" anchor="t" anchorCtr="0" compatLnSpc="1">
            <a:prstTxWarp prst="textNoShape">
              <a:avLst/>
            </a:prstTxWarp>
          </a:bodyPr>
          <a:lstStyle/>
          <a:p>
            <a:pPr lvl="0"/>
            <a:r>
              <a:rPr lang="tr-TR" altLang="tr-TR" dirty="0"/>
              <a:t>Asıl metin stillerini düzenlemek için tıklatın</a:t>
            </a:r>
          </a:p>
          <a:p>
            <a:pPr lvl="1"/>
            <a:r>
              <a:rPr lang="tr-TR" altLang="tr-TR" dirty="0"/>
              <a:t>İkinci düzey</a:t>
            </a:r>
          </a:p>
          <a:p>
            <a:pPr lvl="2"/>
            <a:r>
              <a:rPr lang="tr-TR" altLang="tr-TR" dirty="0"/>
              <a:t>Üçüncü düzey</a:t>
            </a:r>
          </a:p>
          <a:p>
            <a:pPr lvl="3"/>
            <a:r>
              <a:rPr lang="tr-TR" altLang="tr-TR" dirty="0"/>
              <a:t>Dördüncü düzey</a:t>
            </a:r>
          </a:p>
          <a:p>
            <a:pPr lvl="4"/>
            <a:r>
              <a:rPr lang="tr-TR" altLang="tr-TR" dirty="0"/>
              <a:t>Beşinci düzey</a:t>
            </a:r>
            <a:endParaRPr lang="en-US" altLang="tr-TR" dirty="0"/>
          </a:p>
        </p:txBody>
      </p:sp>
      <p:sp>
        <p:nvSpPr>
          <p:cNvPr id="13" name="3 Veri Yer Tutucusu"/>
          <p:cNvSpPr>
            <a:spLocks noGrp="1"/>
          </p:cNvSpPr>
          <p:nvPr>
            <p:ph type="dt" sz="half" idx="2"/>
          </p:nvPr>
        </p:nvSpPr>
        <p:spPr>
          <a:xfrm>
            <a:off x="609600" y="6356356"/>
            <a:ext cx="2844800" cy="365125"/>
          </a:xfrm>
          <a:prstGeom prst="rect">
            <a:avLst/>
          </a:prstGeom>
        </p:spPr>
        <p:txBody>
          <a:bodyPr vert="horz" wrap="square" lIns="91431" tIns="45715" rIns="91431" bIns="45715" numCol="1" anchor="ctr" anchorCtr="0" compatLnSpc="1">
            <a:prstTxWarp prst="textNoShape">
              <a:avLst/>
            </a:prstTxWarp>
          </a:bodyPr>
          <a:lstStyle>
            <a:lvl1pPr>
              <a:defRPr sz="1200">
                <a:solidFill>
                  <a:srgbClr val="898989"/>
                </a:solidFill>
                <a:latin typeface="+mn-lt"/>
                <a:cs typeface="Arial" panose="020B0604020202020204" pitchFamily="34" charset="0"/>
              </a:defRPr>
            </a:lvl1pPr>
          </a:lstStyle>
          <a:p>
            <a:pPr marL="0" marR="0" lvl="0" indent="0" algn="l" defTabSz="914306" rtl="0" eaLnBrk="1" fontAlgn="base" latinLnBrk="0" hangingPunct="1">
              <a:lnSpc>
                <a:spcPct val="100000"/>
              </a:lnSpc>
              <a:spcBef>
                <a:spcPct val="0"/>
              </a:spcBef>
              <a:spcAft>
                <a:spcPct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endParaRPr>
          </a:p>
        </p:txBody>
      </p:sp>
      <p:sp>
        <p:nvSpPr>
          <p:cNvPr id="14" name="4 Altbilgi Yer Tutucusu"/>
          <p:cNvSpPr>
            <a:spLocks noGrp="1"/>
          </p:cNvSpPr>
          <p:nvPr>
            <p:ph type="ftr" sz="quarter" idx="3"/>
          </p:nvPr>
        </p:nvSpPr>
        <p:spPr>
          <a:xfrm>
            <a:off x="4165601" y="6356356"/>
            <a:ext cx="3860800" cy="365125"/>
          </a:xfrm>
          <a:prstGeom prst="rect">
            <a:avLst/>
          </a:prstGeom>
        </p:spPr>
        <p:txBody>
          <a:bodyPr vert="horz" wrap="square" lIns="91431" tIns="45715" rIns="91431" bIns="45715" numCol="1" anchor="ctr" anchorCtr="0" compatLnSpc="1">
            <a:prstTxWarp prst="textNoShape">
              <a:avLst/>
            </a:prstTxWarp>
          </a:bodyPr>
          <a:lstStyle>
            <a:lvl1pPr algn="ctr">
              <a:defRPr sz="1200">
                <a:solidFill>
                  <a:srgbClr val="898989"/>
                </a:solidFill>
                <a:latin typeface="+mn-lt"/>
                <a:cs typeface="Arial" panose="020B0604020202020204" pitchFamily="34" charset="0"/>
              </a:defRPr>
            </a:lvl1pPr>
          </a:lstStyle>
          <a:p>
            <a:pPr marL="0" marR="0" lvl="0" indent="0" algn="ctr" defTabSz="914306" rtl="0" eaLnBrk="1" fontAlgn="base" latinLnBrk="0" hangingPunct="1">
              <a:lnSpc>
                <a:spcPct val="100000"/>
              </a:lnSpc>
              <a:spcBef>
                <a:spcPct val="0"/>
              </a:spcBef>
              <a:spcAft>
                <a:spcPct val="0"/>
              </a:spcAft>
              <a:buClrTx/>
              <a:buSzTx/>
              <a:buFontTx/>
              <a:buNone/>
              <a:tabLst/>
              <a:defRPr/>
            </a:pPr>
            <a:r>
              <a:rPr kumimoji="0" lang="tr-TR" altLang="tr-TR" sz="1200" b="0" i="0" u="none" strike="noStrike" kern="1200" cap="none" spc="0" normalizeH="0" baseline="0" noProof="0">
                <a:ln>
                  <a:noFill/>
                </a:ln>
                <a:solidFill>
                  <a:srgbClr val="898989"/>
                </a:solidFill>
                <a:effectLst/>
                <a:uLnTx/>
                <a:uFillTx/>
                <a:latin typeface="Arial"/>
                <a:ea typeface="MS PGothic" pitchFamily="34" charset="-128"/>
                <a:cs typeface="Arial" panose="020B0604020202020204" pitchFamily="34" charset="0"/>
              </a:rPr>
              <a:t>Toplantı Adı, vb.</a:t>
            </a:r>
            <a:endParaRPr kumimoji="0" lang="tr-TR"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endParaRPr>
          </a:p>
        </p:txBody>
      </p:sp>
      <p:sp>
        <p:nvSpPr>
          <p:cNvPr id="16" name="1 Başlık Yer Tutucusu"/>
          <p:cNvSpPr>
            <a:spLocks noGrp="1"/>
          </p:cNvSpPr>
          <p:nvPr>
            <p:ph type="title"/>
          </p:nvPr>
        </p:nvSpPr>
        <p:spPr bwMode="auto">
          <a:xfrm>
            <a:off x="4" y="4"/>
            <a:ext cx="10896601" cy="600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5" rIns="91431" bIns="45715" numCol="1" anchor="ctr" anchorCtr="0" compatLnSpc="1">
            <a:prstTxWarp prst="textNoShape">
              <a:avLst/>
            </a:prstTxWarp>
          </a:bodyPr>
          <a:lstStyle/>
          <a:p>
            <a:pPr lvl="0"/>
            <a:r>
              <a:rPr lang="tr-TR" altLang="tr-TR" dirty="0"/>
              <a:t>Asıl başlık stili için tıklatın</a:t>
            </a:r>
          </a:p>
        </p:txBody>
      </p:sp>
      <p:pic>
        <p:nvPicPr>
          <p:cNvPr id="10" name="Picture 9" descr="zemin.jpg"/>
          <p:cNvPicPr>
            <a:picLocks noChangeAspect="1"/>
          </p:cNvPicPr>
          <p:nvPr userDrawn="1"/>
        </p:nvPicPr>
        <p:blipFill rotWithShape="1">
          <a:blip r:embed="rId10" cstate="email">
            <a:extLst>
              <a:ext uri="{28A0092B-C50C-407E-A947-70E740481C1C}">
                <a14:useLocalDpi xmlns:a14="http://schemas.microsoft.com/office/drawing/2010/main"/>
              </a:ext>
            </a:extLst>
          </a:blip>
          <a:srcRect/>
          <a:stretch/>
        </p:blipFill>
        <p:spPr>
          <a:xfrm>
            <a:off x="11175275" y="5"/>
            <a:ext cx="906127" cy="586071"/>
          </a:xfrm>
          <a:prstGeom prst="rect">
            <a:avLst/>
          </a:prstGeom>
        </p:spPr>
      </p:pic>
      <p:pic>
        <p:nvPicPr>
          <p:cNvPr id="3074" name="Picture 2" descr="Image result for sanayi ve teknoloji bakanlı&amp;gbreve;ı logo yeni"/>
          <p:cNvPicPr>
            <a:picLocks noChangeAspect="1" noChangeArrowheads="1"/>
          </p:cNvPicPr>
          <p:nvPr userDrawn="1"/>
        </p:nvPicPr>
        <p:blipFill>
          <a:blip r:embed="rId11" cstate="print">
            <a:extLst>
              <a:ext uri="{28A0092B-C50C-407E-A947-70E740481C1C}">
                <a14:useLocalDpi xmlns:a14="http://schemas.microsoft.com/office/drawing/2010/main"/>
              </a:ext>
            </a:extLst>
          </a:blip>
          <a:srcRect/>
          <a:stretch>
            <a:fillRect/>
          </a:stretch>
        </p:blipFill>
        <p:spPr bwMode="auto">
          <a:xfrm>
            <a:off x="11146225" y="67237"/>
            <a:ext cx="462243" cy="451596"/>
          </a:xfrm>
          <a:prstGeom prst="ellipse">
            <a:avLst/>
          </a:prstGeom>
          <a:noFill/>
          <a:extLst>
            <a:ext uri="{909E8E84-426E-40DD-AFC4-6F175D3DCCD1}">
              <a14:hiddenFill xmlns:a14="http://schemas.microsoft.com/office/drawing/2010/main">
                <a:solidFill>
                  <a:srgbClr val="FFFFFF"/>
                </a:solidFill>
              </a14:hiddenFill>
            </a:ext>
          </a:extLst>
        </p:spPr>
      </p:pic>
      <p:pic>
        <p:nvPicPr>
          <p:cNvPr id="3075" name="Picture 3"/>
          <p:cNvPicPr preferRelativeResize="0">
            <a:picLocks noChangeAspect="1" noChangeArrowheads="1"/>
          </p:cNvPicPr>
          <p:nvPr userDrawn="1"/>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722989" y="67241"/>
            <a:ext cx="365747" cy="477255"/>
          </a:xfrm>
          <a:prstGeom prst="rect">
            <a:avLst/>
          </a:prstGeom>
          <a:noFill/>
          <a:ln>
            <a:noFill/>
          </a:ln>
          <a:effectLst>
            <a:glow rad="101600">
              <a:schemeClr val="bg1">
                <a:alpha val="6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Slide Number Placeholder 19"/>
          <p:cNvSpPr txBox="1">
            <a:spLocks/>
          </p:cNvSpPr>
          <p:nvPr userDrawn="1"/>
        </p:nvSpPr>
        <p:spPr>
          <a:xfrm>
            <a:off x="9309887" y="6600346"/>
            <a:ext cx="2919303" cy="366057"/>
          </a:xfrm>
          <a:prstGeom prst="rect">
            <a:avLst/>
          </a:prstGeom>
        </p:spPr>
        <p:txBody>
          <a:bodyPr lIns="93040" tIns="46520" rIns="93040" bIns="46520"/>
          <a:lstStyle>
            <a:defPPr rtl="0">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74B379A-8968-4E49-B7C7-EB6E50A494BB}"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506776362"/>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Lst>
  <p:hf sldNum="0" hdr="0" ftr="0" dt="0"/>
  <p:txStyles>
    <p:titleStyle>
      <a:lvl1pPr algn="l" rtl="0" eaLnBrk="0" fontAlgn="base" hangingPunct="0">
        <a:spcBef>
          <a:spcPct val="0"/>
        </a:spcBef>
        <a:spcAft>
          <a:spcPct val="0"/>
        </a:spcAft>
        <a:defRPr sz="2400" b="1" kern="1200">
          <a:solidFill>
            <a:schemeClr val="bg1"/>
          </a:solidFill>
          <a:latin typeface="+mn-lt"/>
          <a:ea typeface="MS PGothic" pitchFamily="34" charset="-128"/>
          <a:cs typeface="MS PGothic" charset="0"/>
        </a:defRPr>
      </a:lvl1pPr>
      <a:lvl2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2pPr>
      <a:lvl3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3pPr>
      <a:lvl4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4pPr>
      <a:lvl5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5pPr>
      <a:lvl6pPr marL="457153" algn="l" rtl="0" fontAlgn="base">
        <a:spcBef>
          <a:spcPct val="0"/>
        </a:spcBef>
        <a:spcAft>
          <a:spcPct val="0"/>
        </a:spcAft>
        <a:defRPr sz="3200" b="1">
          <a:solidFill>
            <a:schemeClr val="bg1"/>
          </a:solidFill>
          <a:latin typeface="Futura Bk BT"/>
        </a:defRPr>
      </a:lvl6pPr>
      <a:lvl7pPr marL="914306" algn="l" rtl="0" fontAlgn="base">
        <a:spcBef>
          <a:spcPct val="0"/>
        </a:spcBef>
        <a:spcAft>
          <a:spcPct val="0"/>
        </a:spcAft>
        <a:defRPr sz="3200" b="1">
          <a:solidFill>
            <a:schemeClr val="bg1"/>
          </a:solidFill>
          <a:latin typeface="Futura Bk BT"/>
        </a:defRPr>
      </a:lvl7pPr>
      <a:lvl8pPr marL="1371459" algn="l" rtl="0" fontAlgn="base">
        <a:spcBef>
          <a:spcPct val="0"/>
        </a:spcBef>
        <a:spcAft>
          <a:spcPct val="0"/>
        </a:spcAft>
        <a:defRPr sz="3200" b="1">
          <a:solidFill>
            <a:schemeClr val="bg1"/>
          </a:solidFill>
          <a:latin typeface="Futura Bk BT"/>
        </a:defRPr>
      </a:lvl8pPr>
      <a:lvl9pPr marL="1828612" algn="l" rtl="0" fontAlgn="base">
        <a:spcBef>
          <a:spcPct val="0"/>
        </a:spcBef>
        <a:spcAft>
          <a:spcPct val="0"/>
        </a:spcAft>
        <a:defRPr sz="3200" b="1">
          <a:solidFill>
            <a:schemeClr val="bg1"/>
          </a:solidFill>
          <a:latin typeface="Futura Bk BT"/>
        </a:defRPr>
      </a:lvl9pPr>
    </p:titleStyle>
    <p:bodyStyle>
      <a:lvl1pPr marL="342865" indent="-342865"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1pPr>
      <a:lvl2pPr marL="742874" indent="-285721"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2pPr>
      <a:lvl3pPr marL="1142882" indent="-228576"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3pPr>
      <a:lvl4pPr marL="1600036" indent="-228576"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4pPr>
      <a:lvl5pPr marL="2057189" indent="-228576"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5pPr>
      <a:lvl6pPr marL="2514341"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5"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7"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1"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306" rtl="0" eaLnBrk="1" latinLnBrk="0" hangingPunct="1">
        <a:defRPr sz="1800" kern="1200">
          <a:solidFill>
            <a:schemeClr val="tx1"/>
          </a:solidFill>
          <a:latin typeface="+mn-lt"/>
          <a:ea typeface="+mn-ea"/>
          <a:cs typeface="+mn-cs"/>
        </a:defRPr>
      </a:lvl1pPr>
      <a:lvl2pPr marL="457153"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59" algn="l" defTabSz="914306" rtl="0" eaLnBrk="1" latinLnBrk="0" hangingPunct="1">
        <a:defRPr sz="1800" kern="1200">
          <a:solidFill>
            <a:schemeClr val="tx1"/>
          </a:solidFill>
          <a:latin typeface="+mn-lt"/>
          <a:ea typeface="+mn-ea"/>
          <a:cs typeface="+mn-cs"/>
        </a:defRPr>
      </a:lvl4pPr>
      <a:lvl5pPr marL="1828612" algn="l" defTabSz="914306" rtl="0" eaLnBrk="1" latinLnBrk="0" hangingPunct="1">
        <a:defRPr sz="1800" kern="1200">
          <a:solidFill>
            <a:schemeClr val="tx1"/>
          </a:solidFill>
          <a:latin typeface="+mn-lt"/>
          <a:ea typeface="+mn-ea"/>
          <a:cs typeface="+mn-cs"/>
        </a:defRPr>
      </a:lvl5pPr>
      <a:lvl6pPr marL="2285765" algn="l" defTabSz="914306" rtl="0" eaLnBrk="1" latinLnBrk="0" hangingPunct="1">
        <a:defRPr sz="1800" kern="1200">
          <a:solidFill>
            <a:schemeClr val="tx1"/>
          </a:solidFill>
          <a:latin typeface="+mn-lt"/>
          <a:ea typeface="+mn-ea"/>
          <a:cs typeface="+mn-cs"/>
        </a:defRPr>
      </a:lvl6pPr>
      <a:lvl7pPr marL="2742919" algn="l" defTabSz="914306" rtl="0" eaLnBrk="1" latinLnBrk="0" hangingPunct="1">
        <a:defRPr sz="1800" kern="1200">
          <a:solidFill>
            <a:schemeClr val="tx1"/>
          </a:solidFill>
          <a:latin typeface="+mn-lt"/>
          <a:ea typeface="+mn-ea"/>
          <a:cs typeface="+mn-cs"/>
        </a:defRPr>
      </a:lvl7pPr>
      <a:lvl8pPr marL="3200071" algn="l" defTabSz="914306" rtl="0" eaLnBrk="1" latinLnBrk="0" hangingPunct="1">
        <a:defRPr sz="1800" kern="1200">
          <a:solidFill>
            <a:schemeClr val="tx1"/>
          </a:solidFill>
          <a:latin typeface="+mn-lt"/>
          <a:ea typeface="+mn-ea"/>
          <a:cs typeface="+mn-cs"/>
        </a:defRPr>
      </a:lvl8pPr>
      <a:lvl9pPr marL="3657225" algn="l" defTabSz="91430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tr-TR" sz="1200" b="0" i="0" u="none" strike="noStrike" kern="1200" cap="none" spc="0" normalizeH="0" baseline="0" noProof="0">
              <a:ln>
                <a:noFill/>
              </a:ln>
              <a:solidFill>
                <a:srgbClr val="898989"/>
              </a:solidFill>
              <a:effectLst/>
              <a:uLnTx/>
              <a:uFillTx/>
              <a:latin typeface="Arial"/>
              <a:ea typeface="MS PGothic" pitchFamily="34" charset="-128"/>
              <a:cs typeface="Arial" panose="020B0604020202020204" pitchFamily="34" charset="0"/>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t>Toplantı Adı, vb.</a:t>
            </a:r>
            <a:endParaRPr kumimoji="0" lang="tr-TR" altLang="tr-TR" sz="1200" b="0" i="0" u="none" strike="noStrike" kern="1200" cap="none" spc="0" normalizeH="0" baseline="0" noProof="0">
              <a:ln>
                <a:noFill/>
              </a:ln>
              <a:solidFill>
                <a:srgbClr val="898989"/>
              </a:solidFill>
              <a:effectLst/>
              <a:uLnTx/>
              <a:uFillTx/>
              <a:latin typeface="Arial"/>
              <a:ea typeface="MS PGothic" pitchFamily="34" charset="-128"/>
              <a:cs typeface="Arial" panose="020B0604020202020204" pitchFamily="34" charset="0"/>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4026C08-5BA6-495F-B527-3EF67B7D534B}" type="slidenum">
              <a:rPr kumimoji="0" lang="en-US"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r>
              <a:rPr kumimoji="0" lang="tr-TR"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t>/44</a:t>
            </a:r>
            <a:endParaRPr kumimoji="0" lang="en-US"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endParaRPr>
          </a:p>
        </p:txBody>
      </p:sp>
      <p:pic>
        <p:nvPicPr>
          <p:cNvPr id="7" name="Picture 16" descr="zemin.jp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1037687206"/>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 id="2147483929" r:id="rId13"/>
    <p:sldLayoutId id="2147483830"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3" y="365126"/>
            <a:ext cx="10515600" cy="1325563"/>
          </a:xfrm>
          <a:prstGeom prst="rect">
            <a:avLst/>
          </a:prstGeom>
        </p:spPr>
        <p:txBody>
          <a:bodyPr vert="horz" lIns="93023" tIns="46511" rIns="93023" bIns="46511" rtlCol="0" anchor="ctr">
            <a:normAutofit/>
          </a:bodyPr>
          <a:lstStyle/>
          <a:p>
            <a:r>
              <a:rPr lang="tr-TR"/>
              <a:t>Asıl başlık stili için tıklatın</a:t>
            </a:r>
          </a:p>
        </p:txBody>
      </p:sp>
      <p:sp>
        <p:nvSpPr>
          <p:cNvPr id="3" name="Metin Yer Tutucusu 2"/>
          <p:cNvSpPr>
            <a:spLocks noGrp="1"/>
          </p:cNvSpPr>
          <p:nvPr>
            <p:ph type="body" idx="1"/>
          </p:nvPr>
        </p:nvSpPr>
        <p:spPr>
          <a:xfrm>
            <a:off x="838203" y="1825627"/>
            <a:ext cx="10515600" cy="4351339"/>
          </a:xfrm>
          <a:prstGeom prst="rect">
            <a:avLst/>
          </a:prstGeom>
        </p:spPr>
        <p:txBody>
          <a:bodyPr vert="horz" lIns="93023" tIns="46511" rIns="93023" bIns="46511"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3" y="6356356"/>
            <a:ext cx="2743200" cy="365124"/>
          </a:xfrm>
          <a:prstGeom prst="rect">
            <a:avLst/>
          </a:prstGeom>
        </p:spPr>
        <p:txBody>
          <a:bodyPr vert="horz" lIns="93023" tIns="46511" rIns="93023" bIns="46511" rtlCol="0" anchor="ctr"/>
          <a:lstStyle>
            <a:lvl1pPr algn="l">
              <a:defRPr sz="1000">
                <a:solidFill>
                  <a:schemeClr val="tx1">
                    <a:tint val="75000"/>
                  </a:schemeClr>
                </a:solidFill>
              </a:defRPr>
            </a:lvl1pPr>
          </a:lstStyle>
          <a:p>
            <a:fld id="{C0220889-66AE-4D1F-91F3-D0592F0AD685}" type="datetime1">
              <a:rPr lang="tr-TR" smtClean="0"/>
              <a:t>13.05.2024</a:t>
            </a:fld>
            <a:endParaRPr lang="tr-TR"/>
          </a:p>
        </p:txBody>
      </p:sp>
      <p:sp>
        <p:nvSpPr>
          <p:cNvPr id="5" name="Altbilgi Yer Tutucusu 4"/>
          <p:cNvSpPr>
            <a:spLocks noGrp="1"/>
          </p:cNvSpPr>
          <p:nvPr>
            <p:ph type="ftr" sz="quarter" idx="3"/>
          </p:nvPr>
        </p:nvSpPr>
        <p:spPr>
          <a:xfrm>
            <a:off x="4038602" y="6356356"/>
            <a:ext cx="4114800" cy="365124"/>
          </a:xfrm>
          <a:prstGeom prst="rect">
            <a:avLst/>
          </a:prstGeom>
        </p:spPr>
        <p:txBody>
          <a:bodyPr vert="horz" lIns="93023" tIns="46511" rIns="93023" bIns="46511" rtlCol="0" anchor="ctr"/>
          <a:lstStyle>
            <a:lvl1pPr algn="ctr">
              <a:defRPr sz="10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6"/>
            <a:ext cx="2743200" cy="365124"/>
          </a:xfrm>
          <a:prstGeom prst="rect">
            <a:avLst/>
          </a:prstGeom>
        </p:spPr>
        <p:txBody>
          <a:bodyPr vert="horz" lIns="93023" tIns="46511" rIns="93023" bIns="46511" rtlCol="0" anchor="ctr"/>
          <a:lstStyle>
            <a:lvl1pPr algn="r">
              <a:defRPr sz="1000">
                <a:solidFill>
                  <a:schemeClr val="tx1">
                    <a:tint val="75000"/>
                  </a:schemeClr>
                </a:solidFill>
              </a:defRPr>
            </a:lvl1pPr>
          </a:lstStyle>
          <a:p>
            <a:fld id="{6B5068A4-7AB1-4987-BEC0-486BCDB874F9}" type="slidenum">
              <a:rPr lang="tr-TR" smtClean="0"/>
              <a:t>‹#›</a:t>
            </a:fld>
            <a:endParaRPr lang="tr-TR"/>
          </a:p>
        </p:txBody>
      </p:sp>
    </p:spTree>
    <p:extLst>
      <p:ext uri="{BB962C8B-B14F-4D97-AF65-F5344CB8AC3E}">
        <p14:creationId xmlns:p14="http://schemas.microsoft.com/office/powerpoint/2010/main" val="2437513494"/>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 id="2147483946" r:id="rId16"/>
  </p:sldLayoutIdLst>
  <p:hf hdr="0" ftr="0" dt="0"/>
  <p:txStyles>
    <p:titleStyle>
      <a:lvl1pPr algn="l" defTabSz="697408" rtl="0" eaLnBrk="1" latinLnBrk="0" hangingPunct="1">
        <a:lnSpc>
          <a:spcPct val="90000"/>
        </a:lnSpc>
        <a:spcBef>
          <a:spcPct val="0"/>
        </a:spcBef>
        <a:buNone/>
        <a:defRPr sz="3498" kern="1200">
          <a:solidFill>
            <a:schemeClr val="tx1"/>
          </a:solidFill>
          <a:latin typeface="+mj-lt"/>
          <a:ea typeface="+mj-ea"/>
          <a:cs typeface="+mj-cs"/>
        </a:defRPr>
      </a:lvl1pPr>
    </p:titleStyle>
    <p:bodyStyle>
      <a:lvl1pPr marL="174352" indent="-174352" algn="l" defTabSz="697408" rtl="0" eaLnBrk="1" latinLnBrk="0" hangingPunct="1">
        <a:lnSpc>
          <a:spcPct val="90000"/>
        </a:lnSpc>
        <a:spcBef>
          <a:spcPts val="763"/>
        </a:spcBef>
        <a:buFont typeface="Arial" panose="020B0604020202020204" pitchFamily="34" charset="0"/>
        <a:buChar char="•"/>
        <a:defRPr sz="2100" kern="1200">
          <a:solidFill>
            <a:schemeClr val="tx1"/>
          </a:solidFill>
          <a:latin typeface="+mn-lt"/>
          <a:ea typeface="+mn-ea"/>
          <a:cs typeface="+mn-cs"/>
        </a:defRPr>
      </a:lvl1pPr>
      <a:lvl2pPr marL="523056" indent="-174352" algn="l" defTabSz="697408" rtl="0" eaLnBrk="1" latinLnBrk="0" hangingPunct="1">
        <a:lnSpc>
          <a:spcPct val="90000"/>
        </a:lnSpc>
        <a:spcBef>
          <a:spcPts val="382"/>
        </a:spcBef>
        <a:buFont typeface="Arial" panose="020B0604020202020204" pitchFamily="34" charset="0"/>
        <a:buChar char="•"/>
        <a:defRPr sz="1800" kern="1200">
          <a:solidFill>
            <a:schemeClr val="tx1"/>
          </a:solidFill>
          <a:latin typeface="+mn-lt"/>
          <a:ea typeface="+mn-ea"/>
          <a:cs typeface="+mn-cs"/>
        </a:defRPr>
      </a:lvl2pPr>
      <a:lvl3pPr marL="871762" indent="-174352" algn="l" defTabSz="697408" rtl="0" eaLnBrk="1" latinLnBrk="0" hangingPunct="1">
        <a:lnSpc>
          <a:spcPct val="90000"/>
        </a:lnSpc>
        <a:spcBef>
          <a:spcPts val="382"/>
        </a:spcBef>
        <a:buFont typeface="Arial" panose="020B0604020202020204" pitchFamily="34" charset="0"/>
        <a:buChar char="•"/>
        <a:defRPr sz="1500" kern="1200">
          <a:solidFill>
            <a:schemeClr val="tx1"/>
          </a:solidFill>
          <a:latin typeface="+mn-lt"/>
          <a:ea typeface="+mn-ea"/>
          <a:cs typeface="+mn-cs"/>
        </a:defRPr>
      </a:lvl3pPr>
      <a:lvl4pPr marL="1220465" indent="-174352" algn="l" defTabSz="69740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4pPr>
      <a:lvl5pPr marL="1569168" indent="-174352" algn="l" defTabSz="69740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5pPr>
      <a:lvl6pPr marL="1917871" indent="-174352" algn="l" defTabSz="69740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6pPr>
      <a:lvl7pPr marL="2266576" indent="-174352" algn="l" defTabSz="69740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7pPr>
      <a:lvl8pPr marL="2615280" indent="-174352" algn="l" defTabSz="69740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8pPr>
      <a:lvl9pPr marL="2963984" indent="-174352" algn="l" defTabSz="69740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9pPr>
    </p:bodyStyle>
    <p:otherStyle>
      <a:defPPr>
        <a:defRPr lang="tr-TR"/>
      </a:defPPr>
      <a:lvl1pPr marL="0" algn="l" defTabSz="697408" rtl="0" eaLnBrk="1" latinLnBrk="0" hangingPunct="1">
        <a:defRPr sz="1400" kern="1200">
          <a:solidFill>
            <a:schemeClr val="tx1"/>
          </a:solidFill>
          <a:latin typeface="+mn-lt"/>
          <a:ea typeface="+mn-ea"/>
          <a:cs typeface="+mn-cs"/>
        </a:defRPr>
      </a:lvl1pPr>
      <a:lvl2pPr marL="348704" algn="l" defTabSz="697408" rtl="0" eaLnBrk="1" latinLnBrk="0" hangingPunct="1">
        <a:defRPr sz="1400" kern="1200">
          <a:solidFill>
            <a:schemeClr val="tx1"/>
          </a:solidFill>
          <a:latin typeface="+mn-lt"/>
          <a:ea typeface="+mn-ea"/>
          <a:cs typeface="+mn-cs"/>
        </a:defRPr>
      </a:lvl2pPr>
      <a:lvl3pPr marL="697408" algn="l" defTabSz="697408" rtl="0" eaLnBrk="1" latinLnBrk="0" hangingPunct="1">
        <a:defRPr sz="1400" kern="1200">
          <a:solidFill>
            <a:schemeClr val="tx1"/>
          </a:solidFill>
          <a:latin typeface="+mn-lt"/>
          <a:ea typeface="+mn-ea"/>
          <a:cs typeface="+mn-cs"/>
        </a:defRPr>
      </a:lvl3pPr>
      <a:lvl4pPr marL="1046112" algn="l" defTabSz="697408" rtl="0" eaLnBrk="1" latinLnBrk="0" hangingPunct="1">
        <a:defRPr sz="1400" kern="1200">
          <a:solidFill>
            <a:schemeClr val="tx1"/>
          </a:solidFill>
          <a:latin typeface="+mn-lt"/>
          <a:ea typeface="+mn-ea"/>
          <a:cs typeface="+mn-cs"/>
        </a:defRPr>
      </a:lvl4pPr>
      <a:lvl5pPr marL="1394816" algn="l" defTabSz="697408" rtl="0" eaLnBrk="1" latinLnBrk="0" hangingPunct="1">
        <a:defRPr sz="1400" kern="1200">
          <a:solidFill>
            <a:schemeClr val="tx1"/>
          </a:solidFill>
          <a:latin typeface="+mn-lt"/>
          <a:ea typeface="+mn-ea"/>
          <a:cs typeface="+mn-cs"/>
        </a:defRPr>
      </a:lvl5pPr>
      <a:lvl6pPr marL="1743520" algn="l" defTabSz="697408" rtl="0" eaLnBrk="1" latinLnBrk="0" hangingPunct="1">
        <a:defRPr sz="1400" kern="1200">
          <a:solidFill>
            <a:schemeClr val="tx1"/>
          </a:solidFill>
          <a:latin typeface="+mn-lt"/>
          <a:ea typeface="+mn-ea"/>
          <a:cs typeface="+mn-cs"/>
        </a:defRPr>
      </a:lvl6pPr>
      <a:lvl7pPr marL="2092224" algn="l" defTabSz="697408" rtl="0" eaLnBrk="1" latinLnBrk="0" hangingPunct="1">
        <a:defRPr sz="1400" kern="1200">
          <a:solidFill>
            <a:schemeClr val="tx1"/>
          </a:solidFill>
          <a:latin typeface="+mn-lt"/>
          <a:ea typeface="+mn-ea"/>
          <a:cs typeface="+mn-cs"/>
        </a:defRPr>
      </a:lvl7pPr>
      <a:lvl8pPr marL="2440928" algn="l" defTabSz="697408" rtl="0" eaLnBrk="1" latinLnBrk="0" hangingPunct="1">
        <a:defRPr sz="1400" kern="1200">
          <a:solidFill>
            <a:schemeClr val="tx1"/>
          </a:solidFill>
          <a:latin typeface="+mn-lt"/>
          <a:ea typeface="+mn-ea"/>
          <a:cs typeface="+mn-cs"/>
        </a:defRPr>
      </a:lvl8pPr>
      <a:lvl9pPr marL="2789632" algn="l" defTabSz="697408"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2" y="365126"/>
            <a:ext cx="10515600" cy="1325563"/>
          </a:xfrm>
          <a:prstGeom prst="rect">
            <a:avLst/>
          </a:prstGeom>
        </p:spPr>
        <p:txBody>
          <a:bodyPr vert="horz" lIns="93023" tIns="46511" rIns="93023" bIns="46511" rtlCol="0" anchor="ctr">
            <a:normAutofit/>
          </a:bodyPr>
          <a:lstStyle/>
          <a:p>
            <a:r>
              <a:rPr lang="tr-TR"/>
              <a:t>Asıl başlık stili için tıklatın</a:t>
            </a:r>
          </a:p>
        </p:txBody>
      </p:sp>
      <p:sp>
        <p:nvSpPr>
          <p:cNvPr id="3" name="Metin Yer Tutucusu 2"/>
          <p:cNvSpPr>
            <a:spLocks noGrp="1"/>
          </p:cNvSpPr>
          <p:nvPr>
            <p:ph type="body" idx="1"/>
          </p:nvPr>
        </p:nvSpPr>
        <p:spPr>
          <a:xfrm>
            <a:off x="838202" y="1825626"/>
            <a:ext cx="10515600" cy="4351339"/>
          </a:xfrm>
          <a:prstGeom prst="rect">
            <a:avLst/>
          </a:prstGeom>
        </p:spPr>
        <p:txBody>
          <a:bodyPr vert="horz" lIns="93023" tIns="46511" rIns="93023" bIns="46511"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2" y="6356355"/>
            <a:ext cx="2743200" cy="365124"/>
          </a:xfrm>
          <a:prstGeom prst="rect">
            <a:avLst/>
          </a:prstGeom>
        </p:spPr>
        <p:txBody>
          <a:bodyPr vert="horz" lIns="93023" tIns="46511" rIns="93023" bIns="46511" rtlCol="0" anchor="ctr"/>
          <a:lstStyle>
            <a:lvl1pPr algn="l">
              <a:defRPr sz="1000">
                <a:solidFill>
                  <a:schemeClr val="tx1">
                    <a:tint val="75000"/>
                  </a:schemeClr>
                </a:solidFill>
              </a:defRPr>
            </a:lvl1pPr>
          </a:lstStyle>
          <a:p>
            <a:fld id="{58A2918D-EBCE-4354-B5E4-883C822D958A}" type="datetime1">
              <a:rPr lang="tr-TR" smtClean="0"/>
              <a:t>13.05.2024</a:t>
            </a:fld>
            <a:endParaRPr lang="tr-TR"/>
          </a:p>
        </p:txBody>
      </p:sp>
      <p:sp>
        <p:nvSpPr>
          <p:cNvPr id="5" name="Altbilgi Yer Tutucusu 4"/>
          <p:cNvSpPr>
            <a:spLocks noGrp="1"/>
          </p:cNvSpPr>
          <p:nvPr>
            <p:ph type="ftr" sz="quarter" idx="3"/>
          </p:nvPr>
        </p:nvSpPr>
        <p:spPr>
          <a:xfrm>
            <a:off x="4038602" y="6356355"/>
            <a:ext cx="4114800" cy="365124"/>
          </a:xfrm>
          <a:prstGeom prst="rect">
            <a:avLst/>
          </a:prstGeom>
        </p:spPr>
        <p:txBody>
          <a:bodyPr vert="horz" lIns="93023" tIns="46511" rIns="93023" bIns="46511" rtlCol="0" anchor="ctr"/>
          <a:lstStyle>
            <a:lvl1pPr algn="ctr">
              <a:defRPr sz="10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5"/>
            <a:ext cx="2743200" cy="365124"/>
          </a:xfrm>
          <a:prstGeom prst="rect">
            <a:avLst/>
          </a:prstGeom>
        </p:spPr>
        <p:txBody>
          <a:bodyPr vert="horz" lIns="93023" tIns="46511" rIns="93023" bIns="46511" rtlCol="0" anchor="ctr"/>
          <a:lstStyle>
            <a:lvl1pPr algn="r">
              <a:defRPr sz="1000">
                <a:solidFill>
                  <a:schemeClr val="tx1">
                    <a:tint val="75000"/>
                  </a:schemeClr>
                </a:solidFill>
              </a:defRPr>
            </a:lvl1pPr>
          </a:lstStyle>
          <a:p>
            <a:fld id="{6B5068A4-7AB1-4987-BEC0-486BCDB874F9}" type="slidenum">
              <a:rPr lang="tr-TR" smtClean="0"/>
              <a:t>‹#›</a:t>
            </a:fld>
            <a:endParaRPr lang="tr-TR"/>
          </a:p>
        </p:txBody>
      </p:sp>
    </p:spTree>
    <p:extLst>
      <p:ext uri="{BB962C8B-B14F-4D97-AF65-F5344CB8AC3E}">
        <p14:creationId xmlns:p14="http://schemas.microsoft.com/office/powerpoint/2010/main" val="565565801"/>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Lst>
  <p:hf hdr="0" ftr="0" dt="0"/>
  <p:txStyles>
    <p:titleStyle>
      <a:lvl1pPr algn="l" defTabSz="697618" rtl="0" eaLnBrk="1" latinLnBrk="0" hangingPunct="1">
        <a:lnSpc>
          <a:spcPct val="90000"/>
        </a:lnSpc>
        <a:spcBef>
          <a:spcPct val="0"/>
        </a:spcBef>
        <a:buNone/>
        <a:defRPr sz="3499" kern="1200">
          <a:solidFill>
            <a:schemeClr val="tx1"/>
          </a:solidFill>
          <a:latin typeface="+mj-lt"/>
          <a:ea typeface="+mj-ea"/>
          <a:cs typeface="+mj-cs"/>
        </a:defRPr>
      </a:lvl1pPr>
    </p:titleStyle>
    <p:bodyStyle>
      <a:lvl1pPr marL="174404" indent="-174404" algn="l" defTabSz="697618" rtl="0" eaLnBrk="1" latinLnBrk="0" hangingPunct="1">
        <a:lnSpc>
          <a:spcPct val="90000"/>
        </a:lnSpc>
        <a:spcBef>
          <a:spcPts val="763"/>
        </a:spcBef>
        <a:buFont typeface="Arial" panose="020B0604020202020204" pitchFamily="34" charset="0"/>
        <a:buChar char="•"/>
        <a:defRPr sz="2100" kern="1200">
          <a:solidFill>
            <a:schemeClr val="tx1"/>
          </a:solidFill>
          <a:latin typeface="+mn-lt"/>
          <a:ea typeface="+mn-ea"/>
          <a:cs typeface="+mn-cs"/>
        </a:defRPr>
      </a:lvl1pPr>
      <a:lvl2pPr marL="523213" indent="-174404" algn="l" defTabSz="697618" rtl="0" eaLnBrk="1" latinLnBrk="0" hangingPunct="1">
        <a:lnSpc>
          <a:spcPct val="90000"/>
        </a:lnSpc>
        <a:spcBef>
          <a:spcPts val="382"/>
        </a:spcBef>
        <a:buFont typeface="Arial" panose="020B0604020202020204" pitchFamily="34" charset="0"/>
        <a:buChar char="•"/>
        <a:defRPr sz="1800" kern="1200">
          <a:solidFill>
            <a:schemeClr val="tx1"/>
          </a:solidFill>
          <a:latin typeface="+mn-lt"/>
          <a:ea typeface="+mn-ea"/>
          <a:cs typeface="+mn-cs"/>
        </a:defRPr>
      </a:lvl2pPr>
      <a:lvl3pPr marL="872023" indent="-174404" algn="l" defTabSz="697618" rtl="0" eaLnBrk="1" latinLnBrk="0" hangingPunct="1">
        <a:lnSpc>
          <a:spcPct val="90000"/>
        </a:lnSpc>
        <a:spcBef>
          <a:spcPts val="382"/>
        </a:spcBef>
        <a:buFont typeface="Arial" panose="020B0604020202020204" pitchFamily="34" charset="0"/>
        <a:buChar char="•"/>
        <a:defRPr sz="1500" kern="1200">
          <a:solidFill>
            <a:schemeClr val="tx1"/>
          </a:solidFill>
          <a:latin typeface="+mn-lt"/>
          <a:ea typeface="+mn-ea"/>
          <a:cs typeface="+mn-cs"/>
        </a:defRPr>
      </a:lvl3pPr>
      <a:lvl4pPr marL="1220831" indent="-174404" algn="l" defTabSz="69761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4pPr>
      <a:lvl5pPr marL="1569639" indent="-174404" algn="l" defTabSz="69761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5pPr>
      <a:lvl6pPr marL="1918447" indent="-174404" algn="l" defTabSz="69761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6pPr>
      <a:lvl7pPr marL="2267256" indent="-174404" algn="l" defTabSz="69761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7pPr>
      <a:lvl8pPr marL="2616065" indent="-174404" algn="l" defTabSz="69761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8pPr>
      <a:lvl9pPr marL="2964873" indent="-174404" algn="l" defTabSz="69761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9pPr>
    </p:bodyStyle>
    <p:otherStyle>
      <a:defPPr>
        <a:defRPr lang="tr-TR"/>
      </a:defPPr>
      <a:lvl1pPr marL="0" algn="l" defTabSz="697618" rtl="0" eaLnBrk="1" latinLnBrk="0" hangingPunct="1">
        <a:defRPr sz="1400" kern="1200">
          <a:solidFill>
            <a:schemeClr val="tx1"/>
          </a:solidFill>
          <a:latin typeface="+mn-lt"/>
          <a:ea typeface="+mn-ea"/>
          <a:cs typeface="+mn-cs"/>
        </a:defRPr>
      </a:lvl1pPr>
      <a:lvl2pPr marL="348809" algn="l" defTabSz="697618" rtl="0" eaLnBrk="1" latinLnBrk="0" hangingPunct="1">
        <a:defRPr sz="1400" kern="1200">
          <a:solidFill>
            <a:schemeClr val="tx1"/>
          </a:solidFill>
          <a:latin typeface="+mn-lt"/>
          <a:ea typeface="+mn-ea"/>
          <a:cs typeface="+mn-cs"/>
        </a:defRPr>
      </a:lvl2pPr>
      <a:lvl3pPr marL="697618" algn="l" defTabSz="697618" rtl="0" eaLnBrk="1" latinLnBrk="0" hangingPunct="1">
        <a:defRPr sz="1400" kern="1200">
          <a:solidFill>
            <a:schemeClr val="tx1"/>
          </a:solidFill>
          <a:latin typeface="+mn-lt"/>
          <a:ea typeface="+mn-ea"/>
          <a:cs typeface="+mn-cs"/>
        </a:defRPr>
      </a:lvl3pPr>
      <a:lvl4pPr marL="1046426" algn="l" defTabSz="697618" rtl="0" eaLnBrk="1" latinLnBrk="0" hangingPunct="1">
        <a:defRPr sz="1400" kern="1200">
          <a:solidFill>
            <a:schemeClr val="tx1"/>
          </a:solidFill>
          <a:latin typeface="+mn-lt"/>
          <a:ea typeface="+mn-ea"/>
          <a:cs typeface="+mn-cs"/>
        </a:defRPr>
      </a:lvl4pPr>
      <a:lvl5pPr marL="1395235" algn="l" defTabSz="697618" rtl="0" eaLnBrk="1" latinLnBrk="0" hangingPunct="1">
        <a:defRPr sz="1400" kern="1200">
          <a:solidFill>
            <a:schemeClr val="tx1"/>
          </a:solidFill>
          <a:latin typeface="+mn-lt"/>
          <a:ea typeface="+mn-ea"/>
          <a:cs typeface="+mn-cs"/>
        </a:defRPr>
      </a:lvl5pPr>
      <a:lvl6pPr marL="1744043" algn="l" defTabSz="697618" rtl="0" eaLnBrk="1" latinLnBrk="0" hangingPunct="1">
        <a:defRPr sz="1400" kern="1200">
          <a:solidFill>
            <a:schemeClr val="tx1"/>
          </a:solidFill>
          <a:latin typeface="+mn-lt"/>
          <a:ea typeface="+mn-ea"/>
          <a:cs typeface="+mn-cs"/>
        </a:defRPr>
      </a:lvl6pPr>
      <a:lvl7pPr marL="2092852" algn="l" defTabSz="697618" rtl="0" eaLnBrk="1" latinLnBrk="0" hangingPunct="1">
        <a:defRPr sz="1400" kern="1200">
          <a:solidFill>
            <a:schemeClr val="tx1"/>
          </a:solidFill>
          <a:latin typeface="+mn-lt"/>
          <a:ea typeface="+mn-ea"/>
          <a:cs typeface="+mn-cs"/>
        </a:defRPr>
      </a:lvl7pPr>
      <a:lvl8pPr marL="2441660" algn="l" defTabSz="697618" rtl="0" eaLnBrk="1" latinLnBrk="0" hangingPunct="1">
        <a:defRPr sz="1400" kern="1200">
          <a:solidFill>
            <a:schemeClr val="tx1"/>
          </a:solidFill>
          <a:latin typeface="+mn-lt"/>
          <a:ea typeface="+mn-ea"/>
          <a:cs typeface="+mn-cs"/>
        </a:defRPr>
      </a:lvl8pPr>
      <a:lvl9pPr marL="2790469" algn="l" defTabSz="697618"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306" rtl="0" eaLnBrk="1" fontAlgn="base" latinLnBrk="0" hangingPunct="1">
              <a:lnSpc>
                <a:spcPct val="100000"/>
              </a:lnSpc>
              <a:spcBef>
                <a:spcPct val="0"/>
              </a:spcBef>
              <a:spcAft>
                <a:spcPct val="0"/>
              </a:spcAft>
              <a:buClrTx/>
              <a:buSzTx/>
              <a:buFontTx/>
              <a:buNone/>
              <a:tabLst/>
              <a:defRPr/>
            </a:pPr>
            <a:endParaRPr kumimoji="0" lang="en-US"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306" rtl="0" eaLnBrk="1" fontAlgn="base" latinLnBrk="0" hangingPunct="1">
              <a:lnSpc>
                <a:spcPct val="100000"/>
              </a:lnSpc>
              <a:spcBef>
                <a:spcPct val="0"/>
              </a:spcBef>
              <a:spcAft>
                <a:spcPct val="0"/>
              </a:spcAft>
              <a:buClrTx/>
              <a:buSzTx/>
              <a:buFontTx/>
              <a:buNone/>
              <a:tabLst/>
              <a:defRPr/>
            </a:pPr>
            <a:r>
              <a:rPr kumimoji="0" lang="tr-TR" altLang="tr-TR" sz="1200" b="0" i="0" u="none" strike="noStrike" kern="1200" cap="none" spc="0" normalizeH="0" baseline="0" noProof="0" smtClean="0">
                <a:ln>
                  <a:noFill/>
                </a:ln>
                <a:solidFill>
                  <a:srgbClr val="898989"/>
                </a:solidFill>
                <a:effectLst/>
                <a:uLnTx/>
                <a:uFillTx/>
                <a:latin typeface="Arial"/>
                <a:ea typeface="MS PGothic" pitchFamily="34" charset="-128"/>
                <a:cs typeface="Arial" panose="020B0604020202020204" pitchFamily="34" charset="0"/>
              </a:rPr>
              <a:t>Toplantı Adı, vb.</a:t>
            </a:r>
            <a:endParaRPr kumimoji="0" lang="tr-TR" altLang="tr-TR" sz="1200" b="0" i="0" u="none" strike="noStrike" kern="1200" cap="none" spc="0" normalizeH="0" baseline="0" noProof="0" dirty="0">
              <a:ln>
                <a:noFill/>
              </a:ln>
              <a:solidFill>
                <a:srgbClr val="898989"/>
              </a:solidFill>
              <a:effectLst/>
              <a:uLnTx/>
              <a:uFillTx/>
              <a:latin typeface="Arial"/>
              <a:ea typeface="MS PGothic" pitchFamily="34" charset="-128"/>
              <a:cs typeface="Arial" panose="020B0604020202020204" pitchFamily="34" charset="0"/>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236548376"/>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 id="2147483975"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3" y="365126"/>
            <a:ext cx="10515600" cy="1325563"/>
          </a:xfrm>
          <a:prstGeom prst="rect">
            <a:avLst/>
          </a:prstGeom>
        </p:spPr>
        <p:txBody>
          <a:bodyPr vert="horz" lIns="93023" tIns="46511" rIns="93023" bIns="46511" rtlCol="0" anchor="ctr">
            <a:normAutofit/>
          </a:bodyPr>
          <a:lstStyle/>
          <a:p>
            <a:r>
              <a:rPr lang="tr-TR"/>
              <a:t>Asıl başlık stili için tıklatın</a:t>
            </a:r>
          </a:p>
        </p:txBody>
      </p:sp>
      <p:sp>
        <p:nvSpPr>
          <p:cNvPr id="3" name="Metin Yer Tutucusu 2"/>
          <p:cNvSpPr>
            <a:spLocks noGrp="1"/>
          </p:cNvSpPr>
          <p:nvPr>
            <p:ph type="body" idx="1"/>
          </p:nvPr>
        </p:nvSpPr>
        <p:spPr>
          <a:xfrm>
            <a:off x="838203" y="1825627"/>
            <a:ext cx="10515600" cy="4351339"/>
          </a:xfrm>
          <a:prstGeom prst="rect">
            <a:avLst/>
          </a:prstGeom>
        </p:spPr>
        <p:txBody>
          <a:bodyPr vert="horz" lIns="93023" tIns="46511" rIns="93023" bIns="46511"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3" y="6356356"/>
            <a:ext cx="2743200" cy="365124"/>
          </a:xfrm>
          <a:prstGeom prst="rect">
            <a:avLst/>
          </a:prstGeom>
        </p:spPr>
        <p:txBody>
          <a:bodyPr vert="horz" lIns="93023" tIns="46511" rIns="93023" bIns="46511" rtlCol="0" anchor="ctr"/>
          <a:lstStyle>
            <a:lvl1pPr algn="l">
              <a:defRPr sz="1000">
                <a:solidFill>
                  <a:schemeClr val="tx1">
                    <a:tint val="75000"/>
                  </a:schemeClr>
                </a:solidFill>
              </a:defRPr>
            </a:lvl1pPr>
          </a:lstStyle>
          <a:p>
            <a:fld id="{C0220889-66AE-4D1F-91F3-D0592F0AD685}" type="datetime1">
              <a:rPr lang="tr-TR" smtClean="0"/>
              <a:t>13.05.2024</a:t>
            </a:fld>
            <a:endParaRPr lang="tr-TR"/>
          </a:p>
        </p:txBody>
      </p:sp>
      <p:sp>
        <p:nvSpPr>
          <p:cNvPr id="5" name="Altbilgi Yer Tutucusu 4"/>
          <p:cNvSpPr>
            <a:spLocks noGrp="1"/>
          </p:cNvSpPr>
          <p:nvPr>
            <p:ph type="ftr" sz="quarter" idx="3"/>
          </p:nvPr>
        </p:nvSpPr>
        <p:spPr>
          <a:xfrm>
            <a:off x="4038602" y="6356356"/>
            <a:ext cx="4114800" cy="365124"/>
          </a:xfrm>
          <a:prstGeom prst="rect">
            <a:avLst/>
          </a:prstGeom>
        </p:spPr>
        <p:txBody>
          <a:bodyPr vert="horz" lIns="93023" tIns="46511" rIns="93023" bIns="46511" rtlCol="0" anchor="ctr"/>
          <a:lstStyle>
            <a:lvl1pPr algn="ctr">
              <a:defRPr sz="10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6"/>
            <a:ext cx="2743200" cy="365124"/>
          </a:xfrm>
          <a:prstGeom prst="rect">
            <a:avLst/>
          </a:prstGeom>
        </p:spPr>
        <p:txBody>
          <a:bodyPr vert="horz" lIns="93023" tIns="46511" rIns="93023" bIns="46511" rtlCol="0" anchor="ctr"/>
          <a:lstStyle>
            <a:lvl1pPr algn="r">
              <a:defRPr sz="1000">
                <a:solidFill>
                  <a:schemeClr val="tx1">
                    <a:tint val="75000"/>
                  </a:schemeClr>
                </a:solidFill>
              </a:defRPr>
            </a:lvl1pPr>
          </a:lstStyle>
          <a:p>
            <a:fld id="{6B5068A4-7AB1-4987-BEC0-486BCDB874F9}" type="slidenum">
              <a:rPr lang="tr-TR" smtClean="0"/>
              <a:t>‹#›</a:t>
            </a:fld>
            <a:endParaRPr lang="tr-TR"/>
          </a:p>
        </p:txBody>
      </p:sp>
    </p:spTree>
    <p:extLst>
      <p:ext uri="{BB962C8B-B14F-4D97-AF65-F5344CB8AC3E}">
        <p14:creationId xmlns:p14="http://schemas.microsoft.com/office/powerpoint/2010/main" val="2834632719"/>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 id="2147483989" r:id="rId13"/>
    <p:sldLayoutId id="2147483990" r:id="rId14"/>
    <p:sldLayoutId id="2147483991" r:id="rId15"/>
    <p:sldLayoutId id="2147483992" r:id="rId16"/>
  </p:sldLayoutIdLst>
  <p:hf hdr="0" ftr="0" dt="0"/>
  <p:txStyles>
    <p:titleStyle>
      <a:lvl1pPr algn="l" defTabSz="697408" rtl="0" eaLnBrk="1" latinLnBrk="0" hangingPunct="1">
        <a:lnSpc>
          <a:spcPct val="90000"/>
        </a:lnSpc>
        <a:spcBef>
          <a:spcPct val="0"/>
        </a:spcBef>
        <a:buNone/>
        <a:defRPr sz="3498" kern="1200">
          <a:solidFill>
            <a:schemeClr val="tx1"/>
          </a:solidFill>
          <a:latin typeface="+mj-lt"/>
          <a:ea typeface="+mj-ea"/>
          <a:cs typeface="+mj-cs"/>
        </a:defRPr>
      </a:lvl1pPr>
    </p:titleStyle>
    <p:bodyStyle>
      <a:lvl1pPr marL="174352" indent="-174352" algn="l" defTabSz="697408" rtl="0" eaLnBrk="1" latinLnBrk="0" hangingPunct="1">
        <a:lnSpc>
          <a:spcPct val="90000"/>
        </a:lnSpc>
        <a:spcBef>
          <a:spcPts val="763"/>
        </a:spcBef>
        <a:buFont typeface="Arial" panose="020B0604020202020204" pitchFamily="34" charset="0"/>
        <a:buChar char="•"/>
        <a:defRPr sz="2100" kern="1200">
          <a:solidFill>
            <a:schemeClr val="tx1"/>
          </a:solidFill>
          <a:latin typeface="+mn-lt"/>
          <a:ea typeface="+mn-ea"/>
          <a:cs typeface="+mn-cs"/>
        </a:defRPr>
      </a:lvl1pPr>
      <a:lvl2pPr marL="523056" indent="-174352" algn="l" defTabSz="697408" rtl="0" eaLnBrk="1" latinLnBrk="0" hangingPunct="1">
        <a:lnSpc>
          <a:spcPct val="90000"/>
        </a:lnSpc>
        <a:spcBef>
          <a:spcPts val="382"/>
        </a:spcBef>
        <a:buFont typeface="Arial" panose="020B0604020202020204" pitchFamily="34" charset="0"/>
        <a:buChar char="•"/>
        <a:defRPr sz="1800" kern="1200">
          <a:solidFill>
            <a:schemeClr val="tx1"/>
          </a:solidFill>
          <a:latin typeface="+mn-lt"/>
          <a:ea typeface="+mn-ea"/>
          <a:cs typeface="+mn-cs"/>
        </a:defRPr>
      </a:lvl2pPr>
      <a:lvl3pPr marL="871762" indent="-174352" algn="l" defTabSz="697408" rtl="0" eaLnBrk="1" latinLnBrk="0" hangingPunct="1">
        <a:lnSpc>
          <a:spcPct val="90000"/>
        </a:lnSpc>
        <a:spcBef>
          <a:spcPts val="382"/>
        </a:spcBef>
        <a:buFont typeface="Arial" panose="020B0604020202020204" pitchFamily="34" charset="0"/>
        <a:buChar char="•"/>
        <a:defRPr sz="1500" kern="1200">
          <a:solidFill>
            <a:schemeClr val="tx1"/>
          </a:solidFill>
          <a:latin typeface="+mn-lt"/>
          <a:ea typeface="+mn-ea"/>
          <a:cs typeface="+mn-cs"/>
        </a:defRPr>
      </a:lvl3pPr>
      <a:lvl4pPr marL="1220465" indent="-174352" algn="l" defTabSz="69740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4pPr>
      <a:lvl5pPr marL="1569168" indent="-174352" algn="l" defTabSz="69740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5pPr>
      <a:lvl6pPr marL="1917871" indent="-174352" algn="l" defTabSz="69740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6pPr>
      <a:lvl7pPr marL="2266576" indent="-174352" algn="l" defTabSz="69740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7pPr>
      <a:lvl8pPr marL="2615280" indent="-174352" algn="l" defTabSz="69740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8pPr>
      <a:lvl9pPr marL="2963984" indent="-174352" algn="l" defTabSz="69740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9pPr>
    </p:bodyStyle>
    <p:otherStyle>
      <a:defPPr>
        <a:defRPr lang="tr-TR"/>
      </a:defPPr>
      <a:lvl1pPr marL="0" algn="l" defTabSz="697408" rtl="0" eaLnBrk="1" latinLnBrk="0" hangingPunct="1">
        <a:defRPr sz="1400" kern="1200">
          <a:solidFill>
            <a:schemeClr val="tx1"/>
          </a:solidFill>
          <a:latin typeface="+mn-lt"/>
          <a:ea typeface="+mn-ea"/>
          <a:cs typeface="+mn-cs"/>
        </a:defRPr>
      </a:lvl1pPr>
      <a:lvl2pPr marL="348704" algn="l" defTabSz="697408" rtl="0" eaLnBrk="1" latinLnBrk="0" hangingPunct="1">
        <a:defRPr sz="1400" kern="1200">
          <a:solidFill>
            <a:schemeClr val="tx1"/>
          </a:solidFill>
          <a:latin typeface="+mn-lt"/>
          <a:ea typeface="+mn-ea"/>
          <a:cs typeface="+mn-cs"/>
        </a:defRPr>
      </a:lvl2pPr>
      <a:lvl3pPr marL="697408" algn="l" defTabSz="697408" rtl="0" eaLnBrk="1" latinLnBrk="0" hangingPunct="1">
        <a:defRPr sz="1400" kern="1200">
          <a:solidFill>
            <a:schemeClr val="tx1"/>
          </a:solidFill>
          <a:latin typeface="+mn-lt"/>
          <a:ea typeface="+mn-ea"/>
          <a:cs typeface="+mn-cs"/>
        </a:defRPr>
      </a:lvl3pPr>
      <a:lvl4pPr marL="1046112" algn="l" defTabSz="697408" rtl="0" eaLnBrk="1" latinLnBrk="0" hangingPunct="1">
        <a:defRPr sz="1400" kern="1200">
          <a:solidFill>
            <a:schemeClr val="tx1"/>
          </a:solidFill>
          <a:latin typeface="+mn-lt"/>
          <a:ea typeface="+mn-ea"/>
          <a:cs typeface="+mn-cs"/>
        </a:defRPr>
      </a:lvl4pPr>
      <a:lvl5pPr marL="1394816" algn="l" defTabSz="697408" rtl="0" eaLnBrk="1" latinLnBrk="0" hangingPunct="1">
        <a:defRPr sz="1400" kern="1200">
          <a:solidFill>
            <a:schemeClr val="tx1"/>
          </a:solidFill>
          <a:latin typeface="+mn-lt"/>
          <a:ea typeface="+mn-ea"/>
          <a:cs typeface="+mn-cs"/>
        </a:defRPr>
      </a:lvl5pPr>
      <a:lvl6pPr marL="1743520" algn="l" defTabSz="697408" rtl="0" eaLnBrk="1" latinLnBrk="0" hangingPunct="1">
        <a:defRPr sz="1400" kern="1200">
          <a:solidFill>
            <a:schemeClr val="tx1"/>
          </a:solidFill>
          <a:latin typeface="+mn-lt"/>
          <a:ea typeface="+mn-ea"/>
          <a:cs typeface="+mn-cs"/>
        </a:defRPr>
      </a:lvl6pPr>
      <a:lvl7pPr marL="2092224" algn="l" defTabSz="697408" rtl="0" eaLnBrk="1" latinLnBrk="0" hangingPunct="1">
        <a:defRPr sz="1400" kern="1200">
          <a:solidFill>
            <a:schemeClr val="tx1"/>
          </a:solidFill>
          <a:latin typeface="+mn-lt"/>
          <a:ea typeface="+mn-ea"/>
          <a:cs typeface="+mn-cs"/>
        </a:defRPr>
      </a:lvl7pPr>
      <a:lvl8pPr marL="2440928" algn="l" defTabSz="697408" rtl="0" eaLnBrk="1" latinLnBrk="0" hangingPunct="1">
        <a:defRPr sz="1400" kern="1200">
          <a:solidFill>
            <a:schemeClr val="tx1"/>
          </a:solidFill>
          <a:latin typeface="+mn-lt"/>
          <a:ea typeface="+mn-ea"/>
          <a:cs typeface="+mn-cs"/>
        </a:defRPr>
      </a:lvl8pPr>
      <a:lvl9pPr marL="2789632" algn="l" defTabSz="697408"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2" y="365126"/>
            <a:ext cx="10515600" cy="1325563"/>
          </a:xfrm>
          <a:prstGeom prst="rect">
            <a:avLst/>
          </a:prstGeom>
        </p:spPr>
        <p:txBody>
          <a:bodyPr vert="horz" lIns="93023" tIns="46511" rIns="93023" bIns="46511" rtlCol="0" anchor="ctr">
            <a:normAutofit/>
          </a:bodyPr>
          <a:lstStyle/>
          <a:p>
            <a:r>
              <a:rPr lang="tr-TR"/>
              <a:t>Asıl başlık stili için tıklatın</a:t>
            </a:r>
          </a:p>
        </p:txBody>
      </p:sp>
      <p:sp>
        <p:nvSpPr>
          <p:cNvPr id="3" name="Metin Yer Tutucusu 2"/>
          <p:cNvSpPr>
            <a:spLocks noGrp="1"/>
          </p:cNvSpPr>
          <p:nvPr>
            <p:ph type="body" idx="1"/>
          </p:nvPr>
        </p:nvSpPr>
        <p:spPr>
          <a:xfrm>
            <a:off x="838202" y="1825626"/>
            <a:ext cx="10515600" cy="4351339"/>
          </a:xfrm>
          <a:prstGeom prst="rect">
            <a:avLst/>
          </a:prstGeom>
        </p:spPr>
        <p:txBody>
          <a:bodyPr vert="horz" lIns="93023" tIns="46511" rIns="93023" bIns="46511"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2" y="6356355"/>
            <a:ext cx="2743200" cy="365124"/>
          </a:xfrm>
          <a:prstGeom prst="rect">
            <a:avLst/>
          </a:prstGeom>
        </p:spPr>
        <p:txBody>
          <a:bodyPr vert="horz" lIns="93023" tIns="46511" rIns="93023" bIns="46511" rtlCol="0" anchor="ctr"/>
          <a:lstStyle>
            <a:lvl1pPr algn="l">
              <a:defRPr sz="1000">
                <a:solidFill>
                  <a:schemeClr val="tx1">
                    <a:tint val="75000"/>
                  </a:schemeClr>
                </a:solidFill>
              </a:defRPr>
            </a:lvl1pPr>
          </a:lstStyle>
          <a:p>
            <a:fld id="{58A2918D-EBCE-4354-B5E4-883C822D958A}" type="datetime1">
              <a:rPr lang="tr-TR" smtClean="0"/>
              <a:t>13.05.2024</a:t>
            </a:fld>
            <a:endParaRPr lang="tr-TR"/>
          </a:p>
        </p:txBody>
      </p:sp>
      <p:sp>
        <p:nvSpPr>
          <p:cNvPr id="5" name="Altbilgi Yer Tutucusu 4"/>
          <p:cNvSpPr>
            <a:spLocks noGrp="1"/>
          </p:cNvSpPr>
          <p:nvPr>
            <p:ph type="ftr" sz="quarter" idx="3"/>
          </p:nvPr>
        </p:nvSpPr>
        <p:spPr>
          <a:xfrm>
            <a:off x="4038602" y="6356355"/>
            <a:ext cx="4114800" cy="365124"/>
          </a:xfrm>
          <a:prstGeom prst="rect">
            <a:avLst/>
          </a:prstGeom>
        </p:spPr>
        <p:txBody>
          <a:bodyPr vert="horz" lIns="93023" tIns="46511" rIns="93023" bIns="46511" rtlCol="0" anchor="ctr"/>
          <a:lstStyle>
            <a:lvl1pPr algn="ctr">
              <a:defRPr sz="10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5"/>
            <a:ext cx="2743200" cy="365124"/>
          </a:xfrm>
          <a:prstGeom prst="rect">
            <a:avLst/>
          </a:prstGeom>
        </p:spPr>
        <p:txBody>
          <a:bodyPr vert="horz" lIns="93023" tIns="46511" rIns="93023" bIns="46511" rtlCol="0" anchor="ctr"/>
          <a:lstStyle>
            <a:lvl1pPr algn="r">
              <a:defRPr sz="1000">
                <a:solidFill>
                  <a:schemeClr val="tx1">
                    <a:tint val="75000"/>
                  </a:schemeClr>
                </a:solidFill>
              </a:defRPr>
            </a:lvl1pPr>
          </a:lstStyle>
          <a:p>
            <a:fld id="{6B5068A4-7AB1-4987-BEC0-486BCDB874F9}" type="slidenum">
              <a:rPr lang="tr-TR" smtClean="0"/>
              <a:t>‹#›</a:t>
            </a:fld>
            <a:endParaRPr lang="tr-TR"/>
          </a:p>
        </p:txBody>
      </p:sp>
    </p:spTree>
    <p:extLst>
      <p:ext uri="{BB962C8B-B14F-4D97-AF65-F5344CB8AC3E}">
        <p14:creationId xmlns:p14="http://schemas.microsoft.com/office/powerpoint/2010/main" val="3726340808"/>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 id="2147484006" r:id="rId13"/>
  </p:sldLayoutIdLst>
  <p:hf hdr="0" ftr="0" dt="0"/>
  <p:txStyles>
    <p:titleStyle>
      <a:lvl1pPr algn="l" defTabSz="697618" rtl="0" eaLnBrk="1" latinLnBrk="0" hangingPunct="1">
        <a:lnSpc>
          <a:spcPct val="90000"/>
        </a:lnSpc>
        <a:spcBef>
          <a:spcPct val="0"/>
        </a:spcBef>
        <a:buNone/>
        <a:defRPr sz="3499" kern="1200">
          <a:solidFill>
            <a:schemeClr val="tx1"/>
          </a:solidFill>
          <a:latin typeface="+mj-lt"/>
          <a:ea typeface="+mj-ea"/>
          <a:cs typeface="+mj-cs"/>
        </a:defRPr>
      </a:lvl1pPr>
    </p:titleStyle>
    <p:bodyStyle>
      <a:lvl1pPr marL="174404" indent="-174404" algn="l" defTabSz="697618" rtl="0" eaLnBrk="1" latinLnBrk="0" hangingPunct="1">
        <a:lnSpc>
          <a:spcPct val="90000"/>
        </a:lnSpc>
        <a:spcBef>
          <a:spcPts val="763"/>
        </a:spcBef>
        <a:buFont typeface="Arial" panose="020B0604020202020204" pitchFamily="34" charset="0"/>
        <a:buChar char="•"/>
        <a:defRPr sz="2100" kern="1200">
          <a:solidFill>
            <a:schemeClr val="tx1"/>
          </a:solidFill>
          <a:latin typeface="+mn-lt"/>
          <a:ea typeface="+mn-ea"/>
          <a:cs typeface="+mn-cs"/>
        </a:defRPr>
      </a:lvl1pPr>
      <a:lvl2pPr marL="523213" indent="-174404" algn="l" defTabSz="697618" rtl="0" eaLnBrk="1" latinLnBrk="0" hangingPunct="1">
        <a:lnSpc>
          <a:spcPct val="90000"/>
        </a:lnSpc>
        <a:spcBef>
          <a:spcPts val="382"/>
        </a:spcBef>
        <a:buFont typeface="Arial" panose="020B0604020202020204" pitchFamily="34" charset="0"/>
        <a:buChar char="•"/>
        <a:defRPr sz="1800" kern="1200">
          <a:solidFill>
            <a:schemeClr val="tx1"/>
          </a:solidFill>
          <a:latin typeface="+mn-lt"/>
          <a:ea typeface="+mn-ea"/>
          <a:cs typeface="+mn-cs"/>
        </a:defRPr>
      </a:lvl2pPr>
      <a:lvl3pPr marL="872023" indent="-174404" algn="l" defTabSz="697618" rtl="0" eaLnBrk="1" latinLnBrk="0" hangingPunct="1">
        <a:lnSpc>
          <a:spcPct val="90000"/>
        </a:lnSpc>
        <a:spcBef>
          <a:spcPts val="382"/>
        </a:spcBef>
        <a:buFont typeface="Arial" panose="020B0604020202020204" pitchFamily="34" charset="0"/>
        <a:buChar char="•"/>
        <a:defRPr sz="1500" kern="1200">
          <a:solidFill>
            <a:schemeClr val="tx1"/>
          </a:solidFill>
          <a:latin typeface="+mn-lt"/>
          <a:ea typeface="+mn-ea"/>
          <a:cs typeface="+mn-cs"/>
        </a:defRPr>
      </a:lvl3pPr>
      <a:lvl4pPr marL="1220831" indent="-174404" algn="l" defTabSz="69761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4pPr>
      <a:lvl5pPr marL="1569639" indent="-174404" algn="l" defTabSz="69761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5pPr>
      <a:lvl6pPr marL="1918447" indent="-174404" algn="l" defTabSz="69761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6pPr>
      <a:lvl7pPr marL="2267256" indent="-174404" algn="l" defTabSz="69761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7pPr>
      <a:lvl8pPr marL="2616065" indent="-174404" algn="l" defTabSz="69761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8pPr>
      <a:lvl9pPr marL="2964873" indent="-174404" algn="l" defTabSz="697618" rtl="0" eaLnBrk="1" latinLnBrk="0" hangingPunct="1">
        <a:lnSpc>
          <a:spcPct val="90000"/>
        </a:lnSpc>
        <a:spcBef>
          <a:spcPts val="382"/>
        </a:spcBef>
        <a:buFont typeface="Arial" panose="020B0604020202020204" pitchFamily="34" charset="0"/>
        <a:buChar char="•"/>
        <a:defRPr sz="1400" kern="1200">
          <a:solidFill>
            <a:schemeClr val="tx1"/>
          </a:solidFill>
          <a:latin typeface="+mn-lt"/>
          <a:ea typeface="+mn-ea"/>
          <a:cs typeface="+mn-cs"/>
        </a:defRPr>
      </a:lvl9pPr>
    </p:bodyStyle>
    <p:otherStyle>
      <a:defPPr>
        <a:defRPr lang="tr-TR"/>
      </a:defPPr>
      <a:lvl1pPr marL="0" algn="l" defTabSz="697618" rtl="0" eaLnBrk="1" latinLnBrk="0" hangingPunct="1">
        <a:defRPr sz="1400" kern="1200">
          <a:solidFill>
            <a:schemeClr val="tx1"/>
          </a:solidFill>
          <a:latin typeface="+mn-lt"/>
          <a:ea typeface="+mn-ea"/>
          <a:cs typeface="+mn-cs"/>
        </a:defRPr>
      </a:lvl1pPr>
      <a:lvl2pPr marL="348809" algn="l" defTabSz="697618" rtl="0" eaLnBrk="1" latinLnBrk="0" hangingPunct="1">
        <a:defRPr sz="1400" kern="1200">
          <a:solidFill>
            <a:schemeClr val="tx1"/>
          </a:solidFill>
          <a:latin typeface="+mn-lt"/>
          <a:ea typeface="+mn-ea"/>
          <a:cs typeface="+mn-cs"/>
        </a:defRPr>
      </a:lvl2pPr>
      <a:lvl3pPr marL="697618" algn="l" defTabSz="697618" rtl="0" eaLnBrk="1" latinLnBrk="0" hangingPunct="1">
        <a:defRPr sz="1400" kern="1200">
          <a:solidFill>
            <a:schemeClr val="tx1"/>
          </a:solidFill>
          <a:latin typeface="+mn-lt"/>
          <a:ea typeface="+mn-ea"/>
          <a:cs typeface="+mn-cs"/>
        </a:defRPr>
      </a:lvl3pPr>
      <a:lvl4pPr marL="1046426" algn="l" defTabSz="697618" rtl="0" eaLnBrk="1" latinLnBrk="0" hangingPunct="1">
        <a:defRPr sz="1400" kern="1200">
          <a:solidFill>
            <a:schemeClr val="tx1"/>
          </a:solidFill>
          <a:latin typeface="+mn-lt"/>
          <a:ea typeface="+mn-ea"/>
          <a:cs typeface="+mn-cs"/>
        </a:defRPr>
      </a:lvl4pPr>
      <a:lvl5pPr marL="1395235" algn="l" defTabSz="697618" rtl="0" eaLnBrk="1" latinLnBrk="0" hangingPunct="1">
        <a:defRPr sz="1400" kern="1200">
          <a:solidFill>
            <a:schemeClr val="tx1"/>
          </a:solidFill>
          <a:latin typeface="+mn-lt"/>
          <a:ea typeface="+mn-ea"/>
          <a:cs typeface="+mn-cs"/>
        </a:defRPr>
      </a:lvl5pPr>
      <a:lvl6pPr marL="1744043" algn="l" defTabSz="697618" rtl="0" eaLnBrk="1" latinLnBrk="0" hangingPunct="1">
        <a:defRPr sz="1400" kern="1200">
          <a:solidFill>
            <a:schemeClr val="tx1"/>
          </a:solidFill>
          <a:latin typeface="+mn-lt"/>
          <a:ea typeface="+mn-ea"/>
          <a:cs typeface="+mn-cs"/>
        </a:defRPr>
      </a:lvl6pPr>
      <a:lvl7pPr marL="2092852" algn="l" defTabSz="697618" rtl="0" eaLnBrk="1" latinLnBrk="0" hangingPunct="1">
        <a:defRPr sz="1400" kern="1200">
          <a:solidFill>
            <a:schemeClr val="tx1"/>
          </a:solidFill>
          <a:latin typeface="+mn-lt"/>
          <a:ea typeface="+mn-ea"/>
          <a:cs typeface="+mn-cs"/>
        </a:defRPr>
      </a:lvl7pPr>
      <a:lvl8pPr marL="2441660" algn="l" defTabSz="697618" rtl="0" eaLnBrk="1" latinLnBrk="0" hangingPunct="1">
        <a:defRPr sz="1400" kern="1200">
          <a:solidFill>
            <a:schemeClr val="tx1"/>
          </a:solidFill>
          <a:latin typeface="+mn-lt"/>
          <a:ea typeface="+mn-ea"/>
          <a:cs typeface="+mn-cs"/>
        </a:defRPr>
      </a:lvl8pPr>
      <a:lvl9pPr marL="2790469" algn="l" defTabSz="697618"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A40F3-D762-48C5-B757-13FFFC7ECF74}" type="datetimeFigureOut">
              <a:rPr lang="tr-TR" smtClean="0">
                <a:solidFill>
                  <a:prstClr val="black">
                    <a:tint val="75000"/>
                  </a:prstClr>
                </a:solidFill>
              </a:rPr>
              <a:pPr/>
              <a:t>13.05.2024</a:t>
            </a:fld>
            <a:endParaRPr lang="tr-TR">
              <a:solidFill>
                <a:prstClr val="black">
                  <a:tint val="75000"/>
                </a:prstClr>
              </a:solidFill>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solidFill>
                <a:prstClr val="black">
                  <a:tint val="75000"/>
                </a:prstClr>
              </a:solidFill>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5068A4-7AB1-4987-BEC0-486BCDB874F9}"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022089165"/>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 id="214748401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00.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58.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58.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8.xml"/><Relationship Id="rId1" Type="http://schemas.openxmlformats.org/officeDocument/2006/relationships/themeOverride" Target="../theme/themeOverride2.xml"/><Relationship Id="rId5" Type="http://schemas.openxmlformats.org/officeDocument/2006/relationships/chart" Target="../charts/chart1.xml"/><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58.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58.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5.xml"/><Relationship Id="rId1" Type="http://schemas.openxmlformats.org/officeDocument/2006/relationships/slideLayout" Target="../slideLayouts/slideLayout58.xml"/><Relationship Id="rId4" Type="http://schemas.openxmlformats.org/officeDocument/2006/relationships/image" Target="../media/image49.jp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6.xml"/><Relationship Id="rId7" Type="http://schemas.openxmlformats.org/officeDocument/2006/relationships/image" Target="../media/image52.emf"/><Relationship Id="rId2" Type="http://schemas.openxmlformats.org/officeDocument/2006/relationships/slideLayout" Target="../slideLayouts/slideLayout58.xml"/><Relationship Id="rId1" Type="http://schemas.openxmlformats.org/officeDocument/2006/relationships/themeOverride" Target="../theme/themeOverride3.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8.jpg"/></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58.xml"/><Relationship Id="rId5" Type="http://schemas.openxmlformats.org/officeDocument/2006/relationships/image" Target="../media/image53.png"/><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58.xml"/><Relationship Id="rId5" Type="http://schemas.openxmlformats.org/officeDocument/2006/relationships/image" Target="../media/image53.png"/><Relationship Id="rId4" Type="http://schemas.openxmlformats.org/officeDocument/2006/relationships/image" Target="../media/image57.jpg"/></Relationships>
</file>

<file path=ppt/slides/_rels/slide1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9.xml"/><Relationship Id="rId1" Type="http://schemas.openxmlformats.org/officeDocument/2006/relationships/slideLayout" Target="../slideLayouts/slideLayout58.xml"/><Relationship Id="rId4" Type="http://schemas.openxmlformats.org/officeDocument/2006/relationships/image" Target="../media/image59.jp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8.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0.xml"/><Relationship Id="rId1" Type="http://schemas.openxmlformats.org/officeDocument/2006/relationships/slideLayout" Target="../slideLayouts/slideLayout58.xml"/><Relationship Id="rId4" Type="http://schemas.openxmlformats.org/officeDocument/2006/relationships/image" Target="../media/image61.jpg"/></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1.xml"/><Relationship Id="rId1" Type="http://schemas.openxmlformats.org/officeDocument/2006/relationships/slideLayout" Target="../slideLayouts/slideLayout58.xml"/><Relationship Id="rId5" Type="http://schemas.openxmlformats.org/officeDocument/2006/relationships/image" Target="../media/image64.jpeg"/><Relationship Id="rId4" Type="http://schemas.openxmlformats.org/officeDocument/2006/relationships/image" Target="../media/image63.jpe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58.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8.xml"/><Relationship Id="rId1" Type="http://schemas.openxmlformats.org/officeDocument/2006/relationships/themeOverride" Target="../theme/themeOverride4.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8.jpg"/></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58.xml"/><Relationship Id="rId5" Type="http://schemas.openxmlformats.org/officeDocument/2006/relationships/image" Target="../media/image74.emf"/><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7.jpg"/><Relationship Id="rId2" Type="http://schemas.openxmlformats.org/officeDocument/2006/relationships/slideLayout" Target="../slideLayouts/slideLayout58.xml"/><Relationship Id="rId1" Type="http://schemas.openxmlformats.org/officeDocument/2006/relationships/themeOverride" Target="../theme/themeOverride5.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8.jpg"/></Relationships>
</file>

<file path=ppt/slides/_rels/slide2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6.xml"/><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7.xml"/><Relationship Id="rId1" Type="http://schemas.openxmlformats.org/officeDocument/2006/relationships/slideLayout" Target="../slideLayouts/slideLayout58.xml"/><Relationship Id="rId4" Type="http://schemas.openxmlformats.org/officeDocument/2006/relationships/image" Target="../media/image80.jp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notesSlide" Target="../notesSlides/notesSlide3.xml"/><Relationship Id="rId7" Type="http://schemas.openxmlformats.org/officeDocument/2006/relationships/image" Target="../media/image19.png"/><Relationship Id="rId2" Type="http://schemas.openxmlformats.org/officeDocument/2006/relationships/slideLayout" Target="../slideLayouts/slideLayout58.xml"/><Relationship Id="rId1" Type="http://schemas.openxmlformats.org/officeDocument/2006/relationships/themeOverride" Target="../theme/themeOverride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8.xml"/></Relationships>
</file>

<file path=ppt/slides/_rels/slide3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4.xml"/><Relationship Id="rId1" Type="http://schemas.openxmlformats.org/officeDocument/2006/relationships/slideLayout" Target="../slideLayouts/slideLayout58.xml"/><Relationship Id="rId4" Type="http://schemas.openxmlformats.org/officeDocument/2006/relationships/image" Target="../media/image83.jpeg"/></Relationships>
</file>

<file path=ppt/slides/_rels/slide3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5.xml"/><Relationship Id="rId1" Type="http://schemas.openxmlformats.org/officeDocument/2006/relationships/slideLayout" Target="../slideLayouts/slideLayout57.xml"/><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58.xml"/><Relationship Id="rId1" Type="http://schemas.openxmlformats.org/officeDocument/2006/relationships/themeOverride" Target="../theme/themeOverride6.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jp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7.xml"/><Relationship Id="rId1" Type="http://schemas.openxmlformats.org/officeDocument/2006/relationships/slideLayout" Target="../slideLayouts/slideLayout58.xml"/><Relationship Id="rId5" Type="http://schemas.openxmlformats.org/officeDocument/2006/relationships/image" Target="../media/image90.jp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38.xml"/><Relationship Id="rId1" Type="http://schemas.openxmlformats.org/officeDocument/2006/relationships/slideLayout" Target="../slideLayouts/slideLayout58.xml"/><Relationship Id="rId5" Type="http://schemas.openxmlformats.org/officeDocument/2006/relationships/image" Target="../media/image93.jpg"/><Relationship Id="rId4" Type="http://schemas.openxmlformats.org/officeDocument/2006/relationships/image" Target="../media/image92.jpg"/></Relationships>
</file>

<file path=ppt/slides/_rels/slide39.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39.xml"/><Relationship Id="rId1" Type="http://schemas.openxmlformats.org/officeDocument/2006/relationships/slideLayout" Target="../slideLayouts/slideLayout58.xml"/><Relationship Id="rId4" Type="http://schemas.openxmlformats.org/officeDocument/2006/relationships/image" Target="../media/image95.jp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8.xml"/><Relationship Id="rId6" Type="http://schemas.openxmlformats.org/officeDocument/2006/relationships/image" Target="../media/image20.emf"/><Relationship Id="rId5" Type="http://schemas.openxmlformats.org/officeDocument/2006/relationships/image" Target="../media/image19.pn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0.xml"/><Relationship Id="rId1" Type="http://schemas.openxmlformats.org/officeDocument/2006/relationships/slideLayout" Target="../slideLayouts/slideLayout58.xml"/><Relationship Id="rId4" Type="http://schemas.openxmlformats.org/officeDocument/2006/relationships/image" Target="../media/image97.jpeg"/></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1.xml"/><Relationship Id="rId1" Type="http://schemas.openxmlformats.org/officeDocument/2006/relationships/slideLayout" Target="../slideLayouts/slideLayout58.xml"/><Relationship Id="rId5" Type="http://schemas.openxmlformats.org/officeDocument/2006/relationships/image" Target="../media/image100.png"/><Relationship Id="rId4" Type="http://schemas.openxmlformats.org/officeDocument/2006/relationships/image" Target="../media/image99.png"/></Relationships>
</file>

<file path=ppt/slides/_rels/slide4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2.xml"/><Relationship Id="rId1" Type="http://schemas.openxmlformats.org/officeDocument/2006/relationships/slideLayout" Target="../slideLayouts/slideLayout58.xml"/></Relationships>
</file>

<file path=ppt/slides/_rels/slide4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3.xml"/><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58.xml"/><Relationship Id="rId5" Type="http://schemas.openxmlformats.org/officeDocument/2006/relationships/image" Target="../media/image24.png"/><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58.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58.xml"/><Relationship Id="rId5" Type="http://schemas.openxmlformats.org/officeDocument/2006/relationships/image" Target="../media/image29.jpeg"/><Relationship Id="rId4" Type="http://schemas.openxmlformats.org/officeDocument/2006/relationships/image" Target="../media/image28.jp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58.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abahat.yazici\Desktop\Sanayi ve Teknoloji Bakanlığı Yeni Logo Versiyon 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781" y="202091"/>
            <a:ext cx="896761" cy="8783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tubitak_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5329" y="199022"/>
            <a:ext cx="647098" cy="864127"/>
          </a:xfrm>
          <a:prstGeom prst="rect">
            <a:avLst/>
          </a:prstGeom>
        </p:spPr>
      </p:pic>
      <p:sp>
        <p:nvSpPr>
          <p:cNvPr id="6" name="Rectangle 3"/>
          <p:cNvSpPr/>
          <p:nvPr/>
        </p:nvSpPr>
        <p:spPr>
          <a:xfrm>
            <a:off x="0" y="2031206"/>
            <a:ext cx="9028580" cy="1446550"/>
          </a:xfrm>
          <a:prstGeom prst="rect">
            <a:avLst/>
          </a:prstGeom>
        </p:spPr>
        <p:txBody>
          <a:bodyPr wrap="square">
            <a:spAutoFit/>
          </a:bodyPr>
          <a:lstStyle/>
          <a:p>
            <a:pPr lvl="0" algn="ctr">
              <a:defRPr/>
            </a:pPr>
            <a:r>
              <a:rPr lang="tr-TR" sz="4400" dirty="0" smtClean="0">
                <a:cs typeface="Times New Roman" panose="02020603050405020304" pitchFamily="18" charset="0"/>
              </a:rPr>
              <a:t>1501 </a:t>
            </a:r>
            <a:r>
              <a:rPr lang="tr-TR" sz="4400" dirty="0">
                <a:cs typeface="Times New Roman" panose="02020603050405020304" pitchFamily="18" charset="0"/>
              </a:rPr>
              <a:t>Destek </a:t>
            </a:r>
            <a:r>
              <a:rPr lang="tr-TR" sz="4400" dirty="0" smtClean="0">
                <a:cs typeface="Times New Roman" panose="02020603050405020304" pitchFamily="18" charset="0"/>
              </a:rPr>
              <a:t>Programı</a:t>
            </a:r>
            <a:endParaRPr lang="tr-TR" sz="4400" dirty="0"/>
          </a:p>
          <a:p>
            <a:pPr algn="ctr">
              <a:defRPr/>
            </a:pPr>
            <a:r>
              <a:rPr lang="tr-TR" sz="4400" dirty="0"/>
              <a:t>İzleme Aşaması</a:t>
            </a:r>
            <a:endParaRPr lang="tr-TR" sz="4400" dirty="0">
              <a:ln w="18415" cmpd="sng">
                <a:solidFill>
                  <a:srgbClr val="FFFFFF"/>
                </a:solidFill>
                <a:prstDash val="solid"/>
              </a:ln>
              <a:solidFill>
                <a:srgbClr val="FFFFFF"/>
              </a:solidFill>
              <a:effectLst>
                <a:outerShdw blurRad="63500" dir="3600000" algn="tl" rotWithShape="0">
                  <a:srgbClr val="000000">
                    <a:alpha val="70000"/>
                  </a:srgbClr>
                </a:outerShdw>
              </a:effectLst>
              <a:cs typeface="Times New Roman" panose="02020603050405020304" pitchFamily="18" charset="0"/>
            </a:endParaRPr>
          </a:p>
        </p:txBody>
      </p:sp>
      <p:sp>
        <p:nvSpPr>
          <p:cNvPr id="5" name="Title 1"/>
          <p:cNvSpPr txBox="1">
            <a:spLocks/>
          </p:cNvSpPr>
          <p:nvPr/>
        </p:nvSpPr>
        <p:spPr bwMode="auto">
          <a:xfrm>
            <a:off x="1628878" y="3962527"/>
            <a:ext cx="6124102"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800" b="1" kern="1200">
                <a:solidFill>
                  <a:schemeClr val="accent2">
                    <a:lumMod val="50000"/>
                  </a:schemeClr>
                </a:solidFill>
                <a:latin typeface="Futura Bk BT" pitchFamily="34" charset="0"/>
                <a:ea typeface="MS PGothic" pitchFamily="34" charset="-128"/>
                <a:cs typeface="MS PGothic" charset="0"/>
              </a:defRPr>
            </a:lvl1pPr>
            <a:lvl2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2pPr>
            <a:lvl3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3pPr>
            <a:lvl4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4pPr>
            <a:lvl5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5pPr>
            <a:lvl6pPr marL="457200" algn="l" rtl="0" fontAlgn="base">
              <a:spcBef>
                <a:spcPct val="0"/>
              </a:spcBef>
              <a:spcAft>
                <a:spcPct val="0"/>
              </a:spcAft>
              <a:defRPr sz="3200" b="1">
                <a:solidFill>
                  <a:schemeClr val="bg1"/>
                </a:solidFill>
                <a:latin typeface="Futura Bk BT"/>
              </a:defRPr>
            </a:lvl6pPr>
            <a:lvl7pPr marL="914400" algn="l" rtl="0" fontAlgn="base">
              <a:spcBef>
                <a:spcPct val="0"/>
              </a:spcBef>
              <a:spcAft>
                <a:spcPct val="0"/>
              </a:spcAft>
              <a:defRPr sz="3200" b="1">
                <a:solidFill>
                  <a:schemeClr val="bg1"/>
                </a:solidFill>
                <a:latin typeface="Futura Bk BT"/>
              </a:defRPr>
            </a:lvl7pPr>
            <a:lvl8pPr marL="1371600" algn="l" rtl="0" fontAlgn="base">
              <a:spcBef>
                <a:spcPct val="0"/>
              </a:spcBef>
              <a:spcAft>
                <a:spcPct val="0"/>
              </a:spcAft>
              <a:defRPr sz="3200" b="1">
                <a:solidFill>
                  <a:schemeClr val="bg1"/>
                </a:solidFill>
                <a:latin typeface="Futura Bk BT"/>
              </a:defRPr>
            </a:lvl8pPr>
            <a:lvl9pPr marL="1828800" algn="l" rtl="0" fontAlgn="base">
              <a:spcBef>
                <a:spcPct val="0"/>
              </a:spcBef>
              <a:spcAft>
                <a:spcPct val="0"/>
              </a:spcAft>
              <a:defRPr sz="3200" b="1">
                <a:solidFill>
                  <a:schemeClr val="bg1"/>
                </a:solidFill>
                <a:latin typeface="Futura Bk BT"/>
              </a:defRPr>
            </a:lvl9pPr>
          </a:lstStyle>
          <a:p>
            <a:r>
              <a:rPr lang="tr-TR" sz="4400" dirty="0">
                <a:solidFill>
                  <a:schemeClr val="tx1"/>
                </a:solidFill>
                <a:latin typeface="+mn-lt"/>
                <a:ea typeface="+mn-ea"/>
                <a:cs typeface="+mn-cs"/>
              </a:rPr>
              <a:t>TÜBİTAK-TEYDEB</a:t>
            </a:r>
          </a:p>
        </p:txBody>
      </p:sp>
      <p:sp>
        <p:nvSpPr>
          <p:cNvPr id="7" name="TextBox 10"/>
          <p:cNvSpPr txBox="1"/>
          <p:nvPr/>
        </p:nvSpPr>
        <p:spPr>
          <a:xfrm>
            <a:off x="2094777" y="4753626"/>
            <a:ext cx="6154487" cy="400110"/>
          </a:xfrm>
          <a:prstGeom prst="rect">
            <a:avLst/>
          </a:prstGeom>
          <a:noFill/>
        </p:spPr>
        <p:txBody>
          <a:bodyPr wrap="square" rtlCol="0">
            <a:spAutoFit/>
          </a:bodyPr>
          <a:lstStyle/>
          <a:p>
            <a:r>
              <a:rPr lang="tr-TR" sz="2000" b="1" dirty="0" smtClean="0"/>
              <a:t> </a:t>
            </a:r>
            <a:r>
              <a:rPr lang="tr-TR" sz="2000" b="1" dirty="0">
                <a:solidFill>
                  <a:srgbClr val="FF0000"/>
                </a:solidFill>
              </a:rPr>
              <a:t>Bu </a:t>
            </a:r>
            <a:r>
              <a:rPr lang="tr-TR" sz="2000" b="1">
                <a:solidFill>
                  <a:srgbClr val="FF0000"/>
                </a:solidFill>
              </a:rPr>
              <a:t>sunum </a:t>
            </a:r>
            <a:r>
              <a:rPr lang="tr-TR" sz="2000" b="1" smtClean="0">
                <a:solidFill>
                  <a:srgbClr val="FF0000"/>
                </a:solidFill>
              </a:rPr>
              <a:t>13.05.2024 </a:t>
            </a:r>
            <a:r>
              <a:rPr lang="tr-TR" sz="2000" b="1" dirty="0" smtClean="0">
                <a:solidFill>
                  <a:srgbClr val="FF0000"/>
                </a:solidFill>
              </a:rPr>
              <a:t>tarihi İtibariyle günceldir</a:t>
            </a:r>
            <a:endParaRPr lang="tr-TR" sz="2000" b="1" dirty="0">
              <a:solidFill>
                <a:srgbClr val="FF0000"/>
              </a:solidFill>
            </a:endParaRPr>
          </a:p>
        </p:txBody>
      </p:sp>
      <p:sp>
        <p:nvSpPr>
          <p:cNvPr id="4" name="Metin kutusu 3"/>
          <p:cNvSpPr txBox="1"/>
          <p:nvPr/>
        </p:nvSpPr>
        <p:spPr>
          <a:xfrm>
            <a:off x="5309419" y="5958348"/>
            <a:ext cx="6154994" cy="369332"/>
          </a:xfrm>
          <a:prstGeom prst="rect">
            <a:avLst/>
          </a:prstGeom>
          <a:noFill/>
        </p:spPr>
        <p:txBody>
          <a:bodyPr wrap="square" rtlCol="0">
            <a:spAutoFit/>
          </a:bodyPr>
          <a:lstStyle/>
          <a:p>
            <a:r>
              <a:rPr lang="tr-TR" b="1" dirty="0" smtClean="0">
                <a:solidFill>
                  <a:srgbClr val="00B0F0"/>
                </a:solidFill>
              </a:rPr>
              <a:t>Güncel bilgiler için web sayfamızı ve duyurularımızı takip ediniz </a:t>
            </a:r>
            <a:endParaRPr lang="tr-TR" b="1" dirty="0">
              <a:solidFill>
                <a:srgbClr val="00B0F0"/>
              </a:solidFill>
            </a:endParaRPr>
          </a:p>
        </p:txBody>
      </p:sp>
    </p:spTree>
    <p:extLst>
      <p:ext uri="{BB962C8B-B14F-4D97-AF65-F5344CB8AC3E}">
        <p14:creationId xmlns:p14="http://schemas.microsoft.com/office/powerpoint/2010/main" val="1536619263"/>
      </p:ext>
    </p:extLst>
  </p:cSld>
  <p:clrMapOvr>
    <a:masterClrMapping/>
  </p:clrMapOvr>
  <mc:AlternateContent xmlns:mc="http://schemas.openxmlformats.org/markup-compatibility/2006" xmlns:p14="http://schemas.microsoft.com/office/powerpoint/2010/main">
    <mc:Choice Requires="p14">
      <p:transition spd="slow" p14:dur="2000" advTm="1413"/>
    </mc:Choice>
    <mc:Fallback xmlns="">
      <p:transition spd="slow" advTm="1413"/>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İzleme Süreci: Ar-Ge Yardım İstek Formu</a:t>
            </a:r>
          </a:p>
        </p:txBody>
      </p:sp>
      <p:sp>
        <p:nvSpPr>
          <p:cNvPr id="6" name="Dikdörtgen 5"/>
          <p:cNvSpPr/>
          <p:nvPr/>
        </p:nvSpPr>
        <p:spPr>
          <a:xfrm>
            <a:off x="2671738" y="792730"/>
            <a:ext cx="7004829" cy="523220"/>
          </a:xfrm>
          <a:prstGeom prst="rect">
            <a:avLst/>
          </a:prstGeom>
        </p:spPr>
        <p:txBody>
          <a:bodyPr wrap="square">
            <a:spAutoFit/>
          </a:bodyPr>
          <a:lstStyle/>
          <a:p>
            <a:pPr algn="ctr">
              <a:spcBef>
                <a:spcPts val="300"/>
              </a:spcBef>
              <a:spcAft>
                <a:spcPts val="300"/>
              </a:spcAft>
            </a:pPr>
            <a:r>
              <a:rPr lang="tr-TR" sz="2800" b="1" dirty="0">
                <a:solidFill>
                  <a:srgbClr val="002060"/>
                </a:solidFill>
              </a:rPr>
              <a:t>Desteklenmeyen </a:t>
            </a:r>
            <a:r>
              <a:rPr lang="tr-TR" sz="2800" b="1" dirty="0" smtClean="0">
                <a:solidFill>
                  <a:srgbClr val="002060"/>
                </a:solidFill>
              </a:rPr>
              <a:t>Giderler </a:t>
            </a:r>
            <a:endParaRPr lang="tr-TR" sz="2800" b="1" dirty="0">
              <a:solidFill>
                <a:srgbClr val="002060"/>
              </a:solidFill>
            </a:endParaRPr>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034" y="1334454"/>
            <a:ext cx="2695575" cy="1695450"/>
          </a:xfrm>
          <a:prstGeom prst="rect">
            <a:avLst/>
          </a:prstGeom>
        </p:spPr>
      </p:pic>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7531" y="2235449"/>
            <a:ext cx="2239561" cy="1258349"/>
          </a:xfrm>
          <a:prstGeom prst="rect">
            <a:avLst/>
          </a:prstGeom>
        </p:spPr>
      </p:pic>
      <p:pic>
        <p:nvPicPr>
          <p:cNvPr id="8" name="Resim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234" y="3802910"/>
            <a:ext cx="3077177" cy="1701618"/>
          </a:xfrm>
          <a:prstGeom prst="rect">
            <a:avLst/>
          </a:prstGeom>
        </p:spPr>
      </p:pic>
      <p:pic>
        <p:nvPicPr>
          <p:cNvPr id="10" name="Resim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5563" y="4261460"/>
            <a:ext cx="3104449" cy="1945746"/>
          </a:xfrm>
          <a:prstGeom prst="rect">
            <a:avLst/>
          </a:prstGeom>
        </p:spPr>
      </p:pic>
      <p:sp>
        <p:nvSpPr>
          <p:cNvPr id="3" name="Dikdörtgen 2"/>
          <p:cNvSpPr/>
          <p:nvPr/>
        </p:nvSpPr>
        <p:spPr>
          <a:xfrm>
            <a:off x="5930012" y="1504272"/>
            <a:ext cx="6367412" cy="4555093"/>
          </a:xfrm>
          <a:prstGeom prst="rect">
            <a:avLst/>
          </a:prstGeom>
        </p:spPr>
        <p:txBody>
          <a:bodyPr wrap="square">
            <a:spAutoFit/>
          </a:bodyPr>
          <a:lstStyle/>
          <a:p>
            <a:pPr marL="342900" indent="-342900">
              <a:lnSpc>
                <a:spcPct val="150000"/>
              </a:lnSpc>
              <a:buFont typeface="Arial" panose="020B0604020202020204" pitchFamily="34" charset="0"/>
              <a:buChar char="•"/>
            </a:pPr>
            <a:r>
              <a:rPr lang="tr-TR" sz="2600" dirty="0" err="1" smtClean="0"/>
              <a:t>K</a:t>
            </a:r>
            <a:r>
              <a:rPr lang="en-US" sz="2600" dirty="0" err="1" smtClean="0"/>
              <a:t>atma</a:t>
            </a:r>
            <a:r>
              <a:rPr lang="en-US" sz="2600" dirty="0" smtClean="0"/>
              <a:t> </a:t>
            </a:r>
            <a:r>
              <a:rPr lang="en-US" sz="2600" dirty="0" err="1"/>
              <a:t>değer</a:t>
            </a:r>
            <a:r>
              <a:rPr lang="en-US" sz="2600" dirty="0"/>
              <a:t> </a:t>
            </a:r>
            <a:r>
              <a:rPr lang="en-US" sz="2600" dirty="0" err="1"/>
              <a:t>vergisi</a:t>
            </a:r>
            <a:r>
              <a:rPr lang="en-US" sz="2600" dirty="0"/>
              <a:t>,</a:t>
            </a:r>
          </a:p>
          <a:p>
            <a:pPr marL="342900" indent="-342900">
              <a:lnSpc>
                <a:spcPct val="150000"/>
              </a:lnSpc>
              <a:buFont typeface="Arial" panose="020B0604020202020204" pitchFamily="34" charset="0"/>
              <a:buChar char="•"/>
            </a:pPr>
            <a:r>
              <a:rPr lang="tr-TR" sz="2600" dirty="0" err="1"/>
              <a:t>D</a:t>
            </a:r>
            <a:r>
              <a:rPr lang="en-US" sz="2600" dirty="0" err="1" smtClean="0"/>
              <a:t>ağıtım</a:t>
            </a:r>
            <a:r>
              <a:rPr lang="en-US" sz="2600" dirty="0"/>
              <a:t>, </a:t>
            </a:r>
            <a:r>
              <a:rPr lang="en-US" sz="2600" dirty="0" err="1"/>
              <a:t>pazarlama</a:t>
            </a:r>
            <a:r>
              <a:rPr lang="en-US" sz="2600" dirty="0"/>
              <a:t> </a:t>
            </a:r>
            <a:r>
              <a:rPr lang="en-US" sz="2600" dirty="0" err="1"/>
              <a:t>ve</a:t>
            </a:r>
            <a:r>
              <a:rPr lang="en-US" sz="2600" dirty="0"/>
              <a:t> </a:t>
            </a:r>
            <a:r>
              <a:rPr lang="en-US" sz="2600" dirty="0" err="1"/>
              <a:t>reklâm</a:t>
            </a:r>
            <a:r>
              <a:rPr lang="en-US" sz="2600" dirty="0"/>
              <a:t> </a:t>
            </a:r>
            <a:r>
              <a:rPr lang="en-US" sz="2600" dirty="0" err="1"/>
              <a:t>giderleri</a:t>
            </a:r>
            <a:r>
              <a:rPr lang="en-US" sz="2600" dirty="0"/>
              <a:t>,</a:t>
            </a:r>
          </a:p>
          <a:p>
            <a:pPr marL="342900" indent="-342900">
              <a:lnSpc>
                <a:spcPct val="150000"/>
              </a:lnSpc>
              <a:buFont typeface="Arial" panose="020B0604020202020204" pitchFamily="34" charset="0"/>
              <a:buChar char="•"/>
            </a:pPr>
            <a:r>
              <a:rPr lang="tr-TR" sz="2600" dirty="0"/>
              <a:t>P</a:t>
            </a:r>
            <a:r>
              <a:rPr lang="en-US" sz="2600" dirty="0" err="1" smtClean="0"/>
              <a:t>atent</a:t>
            </a:r>
            <a:r>
              <a:rPr lang="en-US" sz="2600" dirty="0"/>
              <a:t>, </a:t>
            </a:r>
            <a:r>
              <a:rPr lang="en-US" sz="2600" dirty="0" err="1"/>
              <a:t>faydalı</a:t>
            </a:r>
            <a:r>
              <a:rPr lang="en-US" sz="2600" dirty="0"/>
              <a:t> model, </a:t>
            </a:r>
            <a:r>
              <a:rPr lang="en-US" sz="2600" dirty="0" err="1"/>
              <a:t>tasarım</a:t>
            </a:r>
            <a:r>
              <a:rPr lang="en-US" sz="2600" dirty="0"/>
              <a:t>, </a:t>
            </a:r>
            <a:r>
              <a:rPr lang="en-US" sz="2600" dirty="0" err="1"/>
              <a:t>coğrafi</a:t>
            </a:r>
            <a:r>
              <a:rPr lang="en-US" sz="2600" dirty="0"/>
              <a:t> </a:t>
            </a:r>
            <a:r>
              <a:rPr lang="en-US" sz="2600" dirty="0" err="1"/>
              <a:t>işaret</a:t>
            </a:r>
            <a:r>
              <a:rPr lang="en-US" sz="2600" dirty="0"/>
              <a:t> </a:t>
            </a:r>
            <a:r>
              <a:rPr lang="en-US" sz="2600" dirty="0" err="1"/>
              <a:t>ve</a:t>
            </a:r>
            <a:r>
              <a:rPr lang="en-US" sz="2600" dirty="0"/>
              <a:t> </a:t>
            </a:r>
            <a:r>
              <a:rPr lang="en-US" sz="2600" dirty="0" err="1"/>
              <a:t>marka</a:t>
            </a:r>
            <a:r>
              <a:rPr lang="en-US" sz="2600" dirty="0"/>
              <a:t> </a:t>
            </a:r>
            <a:r>
              <a:rPr lang="en-US" sz="2600" dirty="0" err="1"/>
              <a:t>tescil</a:t>
            </a:r>
            <a:r>
              <a:rPr lang="en-US" sz="2600" dirty="0"/>
              <a:t> </a:t>
            </a:r>
            <a:r>
              <a:rPr lang="en-US" sz="2600" dirty="0" err="1"/>
              <a:t>giderleri</a:t>
            </a:r>
            <a:r>
              <a:rPr lang="en-US" sz="2600" dirty="0"/>
              <a:t>,</a:t>
            </a:r>
          </a:p>
          <a:p>
            <a:pPr marL="342900" indent="-342900">
              <a:lnSpc>
                <a:spcPct val="150000"/>
              </a:lnSpc>
              <a:buFont typeface="Arial" panose="020B0604020202020204" pitchFamily="34" charset="0"/>
              <a:buChar char="•"/>
            </a:pPr>
            <a:r>
              <a:rPr lang="tr-TR" sz="2600" dirty="0" smtClean="0"/>
              <a:t>S</a:t>
            </a:r>
            <a:r>
              <a:rPr lang="en-US" sz="2600" dirty="0" err="1" smtClean="0"/>
              <a:t>eyahatlerde</a:t>
            </a:r>
            <a:r>
              <a:rPr lang="en-US" sz="2600" dirty="0" smtClean="0"/>
              <a:t> </a:t>
            </a:r>
            <a:r>
              <a:rPr lang="en-US" sz="2600" dirty="0" err="1"/>
              <a:t>araç</a:t>
            </a:r>
            <a:r>
              <a:rPr lang="en-US" sz="2600" dirty="0"/>
              <a:t> </a:t>
            </a:r>
            <a:r>
              <a:rPr lang="en-US" sz="2600" dirty="0" err="1"/>
              <a:t>kiralama</a:t>
            </a:r>
            <a:r>
              <a:rPr lang="en-US" sz="2600" dirty="0"/>
              <a:t> </a:t>
            </a:r>
            <a:r>
              <a:rPr lang="en-US" sz="2600" dirty="0" err="1"/>
              <a:t>ve</a:t>
            </a:r>
            <a:r>
              <a:rPr lang="en-US" sz="2600" dirty="0"/>
              <a:t> </a:t>
            </a:r>
            <a:r>
              <a:rPr lang="en-US" sz="2600" dirty="0" err="1"/>
              <a:t>seyahatlerde</a:t>
            </a:r>
            <a:r>
              <a:rPr lang="en-US" sz="2600" dirty="0"/>
              <a:t> </a:t>
            </a:r>
            <a:r>
              <a:rPr lang="en-US" sz="2600" dirty="0" err="1"/>
              <a:t>kullanılan</a:t>
            </a:r>
            <a:r>
              <a:rPr lang="en-US" sz="2600" dirty="0"/>
              <a:t> </a:t>
            </a:r>
            <a:r>
              <a:rPr lang="en-US" sz="2600" dirty="0" err="1"/>
              <a:t>yakıt</a:t>
            </a:r>
            <a:r>
              <a:rPr lang="en-US" sz="2600" dirty="0"/>
              <a:t> </a:t>
            </a:r>
            <a:r>
              <a:rPr lang="en-US" sz="2600" dirty="0" err="1"/>
              <a:t>giderleri</a:t>
            </a:r>
            <a:r>
              <a:rPr lang="en-US" sz="2600" dirty="0"/>
              <a:t>, </a:t>
            </a:r>
          </a:p>
          <a:p>
            <a:endParaRPr lang="tr-TR" sz="2800" dirty="0" smtClean="0"/>
          </a:p>
          <a:p>
            <a:pPr marL="342900" indent="-342900">
              <a:buFont typeface="Arial" panose="020B0604020202020204" pitchFamily="34" charset="0"/>
              <a:buChar char="•"/>
            </a:pPr>
            <a:endParaRPr lang="en-US" sz="2800" dirty="0"/>
          </a:p>
        </p:txBody>
      </p:sp>
      <p:sp>
        <p:nvSpPr>
          <p:cNvPr id="9" name="Dikdörtgen 8"/>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746003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İzleme Süreci: Ar-Ge Yardım İstek Formu</a:t>
            </a:r>
          </a:p>
        </p:txBody>
      </p:sp>
      <p:sp>
        <p:nvSpPr>
          <p:cNvPr id="6" name="Dikdörtgen 5"/>
          <p:cNvSpPr/>
          <p:nvPr/>
        </p:nvSpPr>
        <p:spPr>
          <a:xfrm>
            <a:off x="2671738" y="792730"/>
            <a:ext cx="7004829" cy="523220"/>
          </a:xfrm>
          <a:prstGeom prst="rect">
            <a:avLst/>
          </a:prstGeom>
        </p:spPr>
        <p:txBody>
          <a:bodyPr wrap="square">
            <a:spAutoFit/>
          </a:bodyPr>
          <a:lstStyle/>
          <a:p>
            <a:pPr algn="ctr">
              <a:spcBef>
                <a:spcPts val="300"/>
              </a:spcBef>
              <a:spcAft>
                <a:spcPts val="300"/>
              </a:spcAft>
            </a:pPr>
            <a:r>
              <a:rPr lang="tr-TR" sz="2800" b="1" dirty="0">
                <a:solidFill>
                  <a:srgbClr val="002060"/>
                </a:solidFill>
              </a:rPr>
              <a:t>Desteklenmeyen </a:t>
            </a:r>
            <a:r>
              <a:rPr lang="tr-TR" sz="2800" b="1" dirty="0" smtClean="0">
                <a:solidFill>
                  <a:srgbClr val="002060"/>
                </a:solidFill>
              </a:rPr>
              <a:t>Giderler </a:t>
            </a:r>
            <a:endParaRPr lang="tr-TR" sz="2800" b="1" dirty="0">
              <a:solidFill>
                <a:srgbClr val="002060"/>
              </a:solidFill>
            </a:endParaRPr>
          </a:p>
        </p:txBody>
      </p:sp>
      <p:pic>
        <p:nvPicPr>
          <p:cNvPr id="9" name="Resim 8"/>
          <p:cNvPicPr>
            <a:picLocks noChangeAspect="1"/>
          </p:cNvPicPr>
          <p:nvPr/>
        </p:nvPicPr>
        <p:blipFill>
          <a:blip r:embed="rId3"/>
          <a:stretch>
            <a:fillRect/>
          </a:stretch>
        </p:blipFill>
        <p:spPr>
          <a:xfrm>
            <a:off x="6225817" y="2375771"/>
            <a:ext cx="2489626" cy="1619128"/>
          </a:xfrm>
          <a:prstGeom prst="rect">
            <a:avLst/>
          </a:prstGeom>
        </p:spPr>
      </p:pic>
      <p:pic>
        <p:nvPicPr>
          <p:cNvPr id="11" name="Resim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2802" y="4659860"/>
            <a:ext cx="2810268" cy="1573750"/>
          </a:xfrm>
          <a:prstGeom prst="rect">
            <a:avLst/>
          </a:prstGeom>
        </p:spPr>
      </p:pic>
      <p:pic>
        <p:nvPicPr>
          <p:cNvPr id="12" name="Resim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9518" y="1551637"/>
            <a:ext cx="2657475" cy="1724025"/>
          </a:xfrm>
          <a:prstGeom prst="rect">
            <a:avLst/>
          </a:prstGeom>
        </p:spPr>
      </p:pic>
      <p:pic>
        <p:nvPicPr>
          <p:cNvPr id="13" name="Resim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4763" y="4208734"/>
            <a:ext cx="2619375" cy="1743075"/>
          </a:xfrm>
          <a:prstGeom prst="rect">
            <a:avLst/>
          </a:prstGeom>
        </p:spPr>
      </p:pic>
      <p:sp>
        <p:nvSpPr>
          <p:cNvPr id="2" name="Dikdörtgen 1"/>
          <p:cNvSpPr/>
          <p:nvPr/>
        </p:nvSpPr>
        <p:spPr>
          <a:xfrm>
            <a:off x="221497" y="1315950"/>
            <a:ext cx="6737367" cy="5216813"/>
          </a:xfrm>
          <a:prstGeom prst="rect">
            <a:avLst/>
          </a:prstGeom>
        </p:spPr>
        <p:txBody>
          <a:bodyPr wrap="square">
            <a:spAutoFit/>
          </a:bodyPr>
          <a:lstStyle/>
          <a:p>
            <a:pPr marL="342900" indent="-342900">
              <a:lnSpc>
                <a:spcPct val="150000"/>
              </a:lnSpc>
              <a:buFont typeface="Arial" panose="020B0604020202020204" pitchFamily="34" charset="0"/>
              <a:buChar char="•"/>
            </a:pPr>
            <a:r>
              <a:rPr lang="tr-TR" sz="2600" dirty="0" err="1"/>
              <a:t>K</a:t>
            </a:r>
            <a:r>
              <a:rPr lang="en-US" sz="2600" dirty="0" err="1" smtClean="0"/>
              <a:t>onaklama</a:t>
            </a:r>
            <a:r>
              <a:rPr lang="en-US" sz="2600" dirty="0" smtClean="0"/>
              <a:t> </a:t>
            </a:r>
            <a:r>
              <a:rPr lang="en-US" sz="2600" dirty="0" err="1"/>
              <a:t>giderleri</a:t>
            </a:r>
            <a:r>
              <a:rPr lang="en-US" sz="2600" dirty="0"/>
              <a:t>,  </a:t>
            </a:r>
          </a:p>
          <a:p>
            <a:pPr marL="342900" indent="-342900">
              <a:lnSpc>
                <a:spcPct val="150000"/>
              </a:lnSpc>
              <a:buFont typeface="Arial" panose="020B0604020202020204" pitchFamily="34" charset="0"/>
              <a:buChar char="•"/>
            </a:pPr>
            <a:r>
              <a:rPr lang="tr-TR" sz="2600" dirty="0" smtClean="0"/>
              <a:t>Ü</a:t>
            </a:r>
            <a:r>
              <a:rPr lang="en-US" sz="2600" dirty="0" smtClean="0"/>
              <a:t>retime  </a:t>
            </a:r>
            <a:r>
              <a:rPr lang="en-US" sz="2600" dirty="0" err="1"/>
              <a:t>yönelik</a:t>
            </a:r>
            <a:r>
              <a:rPr lang="en-US" sz="2600" dirty="0"/>
              <a:t> </a:t>
            </a:r>
            <a:r>
              <a:rPr lang="en-US" sz="2600" dirty="0" err="1"/>
              <a:t>altyapı</a:t>
            </a:r>
            <a:r>
              <a:rPr lang="en-US" sz="2600" dirty="0"/>
              <a:t>  </a:t>
            </a:r>
            <a:r>
              <a:rPr lang="en-US" sz="2600" dirty="0" err="1"/>
              <a:t>yatırımı</a:t>
            </a:r>
            <a:r>
              <a:rPr lang="en-US" sz="2600" dirty="0"/>
              <a:t>  </a:t>
            </a:r>
            <a:r>
              <a:rPr lang="en-US" sz="2600" dirty="0" err="1"/>
              <a:t>ağırlıklı</a:t>
            </a:r>
            <a:r>
              <a:rPr lang="en-US" sz="2600" dirty="0"/>
              <a:t> </a:t>
            </a:r>
            <a:r>
              <a:rPr lang="en-US" sz="2600" dirty="0" err="1" smtClean="0"/>
              <a:t>giderler</a:t>
            </a:r>
            <a:r>
              <a:rPr lang="tr-TR" sz="2600" dirty="0"/>
              <a:t>,</a:t>
            </a:r>
            <a:endParaRPr lang="en-US" sz="2600" dirty="0"/>
          </a:p>
          <a:p>
            <a:pPr marL="342900" indent="-342900">
              <a:lnSpc>
                <a:spcPct val="150000"/>
              </a:lnSpc>
              <a:buFont typeface="Arial" panose="020B0604020202020204" pitchFamily="34" charset="0"/>
              <a:buChar char="•"/>
            </a:pPr>
            <a:r>
              <a:rPr lang="tr-TR" sz="2600" dirty="0" err="1"/>
              <a:t>O</a:t>
            </a:r>
            <a:r>
              <a:rPr lang="en-US" sz="2600" dirty="0" err="1" smtClean="0"/>
              <a:t>fis</a:t>
            </a:r>
            <a:r>
              <a:rPr lang="en-US" sz="2600" dirty="0"/>
              <a:t>, depo, stand </a:t>
            </a:r>
            <a:r>
              <a:rPr lang="en-US" sz="2600" dirty="0" err="1"/>
              <a:t>kira</a:t>
            </a:r>
            <a:r>
              <a:rPr lang="en-US" sz="2600" dirty="0"/>
              <a:t> </a:t>
            </a:r>
            <a:r>
              <a:rPr lang="en-US" sz="2600" dirty="0" err="1"/>
              <a:t>giderleri</a:t>
            </a:r>
            <a:r>
              <a:rPr lang="en-US" sz="2600" dirty="0"/>
              <a:t>,</a:t>
            </a:r>
          </a:p>
          <a:p>
            <a:pPr marL="342900" indent="-342900">
              <a:lnSpc>
                <a:spcPct val="150000"/>
              </a:lnSpc>
              <a:buFont typeface="Arial" panose="020B0604020202020204" pitchFamily="34" charset="0"/>
              <a:buChar char="•"/>
            </a:pPr>
            <a:r>
              <a:rPr lang="tr-TR" sz="2600" dirty="0" err="1"/>
              <a:t>K</a:t>
            </a:r>
            <a:r>
              <a:rPr lang="en-US" sz="2600" dirty="0" err="1" smtClean="0"/>
              <a:t>ırtasiye</a:t>
            </a:r>
            <a:r>
              <a:rPr lang="en-US" sz="2600" dirty="0" smtClean="0"/>
              <a:t> </a:t>
            </a:r>
            <a:r>
              <a:rPr lang="en-US" sz="2600" dirty="0" err="1"/>
              <a:t>giderleri</a:t>
            </a:r>
            <a:r>
              <a:rPr lang="en-US" sz="2600" dirty="0"/>
              <a:t>,</a:t>
            </a:r>
          </a:p>
          <a:p>
            <a:pPr marL="342900" indent="-342900">
              <a:lnSpc>
                <a:spcPct val="150000"/>
              </a:lnSpc>
              <a:buFont typeface="Arial" panose="020B0604020202020204" pitchFamily="34" charset="0"/>
              <a:buChar char="•"/>
            </a:pPr>
            <a:r>
              <a:rPr lang="en-US" sz="2600" dirty="0"/>
              <a:t>CE (test </a:t>
            </a:r>
            <a:r>
              <a:rPr lang="en-US" sz="2600" dirty="0" err="1"/>
              <a:t>giderleri</a:t>
            </a:r>
            <a:r>
              <a:rPr lang="en-US" sz="2600" dirty="0"/>
              <a:t> </a:t>
            </a:r>
            <a:r>
              <a:rPr lang="en-US" sz="2600" dirty="0" err="1"/>
              <a:t>hariç</a:t>
            </a:r>
            <a:r>
              <a:rPr lang="en-US" sz="2600" dirty="0"/>
              <a:t>) </a:t>
            </a:r>
            <a:r>
              <a:rPr lang="en-US" sz="2600" dirty="0" err="1"/>
              <a:t>ve</a:t>
            </a:r>
            <a:r>
              <a:rPr lang="en-US" sz="2600" dirty="0"/>
              <a:t> </a:t>
            </a:r>
            <a:r>
              <a:rPr lang="en-US" sz="2600" dirty="0" err="1"/>
              <a:t>kalite</a:t>
            </a:r>
            <a:r>
              <a:rPr lang="en-US" sz="2600" dirty="0"/>
              <a:t> </a:t>
            </a:r>
            <a:r>
              <a:rPr lang="en-US" sz="2600" dirty="0" err="1"/>
              <a:t>belgelendirme</a:t>
            </a:r>
            <a:r>
              <a:rPr lang="en-US" sz="2600" dirty="0"/>
              <a:t> </a:t>
            </a:r>
            <a:r>
              <a:rPr lang="en-US" sz="2600" dirty="0" err="1" smtClean="0"/>
              <a:t>giderleri</a:t>
            </a:r>
            <a:r>
              <a:rPr lang="tr-TR" sz="2600" dirty="0" smtClean="0"/>
              <a:t>,</a:t>
            </a:r>
          </a:p>
          <a:p>
            <a:pPr>
              <a:lnSpc>
                <a:spcPct val="150000"/>
              </a:lnSpc>
            </a:pPr>
            <a:r>
              <a:rPr lang="tr-TR" sz="2600" dirty="0" err="1" smtClean="0"/>
              <a:t>vb</a:t>
            </a:r>
            <a:r>
              <a:rPr lang="tr-TR" sz="2600" dirty="0" smtClean="0"/>
              <a:t>*.</a:t>
            </a:r>
          </a:p>
          <a:p>
            <a:pPr>
              <a:lnSpc>
                <a:spcPct val="150000"/>
              </a:lnSpc>
            </a:pPr>
            <a:r>
              <a:rPr lang="tr-TR" sz="1400" dirty="0" smtClean="0"/>
              <a:t>*Desteklenmeyen </a:t>
            </a:r>
            <a:r>
              <a:rPr lang="tr-TR" sz="1400" dirty="0"/>
              <a:t>giderlerin tamamı için Uygulama Esaslarına </a:t>
            </a:r>
            <a:r>
              <a:rPr lang="tr-TR" sz="1400" dirty="0" smtClean="0"/>
              <a:t>bakılmalıdır. </a:t>
            </a:r>
            <a:endParaRPr lang="tr-TR" sz="2000" dirty="0" smtClean="0"/>
          </a:p>
        </p:txBody>
      </p:sp>
      <p:sp>
        <p:nvSpPr>
          <p:cNvPr id="10" name="Dikdörtgen 9"/>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663851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İzleme Süreci: Destek Oranı</a:t>
            </a:r>
            <a:endParaRPr lang="en-US" sz="3000" b="1" dirty="0">
              <a:solidFill>
                <a:srgbClr val="E20613"/>
              </a:solidFill>
              <a:latin typeface="Arial" panose="020B0604020202020204" pitchFamily="34" charset="0"/>
              <a:cs typeface="Arial" panose="020B0604020202020204" pitchFamily="34" charset="0"/>
            </a:endParaRPr>
          </a:p>
        </p:txBody>
      </p:sp>
      <p:sp>
        <p:nvSpPr>
          <p:cNvPr id="3" name="Dikdörtgen 2"/>
          <p:cNvSpPr/>
          <p:nvPr/>
        </p:nvSpPr>
        <p:spPr>
          <a:xfrm>
            <a:off x="563467" y="974430"/>
            <a:ext cx="6045245" cy="461665"/>
          </a:xfrm>
          <a:prstGeom prst="rect">
            <a:avLst/>
          </a:prstGeom>
        </p:spPr>
        <p:txBody>
          <a:bodyPr wrap="none">
            <a:spAutoFit/>
          </a:bodyPr>
          <a:lstStyle/>
          <a:p>
            <a:pPr marL="342900" indent="-342900">
              <a:buFont typeface="Arial" panose="020B0604020202020204" pitchFamily="34" charset="0"/>
              <a:buChar char="•"/>
            </a:pPr>
            <a:r>
              <a:rPr lang="tr-TR" sz="2400" dirty="0" smtClean="0"/>
              <a:t>Projeler </a:t>
            </a:r>
            <a:r>
              <a:rPr lang="tr-TR" sz="2400" dirty="0"/>
              <a:t>%75 destek oranı ile desteklenir</a:t>
            </a:r>
          </a:p>
        </p:txBody>
      </p:sp>
      <p:sp>
        <p:nvSpPr>
          <p:cNvPr id="5" name="Dikdörtgen 4"/>
          <p:cNvSpPr/>
          <p:nvPr/>
        </p:nvSpPr>
        <p:spPr>
          <a:xfrm>
            <a:off x="1783730" y="1791960"/>
            <a:ext cx="4954206" cy="3693319"/>
          </a:xfrm>
          <a:prstGeom prst="rect">
            <a:avLst/>
          </a:prstGeom>
        </p:spPr>
        <p:txBody>
          <a:bodyPr wrap="square">
            <a:spAutoFit/>
          </a:bodyPr>
          <a:lstStyle/>
          <a:p>
            <a:pPr algn="just"/>
            <a:r>
              <a:rPr lang="tr-TR" dirty="0" smtClean="0"/>
              <a:t>Firma, projede </a:t>
            </a:r>
            <a:r>
              <a:rPr lang="tr-TR" dirty="0"/>
              <a:t>gerçekleştirilen faaliyetleri ve dönem içerisinde yapılan harcamaları belirleyerek TÜBİTAK'a sunar. </a:t>
            </a:r>
          </a:p>
          <a:p>
            <a:pPr algn="just"/>
            <a:endParaRPr lang="tr-TR" dirty="0"/>
          </a:p>
          <a:p>
            <a:pPr algn="just"/>
            <a:endParaRPr lang="tr-TR" dirty="0"/>
          </a:p>
          <a:p>
            <a:pPr algn="just"/>
            <a:r>
              <a:rPr lang="tr-TR" dirty="0"/>
              <a:t>Ön değerlendirme ve mali değerlendirme işlemleri TÜBİTAK tarafından gerçekleştirir. </a:t>
            </a:r>
          </a:p>
          <a:p>
            <a:pPr algn="just"/>
            <a:endParaRPr lang="tr-TR" dirty="0"/>
          </a:p>
          <a:p>
            <a:pPr algn="just"/>
            <a:r>
              <a:rPr lang="tr-TR" dirty="0"/>
              <a:t> </a:t>
            </a:r>
          </a:p>
          <a:p>
            <a:pPr algn="just"/>
            <a:r>
              <a:rPr lang="tr-TR" dirty="0"/>
              <a:t>TÜBİTAK izleyici görevlendirerek proje çalışmalarını ve harcamalarını değerlendirir. </a:t>
            </a:r>
            <a:r>
              <a:rPr lang="tr-TR" b="1" dirty="0"/>
              <a:t>Dönemsel Desteklemeye Esas Harcama </a:t>
            </a:r>
            <a:r>
              <a:rPr lang="tr-TR" dirty="0"/>
              <a:t>tutarını belirler ve bu tutarının %</a:t>
            </a:r>
            <a:r>
              <a:rPr lang="tr-TR" dirty="0" smtClean="0"/>
              <a:t>75‘ini öder</a:t>
            </a:r>
            <a:r>
              <a:rPr lang="tr-TR" dirty="0"/>
              <a:t>.</a:t>
            </a:r>
          </a:p>
        </p:txBody>
      </p:sp>
      <p:sp>
        <p:nvSpPr>
          <p:cNvPr id="6" name="Sağa Bükülü Ok 5"/>
          <p:cNvSpPr/>
          <p:nvPr/>
        </p:nvSpPr>
        <p:spPr>
          <a:xfrm>
            <a:off x="563467" y="1956660"/>
            <a:ext cx="805912" cy="1534332"/>
          </a:xfrm>
          <a:prstGeom prst="curvedRightArrow">
            <a:avLst/>
          </a:prstGeom>
        </p:spPr>
        <p:style>
          <a:lnRef idx="0">
            <a:schemeClr val="accent2"/>
          </a:lnRef>
          <a:fillRef idx="3">
            <a:schemeClr val="accent2"/>
          </a:fillRef>
          <a:effectRef idx="3">
            <a:schemeClr val="accent2"/>
          </a:effectRef>
          <a:fontRef idx="minor">
            <a:schemeClr val="lt1"/>
          </a:fontRef>
        </p:style>
        <p:txBody>
          <a:bodyPr spcFirstLastPara="0" vert="horz" wrap="square" lIns="216354" tIns="189034" rIns="216354" bIns="189034" numCol="1" spcCol="1270" rtlCol="0" anchor="ctr" anchorCtr="0">
            <a:noAutofit/>
          </a:bodyPr>
          <a:lstStyle/>
          <a:p>
            <a:pPr algn="ctr" defTabSz="711200">
              <a:lnSpc>
                <a:spcPct val="90000"/>
              </a:lnSpc>
              <a:spcBef>
                <a:spcPct val="0"/>
              </a:spcBef>
              <a:spcAft>
                <a:spcPct val="35000"/>
              </a:spcAft>
            </a:pPr>
            <a:endParaRPr lang="tr-TR" b="1" u="none" kern="1200" dirty="0">
              <a:solidFill>
                <a:schemeClr val="tx1"/>
              </a:solidFill>
              <a:latin typeface="Futura Bk BT" pitchFamily="34" charset="0"/>
            </a:endParaRPr>
          </a:p>
        </p:txBody>
      </p:sp>
      <p:sp>
        <p:nvSpPr>
          <p:cNvPr id="15" name="Sağa Bükülü Ok 14"/>
          <p:cNvSpPr/>
          <p:nvPr/>
        </p:nvSpPr>
        <p:spPr>
          <a:xfrm>
            <a:off x="462452" y="3711241"/>
            <a:ext cx="805912" cy="1534332"/>
          </a:xfrm>
          <a:prstGeom prst="curvedRightArrow">
            <a:avLst/>
          </a:prstGeom>
        </p:spPr>
        <p:style>
          <a:lnRef idx="0">
            <a:schemeClr val="accent2"/>
          </a:lnRef>
          <a:fillRef idx="3">
            <a:schemeClr val="accent2"/>
          </a:fillRef>
          <a:effectRef idx="3">
            <a:schemeClr val="accent2"/>
          </a:effectRef>
          <a:fontRef idx="minor">
            <a:schemeClr val="lt1"/>
          </a:fontRef>
        </p:style>
        <p:txBody>
          <a:bodyPr spcFirstLastPara="0" vert="horz" wrap="square" lIns="216354" tIns="189034" rIns="216354" bIns="189034" numCol="1" spcCol="1270" rtlCol="0" anchor="ctr" anchorCtr="0">
            <a:noAutofit/>
          </a:bodyPr>
          <a:lstStyle/>
          <a:p>
            <a:pPr algn="ctr" defTabSz="711200">
              <a:lnSpc>
                <a:spcPct val="90000"/>
              </a:lnSpc>
              <a:spcBef>
                <a:spcPct val="0"/>
              </a:spcBef>
              <a:spcAft>
                <a:spcPct val="35000"/>
              </a:spcAft>
            </a:pPr>
            <a:endParaRPr lang="tr-TR" b="1" u="none" kern="1200" dirty="0">
              <a:solidFill>
                <a:schemeClr val="tx1"/>
              </a:solidFill>
              <a:latin typeface="Futura Bk BT" pitchFamily="34" charset="0"/>
            </a:endParaRPr>
          </a:p>
        </p:txBody>
      </p:sp>
      <p:sp>
        <p:nvSpPr>
          <p:cNvPr id="7" name="TextBox 6"/>
          <p:cNvSpPr txBox="1"/>
          <p:nvPr/>
        </p:nvSpPr>
        <p:spPr>
          <a:xfrm>
            <a:off x="8524799" y="5300613"/>
            <a:ext cx="1957202" cy="369332"/>
          </a:xfrm>
          <a:prstGeom prst="rect">
            <a:avLst/>
          </a:prstGeom>
          <a:noFill/>
        </p:spPr>
        <p:txBody>
          <a:bodyPr wrap="none" rtlCol="0">
            <a:spAutoFit/>
          </a:bodyPr>
          <a:lstStyle/>
          <a:p>
            <a:r>
              <a:rPr lang="tr-TR" b="1" dirty="0">
                <a:solidFill>
                  <a:srgbClr val="0070C0"/>
                </a:solidFill>
                <a:latin typeface="Corbel" pitchFamily="34" charset="0"/>
              </a:rPr>
              <a:t>KOBİ Katkısı: %25</a:t>
            </a:r>
          </a:p>
        </p:txBody>
      </p:sp>
      <p:graphicFrame>
        <p:nvGraphicFramePr>
          <p:cNvPr id="9" name="Grafik 8"/>
          <p:cNvGraphicFramePr>
            <a:graphicFrameLocks/>
          </p:cNvGraphicFramePr>
          <p:nvPr>
            <p:extLst>
              <p:ext uri="{D42A27DB-BD31-4B8C-83A1-F6EECF244321}">
                <p14:modId xmlns:p14="http://schemas.microsoft.com/office/powerpoint/2010/main" val="4227365091"/>
              </p:ext>
            </p:extLst>
          </p:nvPr>
        </p:nvGraphicFramePr>
        <p:xfrm>
          <a:off x="7024393" y="2017317"/>
          <a:ext cx="4958014" cy="3112532"/>
        </p:xfrm>
        <a:graphic>
          <a:graphicData uri="http://schemas.openxmlformats.org/drawingml/2006/chart">
            <c:chart xmlns:c="http://schemas.openxmlformats.org/drawingml/2006/chart" xmlns:r="http://schemas.openxmlformats.org/officeDocument/2006/relationships" r:id="rId5"/>
          </a:graphicData>
        </a:graphic>
      </p:graphicFrame>
      <p:sp>
        <p:nvSpPr>
          <p:cNvPr id="10" name="Dikdörtgen 9"/>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345090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İzleme Süreci: Teknik </a:t>
            </a:r>
            <a:r>
              <a:rPr lang="tr-TR" sz="3000" b="1" dirty="0" smtClean="0">
                <a:solidFill>
                  <a:srgbClr val="E20613"/>
                </a:solidFill>
                <a:latin typeface="Arial" panose="020B0604020202020204" pitchFamily="34" charset="0"/>
                <a:cs typeface="Arial" panose="020B0604020202020204" pitchFamily="34" charset="0"/>
              </a:rPr>
              <a:t>Rapor (Dönem Raporu)</a:t>
            </a:r>
            <a:endParaRPr lang="tr-TR" sz="3000" b="1" dirty="0">
              <a:solidFill>
                <a:srgbClr val="E20613"/>
              </a:solidFill>
              <a:latin typeface="Arial" panose="020B0604020202020204" pitchFamily="34" charset="0"/>
              <a:cs typeface="Arial" panose="020B0604020202020204" pitchFamily="34" charset="0"/>
            </a:endParaRPr>
          </a:p>
        </p:txBody>
      </p:sp>
      <p:sp>
        <p:nvSpPr>
          <p:cNvPr id="16" name="İçerik Yer Tutucusu 2"/>
          <p:cNvSpPr>
            <a:spLocks noGrp="1"/>
          </p:cNvSpPr>
          <p:nvPr>
            <p:ph idx="1"/>
          </p:nvPr>
        </p:nvSpPr>
        <p:spPr>
          <a:xfrm>
            <a:off x="6321363" y="3762740"/>
            <a:ext cx="5723406" cy="707571"/>
          </a:xfrm>
        </p:spPr>
        <p:txBody>
          <a:bodyPr>
            <a:normAutofit/>
          </a:bodyPr>
          <a:lstStyle/>
          <a:p>
            <a:pPr marL="0" indent="0" algn="ctr">
              <a:buNone/>
            </a:pPr>
            <a:r>
              <a:rPr lang="tr-TR" sz="2400" dirty="0"/>
              <a:t>İş paketlerinde neler yapıldı?</a:t>
            </a:r>
          </a:p>
        </p:txBody>
      </p:sp>
      <p:sp>
        <p:nvSpPr>
          <p:cNvPr id="7" name="Metin kutusu 6"/>
          <p:cNvSpPr txBox="1"/>
          <p:nvPr/>
        </p:nvSpPr>
        <p:spPr>
          <a:xfrm>
            <a:off x="175471" y="663461"/>
            <a:ext cx="11130455" cy="769441"/>
          </a:xfrm>
          <a:prstGeom prst="rect">
            <a:avLst/>
          </a:prstGeom>
          <a:noFill/>
        </p:spPr>
        <p:txBody>
          <a:bodyPr wrap="square" rtlCol="0">
            <a:spAutoFit/>
          </a:bodyPr>
          <a:lstStyle/>
          <a:p>
            <a:pPr algn="just">
              <a:spcAft>
                <a:spcPts val="0"/>
              </a:spcAft>
            </a:pPr>
            <a:r>
              <a:rPr lang="tr-TR" sz="2200" dirty="0">
                <a:ea typeface="MS PGothic" pitchFamily="34" charset="-128"/>
                <a:cs typeface="MS PGothic" charset="0"/>
              </a:rPr>
              <a:t>Dönem içinde faal olan her bir iş paketi için, İş Paketinde Gerçekleşen Faaliyetler ile ilgili bilgiler esas alınarak, gerçekleştirilen dönem faaliyetleri ve çıktılar belirtilmelidir.</a:t>
            </a:r>
          </a:p>
        </p:txBody>
      </p:sp>
      <p:pic>
        <p:nvPicPr>
          <p:cNvPr id="10" name="Picture 2" descr="Can the 'design and build' model transform interior fit-out projects in  commercial realty? | Housing New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4285286"/>
            <a:ext cx="2938303" cy="15377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Lediga tomter till salu! Köpa tomt, sälja tomt? 5000 sökbara tom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8606" y="1488035"/>
            <a:ext cx="3584129" cy="23040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ow to Make Your Law Firm Marketing Efforts More Measurabl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446" b="4701"/>
          <a:stretch/>
        </p:blipFill>
        <p:spPr bwMode="auto">
          <a:xfrm>
            <a:off x="9183066" y="4285286"/>
            <a:ext cx="2635347" cy="1544269"/>
          </a:xfrm>
          <a:prstGeom prst="rect">
            <a:avLst/>
          </a:prstGeom>
          <a:noFill/>
          <a:extLst>
            <a:ext uri="{909E8E84-426E-40DD-AFC4-6F175D3DCCD1}">
              <a14:hiddenFill xmlns:a14="http://schemas.microsoft.com/office/drawing/2010/main">
                <a:solidFill>
                  <a:srgbClr val="FFFFFF"/>
                </a:solidFill>
              </a14:hiddenFill>
            </a:ext>
          </a:extLst>
        </p:spPr>
      </p:pic>
      <p:pic>
        <p:nvPicPr>
          <p:cNvPr id="15" name="Resim 14"/>
          <p:cNvPicPr/>
          <p:nvPr/>
        </p:nvPicPr>
        <p:blipFill rotWithShape="1">
          <a:blip r:embed="rId6"/>
          <a:srcRect l="21575" t="38084" r="56201" b="16363"/>
          <a:stretch/>
        </p:blipFill>
        <p:spPr bwMode="auto">
          <a:xfrm>
            <a:off x="836244" y="1471408"/>
            <a:ext cx="4163908" cy="4035435"/>
          </a:xfrm>
          <a:prstGeom prst="rect">
            <a:avLst/>
          </a:prstGeom>
          <a:ln>
            <a:noFill/>
          </a:ln>
          <a:extLst>
            <a:ext uri="{53640926-AAD7-44D8-BBD7-CCE9431645EC}">
              <a14:shadowObscured xmlns:a14="http://schemas.microsoft.com/office/drawing/2010/main"/>
            </a:ext>
          </a:extLst>
        </p:spPr>
      </p:pic>
      <p:sp>
        <p:nvSpPr>
          <p:cNvPr id="17" name="İçerik Yer Tutucusu 2"/>
          <p:cNvSpPr txBox="1">
            <a:spLocks/>
          </p:cNvSpPr>
          <p:nvPr/>
        </p:nvSpPr>
        <p:spPr>
          <a:xfrm>
            <a:off x="7178606" y="5985201"/>
            <a:ext cx="4245721" cy="60466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400" dirty="0"/>
              <a:t>İzlenebilir ve ölçülebilir !..</a:t>
            </a:r>
            <a:endParaRPr lang="en-US" sz="2400" dirty="0"/>
          </a:p>
        </p:txBody>
      </p:sp>
      <p:sp>
        <p:nvSpPr>
          <p:cNvPr id="13" name="Dikdörtgen 12"/>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Dikdörtgen 1"/>
          <p:cNvSpPr/>
          <p:nvPr/>
        </p:nvSpPr>
        <p:spPr>
          <a:xfrm>
            <a:off x="182634" y="5545349"/>
            <a:ext cx="5558064" cy="923330"/>
          </a:xfrm>
          <a:prstGeom prst="rect">
            <a:avLst/>
          </a:prstGeom>
        </p:spPr>
        <p:txBody>
          <a:bodyPr wrap="square">
            <a:spAutoFit/>
          </a:bodyPr>
          <a:lstStyle/>
          <a:p>
            <a:pPr lvl="0" algn="just">
              <a:defRPr/>
            </a:pPr>
            <a:r>
              <a:rPr lang="tr-TR" dirty="0">
                <a:ea typeface="MS PGothic" pitchFamily="34" charset="-128"/>
                <a:cs typeface="MS PGothic" charset="0"/>
              </a:rPr>
              <a:t>Faaliyette bulunulan her bir iş paketi için İş Paketinde Gerçekleşen Faaliyet Bilgileri formu </a:t>
            </a:r>
            <a:r>
              <a:rPr lang="tr-TR" b="1" dirty="0">
                <a:ea typeface="MS PGothic" pitchFamily="34" charset="-128"/>
                <a:cs typeface="MS PGothic" charset="0"/>
              </a:rPr>
              <a:t>ayrı ayrı </a:t>
            </a:r>
            <a:r>
              <a:rPr lang="tr-TR" dirty="0">
                <a:ea typeface="MS PGothic" pitchFamily="34" charset="-128"/>
                <a:cs typeface="MS PGothic" charset="0"/>
              </a:rPr>
              <a:t>doldurulmalıdır.</a:t>
            </a:r>
          </a:p>
        </p:txBody>
      </p:sp>
    </p:spTree>
    <p:extLst>
      <p:ext uri="{BB962C8B-B14F-4D97-AF65-F5344CB8AC3E}">
        <p14:creationId xmlns:p14="http://schemas.microsoft.com/office/powerpoint/2010/main" val="17167731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 8"/>
          <p:cNvGrpSpPr/>
          <p:nvPr/>
        </p:nvGrpSpPr>
        <p:grpSpPr>
          <a:xfrm>
            <a:off x="155575" y="2777388"/>
            <a:ext cx="4253139" cy="2091128"/>
            <a:chOff x="808718" y="2777388"/>
            <a:chExt cx="4253139" cy="2091128"/>
          </a:xfrm>
        </p:grpSpPr>
        <p:pic>
          <p:nvPicPr>
            <p:cNvPr id="4" name="Picture 2" descr="Comparison is the best way to kill one's individuality. – TheNotice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718" y="2777388"/>
              <a:ext cx="4253139" cy="2091128"/>
            </a:xfrm>
            <a:prstGeom prst="rect">
              <a:avLst/>
            </a:prstGeom>
            <a:noFill/>
            <a:extLst>
              <a:ext uri="{909E8E84-426E-40DD-AFC4-6F175D3DCCD1}">
                <a14:hiddenFill xmlns:a14="http://schemas.microsoft.com/office/drawing/2010/main">
                  <a:solidFill>
                    <a:srgbClr val="FFFFFF"/>
                  </a:solidFill>
                </a14:hiddenFill>
              </a:ext>
            </a:extLst>
          </p:spPr>
        </p:pic>
        <p:sp>
          <p:nvSpPr>
            <p:cNvPr id="3" name="Şeritli Sağ Ok 2"/>
            <p:cNvSpPr/>
            <p:nvPr/>
          </p:nvSpPr>
          <p:spPr>
            <a:xfrm rot="581200">
              <a:off x="1896656" y="3224533"/>
              <a:ext cx="2258780" cy="240426"/>
            </a:xfrm>
            <a:prstGeom prst="stripedRightArrow">
              <a:avLst/>
            </a:prstGeom>
            <a:solidFill>
              <a:schemeClr val="tx1">
                <a:lumMod val="95000"/>
                <a:lumOff val="5000"/>
                <a:alpha val="48000"/>
              </a:schemeClr>
            </a:solidFill>
          </p:spPr>
          <p:style>
            <a:lnRef idx="0">
              <a:schemeClr val="accent2"/>
            </a:lnRef>
            <a:fillRef idx="3">
              <a:schemeClr val="accent2"/>
            </a:fillRef>
            <a:effectRef idx="3">
              <a:schemeClr val="accent2"/>
            </a:effectRef>
            <a:fontRef idx="minor">
              <a:schemeClr val="lt1"/>
            </a:fontRef>
          </p:style>
          <p:txBody>
            <a:bodyPr spcFirstLastPara="0" vert="horz" wrap="square" lIns="216354" tIns="189034" rIns="216354" bIns="189034" numCol="1" spcCol="1270" rtlCol="0" anchor="ctr" anchorCtr="0">
              <a:noAutofit/>
            </a:bodyPr>
            <a:lstStyle/>
            <a:p>
              <a:pPr algn="ctr" defTabSz="711200">
                <a:lnSpc>
                  <a:spcPct val="90000"/>
                </a:lnSpc>
                <a:spcBef>
                  <a:spcPct val="0"/>
                </a:spcBef>
                <a:spcAft>
                  <a:spcPct val="35000"/>
                </a:spcAft>
              </a:pPr>
              <a:endParaRPr lang="tr-TR" b="1" u="none" kern="1200" dirty="0">
                <a:latin typeface="Futura Bk BT" pitchFamily="34" charset="0"/>
              </a:endParaRPr>
            </a:p>
          </p:txBody>
        </p:sp>
      </p:grpSp>
      <p:sp>
        <p:nvSpPr>
          <p:cNvPr id="5" name="AutoShape 2" descr="Pusula Nedir? Pusula Nasıl Kullanılır? | ELEKTRİK REHBERİNİ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5"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İzleme Süreci: </a:t>
            </a:r>
            <a:r>
              <a:rPr lang="tr-TR" sz="3000" b="1" dirty="0" smtClean="0">
                <a:solidFill>
                  <a:srgbClr val="E20613"/>
                </a:solidFill>
                <a:latin typeface="Arial" panose="020B0604020202020204" pitchFamily="34" charset="0"/>
                <a:cs typeface="Arial" panose="020B0604020202020204" pitchFamily="34" charset="0"/>
              </a:rPr>
              <a:t>Teknik </a:t>
            </a:r>
            <a:r>
              <a:rPr lang="tr-TR" sz="3000" b="1" dirty="0">
                <a:solidFill>
                  <a:srgbClr val="E20613"/>
                </a:solidFill>
                <a:latin typeface="Arial" panose="020B0604020202020204" pitchFamily="34" charset="0"/>
                <a:cs typeface="Arial" panose="020B0604020202020204" pitchFamily="34" charset="0"/>
              </a:rPr>
              <a:t>Rapor (Dönem Raporu)</a:t>
            </a:r>
          </a:p>
        </p:txBody>
      </p:sp>
      <p:sp>
        <p:nvSpPr>
          <p:cNvPr id="6" name="İçerik Yer Tutucusu 2"/>
          <p:cNvSpPr>
            <a:spLocks noGrp="1"/>
          </p:cNvSpPr>
          <p:nvPr>
            <p:ph idx="1"/>
          </p:nvPr>
        </p:nvSpPr>
        <p:spPr>
          <a:xfrm>
            <a:off x="155575" y="4960824"/>
            <a:ext cx="2314600" cy="604664"/>
          </a:xfrm>
        </p:spPr>
        <p:txBody>
          <a:bodyPr/>
          <a:lstStyle/>
          <a:p>
            <a:pPr marL="0" indent="0" algn="ctr">
              <a:buNone/>
            </a:pPr>
            <a:r>
              <a:rPr lang="tr-TR"/>
              <a:t>Proje </a:t>
            </a:r>
            <a:r>
              <a:rPr lang="tr-TR" smtClean="0"/>
              <a:t>Önerisi </a:t>
            </a:r>
            <a:endParaRPr lang="en-US" dirty="0"/>
          </a:p>
        </p:txBody>
      </p:sp>
      <p:sp>
        <p:nvSpPr>
          <p:cNvPr id="7" name="İçerik Yer Tutucusu 2"/>
          <p:cNvSpPr txBox="1">
            <a:spLocks/>
          </p:cNvSpPr>
          <p:nvPr/>
        </p:nvSpPr>
        <p:spPr>
          <a:xfrm>
            <a:off x="2924877" y="2080415"/>
            <a:ext cx="2314600" cy="103592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2800" dirty="0"/>
              <a:t>Dönemde yapılanlar</a:t>
            </a:r>
            <a:endParaRPr lang="en-US" sz="2800" dirty="0"/>
          </a:p>
        </p:txBody>
      </p:sp>
      <p:sp>
        <p:nvSpPr>
          <p:cNvPr id="8" name="İçerik Yer Tutucusu 2"/>
          <p:cNvSpPr txBox="1">
            <a:spLocks/>
          </p:cNvSpPr>
          <p:nvPr/>
        </p:nvSpPr>
        <p:spPr bwMode="auto">
          <a:xfrm>
            <a:off x="271093" y="901654"/>
            <a:ext cx="11389241" cy="636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b="1" dirty="0">
                <a:solidFill>
                  <a:srgbClr val="002060"/>
                </a:solidFill>
              </a:rPr>
              <a:t>Gelinen aşama ile </a:t>
            </a:r>
            <a:r>
              <a:rPr lang="tr-TR" b="1" dirty="0">
                <a:solidFill>
                  <a:srgbClr val="0070C0"/>
                </a:solidFill>
              </a:rPr>
              <a:t>proje hedefleri </a:t>
            </a:r>
            <a:r>
              <a:rPr lang="tr-TR" b="1" dirty="0">
                <a:solidFill>
                  <a:srgbClr val="002060"/>
                </a:solidFill>
              </a:rPr>
              <a:t>ve </a:t>
            </a:r>
            <a:r>
              <a:rPr lang="tr-TR" b="1" dirty="0">
                <a:solidFill>
                  <a:srgbClr val="7030A0"/>
                </a:solidFill>
              </a:rPr>
              <a:t>proje planı </a:t>
            </a:r>
            <a:r>
              <a:rPr lang="tr-TR" b="1" dirty="0">
                <a:solidFill>
                  <a:srgbClr val="002060"/>
                </a:solidFill>
              </a:rPr>
              <a:t>karşılaştırılır</a:t>
            </a:r>
            <a:endParaRPr lang="en-US" b="1" dirty="0">
              <a:solidFill>
                <a:srgbClr val="002060"/>
              </a:solidFill>
            </a:endParaRPr>
          </a:p>
        </p:txBody>
      </p:sp>
      <p:pic>
        <p:nvPicPr>
          <p:cNvPr id="3078" name="Picture 6" descr="Python İle Veri Görselleştirme: Matplotlib Kütüphanesi-1 | by Mert Alabaş |  Data Runner | Medi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1938" y="2435339"/>
            <a:ext cx="6507678" cy="2982686"/>
          </a:xfrm>
          <a:prstGeom prst="rect">
            <a:avLst/>
          </a:prstGeom>
          <a:noFill/>
          <a:extLst>
            <a:ext uri="{909E8E84-426E-40DD-AFC4-6F175D3DCCD1}">
              <a14:hiddenFill xmlns:a14="http://schemas.microsoft.com/office/drawing/2010/main">
                <a:solidFill>
                  <a:srgbClr val="FFFFFF"/>
                </a:solidFill>
              </a14:hiddenFill>
            </a:ext>
          </a:extLst>
        </p:spPr>
      </p:pic>
      <p:sp>
        <p:nvSpPr>
          <p:cNvPr id="12" name="İçerik Yer Tutucusu 2"/>
          <p:cNvSpPr txBox="1">
            <a:spLocks/>
          </p:cNvSpPr>
          <p:nvPr/>
        </p:nvSpPr>
        <p:spPr bwMode="auto">
          <a:xfrm>
            <a:off x="5315610" y="5565488"/>
            <a:ext cx="6684236" cy="99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dirty="0"/>
              <a:t>Mümkün ise görseller verilir (resim, fotoğraf, test sonucu vb.)</a:t>
            </a:r>
            <a:endParaRPr lang="en-US" dirty="0"/>
          </a:p>
        </p:txBody>
      </p:sp>
      <p:sp>
        <p:nvSpPr>
          <p:cNvPr id="13" name="Dikdörtgen 12"/>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552000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a:spLocks noChangeArrowheads="1"/>
          </p:cNvSpPr>
          <p:nvPr/>
        </p:nvSpPr>
        <p:spPr bwMode="auto">
          <a:xfrm>
            <a:off x="571847" y="602769"/>
            <a:ext cx="10146954"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tr-TR" altLang="tr-TR" sz="1100" b="1" dirty="0">
                <a:latin typeface="Arial" panose="020B0604020202020204" pitchFamily="34" charset="0"/>
                <a:ea typeface="Times New Roman" panose="02020603050405020304" pitchFamily="18" charset="0"/>
                <a:cs typeface="Arial" panose="020B0604020202020204" pitchFamily="34" charset="0"/>
              </a:rPr>
              <a:t>2.PROJE PLANINA UYGUNLUK</a:t>
            </a:r>
          </a:p>
          <a:p>
            <a:pPr lvl="0" eaLnBrk="0" fontAlgn="base" hangingPunct="0">
              <a:spcBef>
                <a:spcPct val="0"/>
              </a:spcBef>
              <a:spcAft>
                <a:spcPct val="0"/>
              </a:spcAft>
            </a:pPr>
            <a:r>
              <a:rPr lang="tr-TR" altLang="tr-TR" sz="1100" b="1" dirty="0">
                <a:latin typeface="Arial" panose="020B0604020202020204" pitchFamily="34" charset="0"/>
                <a:ea typeface="Times New Roman" panose="02020603050405020304" pitchFamily="18" charset="0"/>
                <a:cs typeface="Arial" panose="020B0604020202020204" pitchFamily="34" charset="0"/>
              </a:rPr>
              <a:t>2.1. ÖNGÖRÜ - GERÇEKLEŞME KARŞILAŞTIRMA </a:t>
            </a:r>
            <a:r>
              <a:rPr lang="tr-TR" altLang="tr-TR" sz="1100" b="1" dirty="0" smtClean="0">
                <a:latin typeface="Arial" panose="020B0604020202020204" pitchFamily="34" charset="0"/>
                <a:ea typeface="Times New Roman" panose="02020603050405020304" pitchFamily="18" charset="0"/>
                <a:cs typeface="Arial" panose="020B0604020202020204" pitchFamily="34" charset="0"/>
              </a:rPr>
              <a:t>TABLOLARI</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1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2.1.1 A</a:t>
            </a:r>
            <a:r>
              <a:rPr kumimoji="0" lang="tr-TR" altLang="tr-TR" sz="1100" b="1" i="0" u="none" strike="noStrike" cap="none" normalizeH="0" baseline="0" dirty="0" smtClean="0" bmk="">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DAM-AY KARŞILAŞTIRMA TABLOSU</a:t>
            </a:r>
            <a:endParaRPr kumimoji="0" lang="tr-TR" altLang="tr-TR" sz="1800" b="0" i="0" u="none" strike="noStrike" cap="none" normalizeH="0" baseline="0" dirty="0" smtClean="0">
              <a:ln>
                <a:noFill/>
              </a:ln>
              <a:solidFill>
                <a:schemeClr val="tx1"/>
              </a:solidFill>
              <a:effectLst/>
              <a:latin typeface="Arial" panose="020B0604020202020204" pitchFamily="34" charset="0"/>
            </a:endParaRPr>
          </a:p>
        </p:txBody>
      </p:sp>
      <p:sp>
        <p:nvSpPr>
          <p:cNvPr id="15"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İzleme Süreci: Teknik </a:t>
            </a:r>
            <a:r>
              <a:rPr lang="tr-TR" sz="3000" b="1" dirty="0" smtClean="0">
                <a:solidFill>
                  <a:srgbClr val="E20613"/>
                </a:solidFill>
                <a:latin typeface="Arial" panose="020B0604020202020204" pitchFamily="34" charset="0"/>
                <a:cs typeface="Arial" panose="020B0604020202020204" pitchFamily="34" charset="0"/>
              </a:rPr>
              <a:t>Rapor (Dönem </a:t>
            </a:r>
            <a:r>
              <a:rPr lang="tr-TR" sz="3000" b="1" dirty="0">
                <a:solidFill>
                  <a:srgbClr val="E20613"/>
                </a:solidFill>
                <a:latin typeface="Arial" panose="020B0604020202020204" pitchFamily="34" charset="0"/>
                <a:cs typeface="Arial" panose="020B0604020202020204" pitchFamily="34" charset="0"/>
              </a:rPr>
              <a:t>Raporu)</a:t>
            </a:r>
          </a:p>
        </p:txBody>
      </p:sp>
      <p:pic>
        <p:nvPicPr>
          <p:cNvPr id="20" name="Resim 19"/>
          <p:cNvPicPr>
            <a:picLocks/>
          </p:cNvPicPr>
          <p:nvPr/>
        </p:nvPicPr>
        <p:blipFill>
          <a:blip r:embed="rId3">
            <a:extLst>
              <a:ext uri="{28A0092B-C50C-407E-A947-70E740481C1C}">
                <a14:useLocalDpi xmlns:a14="http://schemas.microsoft.com/office/drawing/2010/main" val="0"/>
              </a:ext>
            </a:extLst>
          </a:blip>
          <a:stretch>
            <a:fillRect/>
          </a:stretch>
        </p:blipFill>
        <p:spPr>
          <a:xfrm>
            <a:off x="800072" y="3814120"/>
            <a:ext cx="4860000" cy="2700000"/>
          </a:xfrm>
          <a:prstGeom prst="rect">
            <a:avLst/>
          </a:prstGeom>
        </p:spPr>
      </p:pic>
      <p:pic>
        <p:nvPicPr>
          <p:cNvPr id="22" name="Resim 21"/>
          <p:cNvPicPr>
            <a:picLocks/>
          </p:cNvPicPr>
          <p:nvPr/>
        </p:nvPicPr>
        <p:blipFill>
          <a:blip r:embed="rId4">
            <a:extLst>
              <a:ext uri="{28A0092B-C50C-407E-A947-70E740481C1C}">
                <a14:useLocalDpi xmlns:a14="http://schemas.microsoft.com/office/drawing/2010/main" val="0"/>
              </a:ext>
            </a:extLst>
          </a:blip>
          <a:stretch>
            <a:fillRect/>
          </a:stretch>
        </p:blipFill>
        <p:spPr>
          <a:xfrm>
            <a:off x="5905472" y="3802769"/>
            <a:ext cx="4860000" cy="2700000"/>
          </a:xfrm>
          <a:prstGeom prst="rect">
            <a:avLst/>
          </a:prstGeom>
        </p:spPr>
      </p:pic>
      <p:sp>
        <p:nvSpPr>
          <p:cNvPr id="7" name="Dikdörtgen 6"/>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4" name="Tablo 3"/>
          <p:cNvGraphicFramePr>
            <a:graphicFrameLocks noGrp="1"/>
          </p:cNvGraphicFramePr>
          <p:nvPr>
            <p:extLst>
              <p:ext uri="{D42A27DB-BD31-4B8C-83A1-F6EECF244321}">
                <p14:modId xmlns:p14="http://schemas.microsoft.com/office/powerpoint/2010/main" val="474407308"/>
              </p:ext>
            </p:extLst>
          </p:nvPr>
        </p:nvGraphicFramePr>
        <p:xfrm>
          <a:off x="800072" y="1440812"/>
          <a:ext cx="10210800" cy="2124078"/>
        </p:xfrm>
        <a:graphic>
          <a:graphicData uri="http://schemas.openxmlformats.org/drawingml/2006/table">
            <a:tbl>
              <a:tblPr/>
              <a:tblGrid>
                <a:gridCol w="825500">
                  <a:extLst>
                    <a:ext uri="{9D8B030D-6E8A-4147-A177-3AD203B41FA5}">
                      <a16:colId xmlns:a16="http://schemas.microsoft.com/office/drawing/2014/main" val="3327470681"/>
                    </a:ext>
                  </a:extLst>
                </a:gridCol>
                <a:gridCol w="1866900">
                  <a:extLst>
                    <a:ext uri="{9D8B030D-6E8A-4147-A177-3AD203B41FA5}">
                      <a16:colId xmlns:a16="http://schemas.microsoft.com/office/drawing/2014/main" val="1938668703"/>
                    </a:ext>
                  </a:extLst>
                </a:gridCol>
                <a:gridCol w="1866900">
                  <a:extLst>
                    <a:ext uri="{9D8B030D-6E8A-4147-A177-3AD203B41FA5}">
                      <a16:colId xmlns:a16="http://schemas.microsoft.com/office/drawing/2014/main" val="3565632135"/>
                    </a:ext>
                  </a:extLst>
                </a:gridCol>
                <a:gridCol w="2082800">
                  <a:extLst>
                    <a:ext uri="{9D8B030D-6E8A-4147-A177-3AD203B41FA5}">
                      <a16:colId xmlns:a16="http://schemas.microsoft.com/office/drawing/2014/main" val="859350944"/>
                    </a:ext>
                  </a:extLst>
                </a:gridCol>
                <a:gridCol w="1358900">
                  <a:extLst>
                    <a:ext uri="{9D8B030D-6E8A-4147-A177-3AD203B41FA5}">
                      <a16:colId xmlns:a16="http://schemas.microsoft.com/office/drawing/2014/main" val="722543147"/>
                    </a:ext>
                  </a:extLst>
                </a:gridCol>
                <a:gridCol w="2209800">
                  <a:extLst>
                    <a:ext uri="{9D8B030D-6E8A-4147-A177-3AD203B41FA5}">
                      <a16:colId xmlns:a16="http://schemas.microsoft.com/office/drawing/2014/main" val="3891270193"/>
                    </a:ext>
                  </a:extLst>
                </a:gridCol>
              </a:tblGrid>
              <a:tr h="622300">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İş Paketi</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tr-TR" sz="1100" b="1" dirty="0" smtClean="0">
                          <a:effectLst/>
                          <a:latin typeface="Calibri" panose="020F0502020204030204" pitchFamily="34" charset="0"/>
                          <a:ea typeface="Calibri" panose="020F0502020204030204" pitchFamily="34" charset="0"/>
                          <a:cs typeface="Times New Roman" panose="02020603050405020304" pitchFamily="18" charset="0"/>
                        </a:rPr>
                        <a:t>No</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İş Paketinde Öngörülen Adam-Ay Toplamı</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Dönem İçinde Gerçekleşen Adam-Ay Toplamı</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İş Paketinde Bu Dönem Dahil Gerçekleşen Birikimli Adam-Ay Toplamı</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Gerçekleşmelerdeki Sapma</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Sapmanın Gerekçesi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3742681"/>
                  </a:ext>
                </a:extLst>
              </a:tr>
              <a:tr h="155575">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12,75</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12,75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6148520"/>
                  </a:ext>
                </a:extLst>
              </a:tr>
              <a:tr h="208915">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22</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24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24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Tasarım faaliyetlerinde meydana gelen fazla çalışmalar nedeniyle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9924341"/>
                  </a:ext>
                </a:extLst>
              </a:tr>
              <a:tr h="155575">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8,25</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7039318"/>
                  </a:ext>
                </a:extLst>
              </a:tr>
              <a:tr h="155575">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4</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14,25</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8869349"/>
                  </a:ext>
                </a:extLst>
              </a:tr>
              <a:tr h="155575">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8582370"/>
                  </a:ext>
                </a:extLst>
              </a:tr>
              <a:tr h="155575">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1966464"/>
                  </a:ext>
                </a:extLst>
              </a:tr>
              <a:tr h="155575">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TOPLAM</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57,25</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36,75</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36,75</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2</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4444835"/>
                  </a:ext>
                </a:extLst>
              </a:tr>
            </a:tbl>
          </a:graphicData>
        </a:graphic>
      </p:graphicFrame>
    </p:spTree>
    <p:extLst>
      <p:ext uri="{BB962C8B-B14F-4D97-AF65-F5344CB8AC3E}">
        <p14:creationId xmlns:p14="http://schemas.microsoft.com/office/powerpoint/2010/main" val="8982401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1"/>
          <p:cNvSpPr>
            <a:spLocks noChangeArrowheads="1"/>
          </p:cNvSpPr>
          <p:nvPr/>
        </p:nvSpPr>
        <p:spPr bwMode="auto">
          <a:xfrm>
            <a:off x="536660" y="636375"/>
            <a:ext cx="4894289"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tr-TR" altLang="tr-TR" sz="1100" b="1" dirty="0">
                <a:latin typeface="Arial" panose="020B0604020202020204" pitchFamily="34" charset="0"/>
                <a:ea typeface="Times New Roman" panose="02020603050405020304" pitchFamily="18" charset="0"/>
                <a:cs typeface="Arial" panose="020B0604020202020204" pitchFamily="34" charset="0"/>
              </a:rPr>
              <a:t>2.PROJE PLANINA UYGUNLUK</a:t>
            </a:r>
          </a:p>
          <a:p>
            <a:pPr lvl="0" eaLnBrk="0" fontAlgn="base" hangingPunct="0">
              <a:spcBef>
                <a:spcPct val="0"/>
              </a:spcBef>
              <a:spcAft>
                <a:spcPct val="0"/>
              </a:spcAft>
            </a:pPr>
            <a:r>
              <a:rPr lang="tr-TR" altLang="tr-TR" sz="1100" b="1" dirty="0">
                <a:latin typeface="Arial" panose="020B0604020202020204" pitchFamily="34" charset="0"/>
                <a:ea typeface="Times New Roman" panose="02020603050405020304" pitchFamily="18" charset="0"/>
                <a:cs typeface="Arial" panose="020B0604020202020204" pitchFamily="34" charset="0"/>
              </a:rPr>
              <a:t>2.1. ÖNGÖRÜ - GERÇEKLEŞME KARŞILAŞTIRMA </a:t>
            </a:r>
            <a:r>
              <a:rPr lang="tr-TR" altLang="tr-TR" sz="1100" b="1" dirty="0" smtClean="0">
                <a:latin typeface="Arial" panose="020B0604020202020204" pitchFamily="34" charset="0"/>
                <a:ea typeface="Times New Roman" panose="02020603050405020304" pitchFamily="18" charset="0"/>
                <a:cs typeface="Arial" panose="020B0604020202020204" pitchFamily="34" charset="0"/>
              </a:rPr>
              <a:t>TABLOLARI</a:t>
            </a:r>
            <a:endParaRPr kumimoji="0" lang="tr-TR" altLang="tr-TR" sz="11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1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2.1.2 A</a:t>
            </a:r>
            <a:r>
              <a:rPr kumimoji="0" lang="tr-TR" altLang="tr-TR" sz="1100" b="1" i="0" u="none" strike="noStrike" cap="none" normalizeH="0" baseline="0" dirty="0" smtClean="0" bmk="">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LET/TEÇHİZAT/YAZILIM ALIMLARI KARŞILAŞTIRMA TABLOSU</a:t>
            </a:r>
            <a:endParaRPr kumimoji="0" lang="tr-TR" altLang="tr-TR" sz="1800" b="0" i="0" u="none" strike="noStrike" cap="none" normalizeH="0" baseline="0" dirty="0" smtClean="0">
              <a:ln>
                <a:noFill/>
              </a:ln>
              <a:solidFill>
                <a:schemeClr val="tx1"/>
              </a:solidFill>
              <a:effectLst/>
              <a:latin typeface="Arial" panose="020B0604020202020204" pitchFamily="34" charset="0"/>
            </a:endParaRPr>
          </a:p>
        </p:txBody>
      </p:sp>
      <p:sp>
        <p:nvSpPr>
          <p:cNvPr id="10"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İzleme Süreci: Teknik </a:t>
            </a:r>
            <a:r>
              <a:rPr lang="tr-TR" sz="3000" b="1" dirty="0" smtClean="0">
                <a:solidFill>
                  <a:srgbClr val="E20613"/>
                </a:solidFill>
                <a:latin typeface="Arial" panose="020B0604020202020204" pitchFamily="34" charset="0"/>
                <a:cs typeface="Arial" panose="020B0604020202020204" pitchFamily="34" charset="0"/>
              </a:rPr>
              <a:t>Rapor (Dönem </a:t>
            </a:r>
            <a:r>
              <a:rPr lang="tr-TR" sz="3000" b="1" dirty="0">
                <a:solidFill>
                  <a:srgbClr val="E20613"/>
                </a:solidFill>
                <a:latin typeface="Arial" panose="020B0604020202020204" pitchFamily="34" charset="0"/>
                <a:cs typeface="Arial" panose="020B0604020202020204" pitchFamily="34" charset="0"/>
              </a:rPr>
              <a:t>Raporu)</a:t>
            </a:r>
          </a:p>
        </p:txBody>
      </p:sp>
      <p:pic>
        <p:nvPicPr>
          <p:cNvPr id="12" name="Resim 11"/>
          <p:cNvPicPr>
            <a:picLocks/>
          </p:cNvPicPr>
          <p:nvPr/>
        </p:nvPicPr>
        <p:blipFill>
          <a:blip r:embed="rId5">
            <a:extLst>
              <a:ext uri="{28A0092B-C50C-407E-A947-70E740481C1C}">
                <a14:useLocalDpi xmlns:a14="http://schemas.microsoft.com/office/drawing/2010/main" val="0"/>
              </a:ext>
            </a:extLst>
          </a:blip>
          <a:stretch>
            <a:fillRect/>
          </a:stretch>
        </p:blipFill>
        <p:spPr>
          <a:xfrm>
            <a:off x="1214606" y="3942380"/>
            <a:ext cx="4216343" cy="2280729"/>
          </a:xfrm>
          <a:prstGeom prst="rect">
            <a:avLst/>
          </a:prstGeom>
        </p:spPr>
      </p:pic>
      <p:pic>
        <p:nvPicPr>
          <p:cNvPr id="2" name="Resim 1"/>
          <p:cNvPicPr>
            <a:picLocks/>
          </p:cNvPicPr>
          <p:nvPr/>
        </p:nvPicPr>
        <p:blipFill>
          <a:blip r:embed="rId6">
            <a:extLst>
              <a:ext uri="{28A0092B-C50C-407E-A947-70E740481C1C}">
                <a14:useLocalDpi xmlns:a14="http://schemas.microsoft.com/office/drawing/2010/main" val="0"/>
              </a:ext>
            </a:extLst>
          </a:blip>
          <a:stretch>
            <a:fillRect/>
          </a:stretch>
        </p:blipFill>
        <p:spPr>
          <a:xfrm>
            <a:off x="5981710" y="4057883"/>
            <a:ext cx="4215600" cy="2282400"/>
          </a:xfrm>
          <a:prstGeom prst="rect">
            <a:avLst/>
          </a:prstGeom>
        </p:spPr>
      </p:pic>
      <p:sp>
        <p:nvSpPr>
          <p:cNvPr id="9" name="Dikdörtgen 8"/>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4" name="Tablo 3"/>
          <p:cNvGraphicFramePr>
            <a:graphicFrameLocks noGrp="1"/>
          </p:cNvGraphicFramePr>
          <p:nvPr>
            <p:extLst>
              <p:ext uri="{D42A27DB-BD31-4B8C-83A1-F6EECF244321}">
                <p14:modId xmlns:p14="http://schemas.microsoft.com/office/powerpoint/2010/main" val="1866580357"/>
              </p:ext>
            </p:extLst>
          </p:nvPr>
        </p:nvGraphicFramePr>
        <p:xfrm>
          <a:off x="688397" y="1384266"/>
          <a:ext cx="10586625" cy="2314241"/>
        </p:xfrm>
        <a:graphic>
          <a:graphicData uri="http://schemas.openxmlformats.org/drawingml/2006/table">
            <a:tbl>
              <a:tblPr/>
              <a:tblGrid>
                <a:gridCol w="1249273">
                  <a:extLst>
                    <a:ext uri="{9D8B030D-6E8A-4147-A177-3AD203B41FA5}">
                      <a16:colId xmlns:a16="http://schemas.microsoft.com/office/drawing/2014/main" val="3764422878"/>
                    </a:ext>
                  </a:extLst>
                </a:gridCol>
                <a:gridCol w="2034899">
                  <a:extLst>
                    <a:ext uri="{9D8B030D-6E8A-4147-A177-3AD203B41FA5}">
                      <a16:colId xmlns:a16="http://schemas.microsoft.com/office/drawing/2014/main" val="754531967"/>
                    </a:ext>
                  </a:extLst>
                </a:gridCol>
                <a:gridCol w="1481097">
                  <a:extLst>
                    <a:ext uri="{9D8B030D-6E8A-4147-A177-3AD203B41FA5}">
                      <a16:colId xmlns:a16="http://schemas.microsoft.com/office/drawing/2014/main" val="3083468749"/>
                    </a:ext>
                  </a:extLst>
                </a:gridCol>
                <a:gridCol w="1481097">
                  <a:extLst>
                    <a:ext uri="{9D8B030D-6E8A-4147-A177-3AD203B41FA5}">
                      <a16:colId xmlns:a16="http://schemas.microsoft.com/office/drawing/2014/main" val="3620823556"/>
                    </a:ext>
                  </a:extLst>
                </a:gridCol>
                <a:gridCol w="1159120">
                  <a:extLst>
                    <a:ext uri="{9D8B030D-6E8A-4147-A177-3AD203B41FA5}">
                      <a16:colId xmlns:a16="http://schemas.microsoft.com/office/drawing/2014/main" val="2605445826"/>
                    </a:ext>
                  </a:extLst>
                </a:gridCol>
                <a:gridCol w="3181139">
                  <a:extLst>
                    <a:ext uri="{9D8B030D-6E8A-4147-A177-3AD203B41FA5}">
                      <a16:colId xmlns:a16="http://schemas.microsoft.com/office/drawing/2014/main" val="1540600401"/>
                    </a:ext>
                  </a:extLst>
                </a:gridCol>
              </a:tblGrid>
              <a:tr h="926872">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AGY100’de M013</a:t>
                      </a:r>
                    </a:p>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Formundaki</a:t>
                      </a:r>
                    </a:p>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Sıra No</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Alet/Teçhizat/Yazılım Adı</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Alımı Gerçekleşen Dönem</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Proje</a:t>
                      </a:r>
                    </a:p>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Önerisindeki</a:t>
                      </a:r>
                    </a:p>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Adet</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Alımı Gerçekleşen Adet</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Sapmanın Gerekçesi</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8826514"/>
                  </a:ext>
                </a:extLst>
              </a:tr>
              <a:tr h="233188">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1</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Bilgisayar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smtClean="0">
                          <a:effectLst/>
                          <a:latin typeface="Calibri" panose="020F0502020204030204" pitchFamily="34" charset="0"/>
                          <a:ea typeface="Calibri" panose="020F0502020204030204" pitchFamily="34" charset="0"/>
                          <a:cs typeface="Times New Roman" panose="02020603050405020304" pitchFamily="18" charset="0"/>
                        </a:rPr>
                        <a:t>2023/2</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2 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7645277"/>
                  </a:ext>
                </a:extLst>
              </a:tr>
              <a:tr h="233188">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2</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err="1" smtClean="0">
                          <a:effectLst/>
                          <a:latin typeface="Calibri" panose="020F0502020204030204" pitchFamily="34" charset="0"/>
                          <a:ea typeface="Calibri" panose="020F0502020204030204" pitchFamily="34" charset="0"/>
                          <a:cs typeface="Times New Roman" panose="02020603050405020304" pitchFamily="18" charset="0"/>
                        </a:rPr>
                        <a:t>Solidworks</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smtClean="0">
                          <a:effectLst/>
                          <a:latin typeface="Calibri" panose="020F0502020204030204" pitchFamily="34" charset="0"/>
                          <a:ea typeface="Calibri" panose="020F0502020204030204" pitchFamily="34" charset="0"/>
                          <a:cs typeface="Times New Roman" panose="02020603050405020304" pitchFamily="18" charset="0"/>
                        </a:rPr>
                        <a:t>2023/2</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1 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7137358"/>
                  </a:ext>
                </a:extLst>
              </a:tr>
              <a:tr h="454617">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3</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Yük Ölçer</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smtClean="0">
                          <a:effectLst/>
                          <a:latin typeface="Calibri" panose="020F0502020204030204" pitchFamily="34" charset="0"/>
                          <a:ea typeface="Calibri" panose="020F0502020204030204" pitchFamily="34" charset="0"/>
                          <a:cs typeface="Times New Roman" panose="02020603050405020304" pitchFamily="18" charset="0"/>
                        </a:rPr>
                        <a:t>2023/2</a:t>
                      </a: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10 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2 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Çalışmalar devam etmekte olup, gelecek dönemlerde alınacaktır.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6638131"/>
                  </a:ext>
                </a:extLst>
              </a:tr>
              <a:tr h="233188">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1196934"/>
                  </a:ext>
                </a:extLst>
              </a:tr>
              <a:tr h="233188">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4462073"/>
                  </a:ext>
                </a:extLst>
              </a:tr>
            </a:tbl>
          </a:graphicData>
        </a:graphic>
      </p:graphicFrame>
      <p:pic>
        <p:nvPicPr>
          <p:cNvPr id="3" name="Resim 2"/>
          <p:cNvPicPr>
            <a:picLocks noChangeAspect="1"/>
          </p:cNvPicPr>
          <p:nvPr/>
        </p:nvPicPr>
        <p:blipFill>
          <a:blip r:embed="rId7"/>
          <a:stretch>
            <a:fillRect/>
          </a:stretch>
        </p:blipFill>
        <p:spPr>
          <a:xfrm>
            <a:off x="4449981" y="2330245"/>
            <a:ext cx="574304" cy="211141"/>
          </a:xfrm>
          <a:prstGeom prst="rect">
            <a:avLst/>
          </a:prstGeom>
        </p:spPr>
      </p:pic>
      <p:pic>
        <p:nvPicPr>
          <p:cNvPr id="5" name="Resim 4"/>
          <p:cNvPicPr>
            <a:picLocks noChangeAspect="1"/>
          </p:cNvPicPr>
          <p:nvPr/>
        </p:nvPicPr>
        <p:blipFill>
          <a:blip r:embed="rId8"/>
          <a:stretch>
            <a:fillRect/>
          </a:stretch>
        </p:blipFill>
        <p:spPr>
          <a:xfrm>
            <a:off x="4443260" y="2558547"/>
            <a:ext cx="581025" cy="209550"/>
          </a:xfrm>
          <a:prstGeom prst="rect">
            <a:avLst/>
          </a:prstGeom>
        </p:spPr>
      </p:pic>
      <p:pic>
        <p:nvPicPr>
          <p:cNvPr id="6" name="Resim 5"/>
          <p:cNvPicPr>
            <a:picLocks noChangeAspect="1"/>
          </p:cNvPicPr>
          <p:nvPr/>
        </p:nvPicPr>
        <p:blipFill>
          <a:blip r:embed="rId8"/>
          <a:stretch>
            <a:fillRect/>
          </a:stretch>
        </p:blipFill>
        <p:spPr>
          <a:xfrm>
            <a:off x="4449981" y="2901816"/>
            <a:ext cx="581025" cy="209550"/>
          </a:xfrm>
          <a:prstGeom prst="rect">
            <a:avLst/>
          </a:prstGeom>
        </p:spPr>
      </p:pic>
    </p:spTree>
    <p:extLst>
      <p:ext uri="{BB962C8B-B14F-4D97-AF65-F5344CB8AC3E}">
        <p14:creationId xmlns:p14="http://schemas.microsoft.com/office/powerpoint/2010/main" val="134295377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342565" y="626694"/>
            <a:ext cx="4374916"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tr-TR" altLang="tr-TR" sz="1100" b="1" dirty="0">
                <a:latin typeface="Arial" panose="020B0604020202020204" pitchFamily="34" charset="0"/>
                <a:ea typeface="Times New Roman" panose="02020603050405020304" pitchFamily="18" charset="0"/>
                <a:cs typeface="Arial" panose="020B0604020202020204" pitchFamily="34" charset="0"/>
              </a:rPr>
              <a:t>2.PROJE PLANINA UYGUNLUK</a:t>
            </a:r>
          </a:p>
          <a:p>
            <a:pPr lvl="0" eaLnBrk="0" fontAlgn="base" hangingPunct="0">
              <a:spcBef>
                <a:spcPct val="0"/>
              </a:spcBef>
              <a:spcAft>
                <a:spcPct val="0"/>
              </a:spcAft>
            </a:pPr>
            <a:r>
              <a:rPr lang="tr-TR" altLang="tr-TR" sz="1100" b="1" dirty="0">
                <a:latin typeface="Arial" panose="020B0604020202020204" pitchFamily="34" charset="0"/>
                <a:ea typeface="Times New Roman" panose="02020603050405020304" pitchFamily="18" charset="0"/>
                <a:cs typeface="Arial" panose="020B0604020202020204" pitchFamily="34" charset="0"/>
              </a:rPr>
              <a:t>2.1. ÖNGÖRÜ - GERÇEKLEŞME KARŞILAŞTIRMA </a:t>
            </a:r>
            <a:r>
              <a:rPr lang="tr-TR" altLang="tr-TR" sz="1100" b="1" dirty="0" smtClean="0">
                <a:latin typeface="Arial" panose="020B0604020202020204" pitchFamily="34" charset="0"/>
                <a:ea typeface="Times New Roman" panose="02020603050405020304" pitchFamily="18" charset="0"/>
                <a:cs typeface="Arial" panose="020B0604020202020204" pitchFamily="34" charset="0"/>
              </a:rPr>
              <a:t>TABLOLARI</a:t>
            </a:r>
            <a:endParaRPr kumimoji="0" lang="tr-TR" altLang="tr-TR" sz="11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1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2.1.3 MALZEME ALIMLARI KARŞILAŞTIRMA TABLOSU</a:t>
            </a:r>
            <a:endParaRPr kumimoji="0" lang="tr-TR" altLang="tr-TR" sz="1800" b="0" i="0" u="none" strike="noStrike" cap="none" normalizeH="0" baseline="0" dirty="0" smtClean="0">
              <a:ln>
                <a:noFill/>
              </a:ln>
              <a:solidFill>
                <a:schemeClr val="tx1"/>
              </a:solidFill>
              <a:effectLst/>
              <a:latin typeface="Arial" panose="020B0604020202020204" pitchFamily="34" charset="0"/>
            </a:endParaRPr>
          </a:p>
        </p:txBody>
      </p:sp>
      <p:sp>
        <p:nvSpPr>
          <p:cNvPr id="10"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İzleme Süreci: Teknik </a:t>
            </a:r>
            <a:r>
              <a:rPr lang="tr-TR" sz="3000" b="1" dirty="0" smtClean="0">
                <a:solidFill>
                  <a:srgbClr val="E20613"/>
                </a:solidFill>
                <a:latin typeface="Arial" panose="020B0604020202020204" pitchFamily="34" charset="0"/>
                <a:cs typeface="Arial" panose="020B0604020202020204" pitchFamily="34" charset="0"/>
              </a:rPr>
              <a:t>Rapor (Dönem </a:t>
            </a:r>
            <a:r>
              <a:rPr lang="tr-TR" sz="3000" b="1" dirty="0">
                <a:solidFill>
                  <a:srgbClr val="E20613"/>
                </a:solidFill>
                <a:latin typeface="Arial" panose="020B0604020202020204" pitchFamily="34" charset="0"/>
                <a:cs typeface="Arial" panose="020B0604020202020204" pitchFamily="34" charset="0"/>
              </a:rPr>
              <a:t>Raporu)</a:t>
            </a:r>
          </a:p>
        </p:txBody>
      </p:sp>
      <p:pic>
        <p:nvPicPr>
          <p:cNvPr id="11" name="Picture 9" descr="Real Time BOM Explosions with Apache Solr and Spark"/>
          <p:cNvPicPr>
            <a:picLocks noChangeArrowheads="1"/>
          </p:cNvPicPr>
          <p:nvPr/>
        </p:nvPicPr>
        <p:blipFill rotWithShape="1">
          <a:blip r:embed="rId3">
            <a:extLst>
              <a:ext uri="{28A0092B-C50C-407E-A947-70E740481C1C}">
                <a14:useLocalDpi xmlns:a14="http://schemas.microsoft.com/office/drawing/2010/main" val="0"/>
              </a:ext>
            </a:extLst>
          </a:blip>
          <a:srcRect l="6938" t="15970" r="9416"/>
          <a:stretch/>
        </p:blipFill>
        <p:spPr bwMode="auto">
          <a:xfrm>
            <a:off x="1207046" y="4423239"/>
            <a:ext cx="4414164" cy="19180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1" descr="Bio Medical Instruments, Application: Hospital, Clinical Purpose, | ID:  1225188048"/>
          <p:cNvPicPr>
            <a:picLocks noChangeAspect="1" noChangeArrowheads="1"/>
          </p:cNvPicPr>
          <p:nvPr/>
        </p:nvPicPr>
        <p:blipFill rotWithShape="1">
          <a:blip r:embed="rId4">
            <a:extLst>
              <a:ext uri="{28A0092B-C50C-407E-A947-70E740481C1C}">
                <a14:useLocalDpi xmlns:a14="http://schemas.microsoft.com/office/drawing/2010/main" val="0"/>
              </a:ext>
            </a:extLst>
          </a:blip>
          <a:srcRect t="11679" b="9509"/>
          <a:stretch/>
        </p:blipFill>
        <p:spPr bwMode="auto">
          <a:xfrm>
            <a:off x="6786223" y="4342868"/>
            <a:ext cx="2637677" cy="2078793"/>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 name="Tablo 2"/>
          <p:cNvGraphicFramePr>
            <a:graphicFrameLocks noGrp="1"/>
          </p:cNvGraphicFramePr>
          <p:nvPr>
            <p:extLst>
              <p:ext uri="{D42A27DB-BD31-4B8C-83A1-F6EECF244321}">
                <p14:modId xmlns:p14="http://schemas.microsoft.com/office/powerpoint/2010/main" val="1787808139"/>
              </p:ext>
            </p:extLst>
          </p:nvPr>
        </p:nvGraphicFramePr>
        <p:xfrm>
          <a:off x="342565" y="1326799"/>
          <a:ext cx="11295189" cy="2626778"/>
        </p:xfrm>
        <a:graphic>
          <a:graphicData uri="http://schemas.openxmlformats.org/drawingml/2006/table">
            <a:tbl>
              <a:tblPr/>
              <a:tblGrid>
                <a:gridCol w="1298608">
                  <a:extLst>
                    <a:ext uri="{9D8B030D-6E8A-4147-A177-3AD203B41FA5}">
                      <a16:colId xmlns:a16="http://schemas.microsoft.com/office/drawing/2014/main" val="1439594970"/>
                    </a:ext>
                  </a:extLst>
                </a:gridCol>
                <a:gridCol w="1298608">
                  <a:extLst>
                    <a:ext uri="{9D8B030D-6E8A-4147-A177-3AD203B41FA5}">
                      <a16:colId xmlns:a16="http://schemas.microsoft.com/office/drawing/2014/main" val="223702359"/>
                    </a:ext>
                  </a:extLst>
                </a:gridCol>
                <a:gridCol w="4234006">
                  <a:extLst>
                    <a:ext uri="{9D8B030D-6E8A-4147-A177-3AD203B41FA5}">
                      <a16:colId xmlns:a16="http://schemas.microsoft.com/office/drawing/2014/main" val="3332144537"/>
                    </a:ext>
                  </a:extLst>
                </a:gridCol>
                <a:gridCol w="933375">
                  <a:extLst>
                    <a:ext uri="{9D8B030D-6E8A-4147-A177-3AD203B41FA5}">
                      <a16:colId xmlns:a16="http://schemas.microsoft.com/office/drawing/2014/main" val="2723375924"/>
                    </a:ext>
                  </a:extLst>
                </a:gridCol>
                <a:gridCol w="3530592">
                  <a:extLst>
                    <a:ext uri="{9D8B030D-6E8A-4147-A177-3AD203B41FA5}">
                      <a16:colId xmlns:a16="http://schemas.microsoft.com/office/drawing/2014/main" val="1948907845"/>
                    </a:ext>
                  </a:extLst>
                </a:gridCol>
              </a:tblGrid>
              <a:tr h="1200868">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AGY100</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M016</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Formundaki</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Sıra No</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005" marR="68005" marT="9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Malzeme</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Adı</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Malzeme Alımında Cins ve Miktar Olarak Öngörülen Alımdan Sapmaya İlişkin Açıklama</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Dönemi</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Sapmanın Gerekçesi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9544041"/>
                  </a:ext>
                </a:extLst>
              </a:tr>
              <a:tr h="219776">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1</a:t>
                      </a:r>
                    </a:p>
                  </a:txBody>
                  <a:tcPr marL="68005" marR="68005" marT="9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Dişli Seti </a:t>
                      </a: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smtClean="0">
                          <a:effectLst/>
                          <a:latin typeface="Calibri" panose="020F0502020204030204" pitchFamily="34" charset="0"/>
                          <a:ea typeface="Calibri" panose="020F0502020204030204" pitchFamily="34" charset="0"/>
                          <a:cs typeface="Times New Roman" panose="02020603050405020304" pitchFamily="18" charset="0"/>
                        </a:rPr>
                        <a:t>2023/2</a:t>
                      </a: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6719626"/>
                  </a:ext>
                </a:extLst>
              </a:tr>
              <a:tr h="219776">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2</a:t>
                      </a:r>
                    </a:p>
                  </a:txBody>
                  <a:tcPr marL="68005" marR="68005" marT="9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Çelik Malzeme </a:t>
                      </a: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100 kg öngörülmüş olup, 70 kg alınmıştır. </a:t>
                      </a: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smtClean="0">
                          <a:effectLst/>
                          <a:latin typeface="Calibri" panose="020F0502020204030204" pitchFamily="34" charset="0"/>
                          <a:ea typeface="Calibri" panose="020F0502020204030204" pitchFamily="34" charset="0"/>
                          <a:cs typeface="Times New Roman" panose="02020603050405020304" pitchFamily="18" charset="0"/>
                        </a:rPr>
                        <a:t>2023/2</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Üretim faaliyetleri için 70 kg yeterli olmuştur.  </a:t>
                      </a: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6455583"/>
                  </a:ext>
                </a:extLst>
              </a:tr>
              <a:tr h="546806">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3</a:t>
                      </a: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Elektronik devre </a:t>
                      </a: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40 adet olarak öngörülmüş ancak 89 adet alt </a:t>
                      </a:r>
                      <a:r>
                        <a:rPr lang="tr-TR" sz="1100" dirty="0" err="1">
                          <a:effectLst/>
                          <a:latin typeface="Calibri" panose="020F0502020204030204" pitchFamily="34" charset="0"/>
                          <a:ea typeface="Calibri" panose="020F0502020204030204" pitchFamily="34" charset="0"/>
                          <a:cs typeface="Times New Roman" panose="02020603050405020304" pitchFamily="18" charset="0"/>
                        </a:rPr>
                        <a:t>komponent</a:t>
                      </a:r>
                      <a:r>
                        <a:rPr lang="tr-TR" sz="1100" dirty="0">
                          <a:effectLst/>
                          <a:latin typeface="Calibri" panose="020F0502020204030204" pitchFamily="34" charset="0"/>
                          <a:ea typeface="Calibri" panose="020F0502020204030204" pitchFamily="34" charset="0"/>
                          <a:cs typeface="Times New Roman" panose="02020603050405020304" pitchFamily="18" charset="0"/>
                        </a:rPr>
                        <a:t> alımı</a:t>
                      </a:r>
                    </a:p>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gerçekleşmiştir.</a:t>
                      </a: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smtClean="0">
                          <a:effectLst/>
                          <a:latin typeface="Calibri" panose="020F0502020204030204" pitchFamily="34" charset="0"/>
                          <a:ea typeface="Calibri" panose="020F0502020204030204" pitchFamily="34" charset="0"/>
                          <a:cs typeface="Times New Roman" panose="02020603050405020304" pitchFamily="18" charset="0"/>
                        </a:rPr>
                        <a:t>2023/2</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Proje tasarım aşamasında ihtiyaç duyulan alt</a:t>
                      </a:r>
                    </a:p>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komponent sayısı artmıştır. </a:t>
                      </a: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526348"/>
                  </a:ext>
                </a:extLst>
              </a:tr>
              <a:tr h="219776">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005" marR="68005" marT="9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322941"/>
                  </a:ext>
                </a:extLst>
              </a:tr>
              <a:tr h="219776">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005" marR="68005" marT="94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005" marR="68005" marT="944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6072410"/>
                  </a:ext>
                </a:extLst>
              </a:tr>
            </a:tbl>
          </a:graphicData>
        </a:graphic>
      </p:graphicFrame>
      <p:pic>
        <p:nvPicPr>
          <p:cNvPr id="2" name="Resim 1"/>
          <p:cNvPicPr>
            <a:picLocks noChangeAspect="1"/>
          </p:cNvPicPr>
          <p:nvPr/>
        </p:nvPicPr>
        <p:blipFill>
          <a:blip r:embed="rId5"/>
          <a:stretch>
            <a:fillRect/>
          </a:stretch>
        </p:blipFill>
        <p:spPr>
          <a:xfrm>
            <a:off x="7358985" y="2536723"/>
            <a:ext cx="575648" cy="198407"/>
          </a:xfrm>
          <a:prstGeom prst="rect">
            <a:avLst/>
          </a:prstGeom>
        </p:spPr>
      </p:pic>
      <p:pic>
        <p:nvPicPr>
          <p:cNvPr id="9" name="Resim 8"/>
          <p:cNvPicPr>
            <a:picLocks noChangeAspect="1"/>
          </p:cNvPicPr>
          <p:nvPr/>
        </p:nvPicPr>
        <p:blipFill>
          <a:blip r:embed="rId5"/>
          <a:stretch>
            <a:fillRect/>
          </a:stretch>
        </p:blipFill>
        <p:spPr>
          <a:xfrm>
            <a:off x="7358985" y="2764626"/>
            <a:ext cx="575648" cy="198407"/>
          </a:xfrm>
          <a:prstGeom prst="rect">
            <a:avLst/>
          </a:prstGeom>
        </p:spPr>
      </p:pic>
      <p:pic>
        <p:nvPicPr>
          <p:cNvPr id="13" name="Resim 12"/>
          <p:cNvPicPr>
            <a:picLocks noChangeAspect="1"/>
          </p:cNvPicPr>
          <p:nvPr/>
        </p:nvPicPr>
        <p:blipFill>
          <a:blip r:embed="rId5"/>
          <a:stretch>
            <a:fillRect/>
          </a:stretch>
        </p:blipFill>
        <p:spPr>
          <a:xfrm>
            <a:off x="7354073" y="3121737"/>
            <a:ext cx="575648" cy="198407"/>
          </a:xfrm>
          <a:prstGeom prst="rect">
            <a:avLst/>
          </a:prstGeom>
        </p:spPr>
      </p:pic>
    </p:spTree>
    <p:extLst>
      <p:ext uri="{BB962C8B-B14F-4D97-AF65-F5344CB8AC3E}">
        <p14:creationId xmlns:p14="http://schemas.microsoft.com/office/powerpoint/2010/main" val="16663696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420905" y="598486"/>
            <a:ext cx="4374916"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tr-TR" altLang="tr-TR" sz="1100" b="1" dirty="0">
                <a:latin typeface="Arial" panose="020B0604020202020204" pitchFamily="34" charset="0"/>
                <a:ea typeface="Times New Roman" panose="02020603050405020304" pitchFamily="18" charset="0"/>
                <a:cs typeface="Arial" panose="020B0604020202020204" pitchFamily="34" charset="0"/>
              </a:rPr>
              <a:t>2.PROJE PLANINA UYGUNLUK</a:t>
            </a:r>
          </a:p>
          <a:p>
            <a:pPr lvl="0" eaLnBrk="0" fontAlgn="base" hangingPunct="0">
              <a:spcBef>
                <a:spcPct val="0"/>
              </a:spcBef>
              <a:spcAft>
                <a:spcPct val="0"/>
              </a:spcAft>
            </a:pPr>
            <a:r>
              <a:rPr lang="tr-TR" altLang="tr-TR" sz="1100" b="1" dirty="0">
                <a:latin typeface="Arial" panose="020B0604020202020204" pitchFamily="34" charset="0"/>
                <a:ea typeface="Times New Roman" panose="02020603050405020304" pitchFamily="18" charset="0"/>
                <a:cs typeface="Arial" panose="020B0604020202020204" pitchFamily="34" charset="0"/>
              </a:rPr>
              <a:t>2.1. ÖNGÖRÜ - GERÇEKLEŞME KARŞILAŞTIRMA </a:t>
            </a:r>
            <a:r>
              <a:rPr lang="tr-TR" altLang="tr-TR" sz="1100" b="1" dirty="0" smtClean="0">
                <a:latin typeface="Arial" panose="020B0604020202020204" pitchFamily="34" charset="0"/>
                <a:ea typeface="Times New Roman" panose="02020603050405020304" pitchFamily="18" charset="0"/>
                <a:cs typeface="Arial" panose="020B0604020202020204" pitchFamily="34" charset="0"/>
              </a:rPr>
              <a:t>TABLOLARI</a:t>
            </a:r>
            <a:endParaRPr kumimoji="0" lang="tr-TR" altLang="tr-TR" sz="11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1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2.1.4 D</a:t>
            </a:r>
            <a:r>
              <a:rPr kumimoji="0" lang="tr-TR" altLang="tr-TR" sz="1100" b="1" i="0" u="none" strike="noStrike" cap="none" normalizeH="0" baseline="0" dirty="0" smtClean="0" bmk="">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İĞER GİDERLER KARŞILAŞTIRMA TABLOSU</a:t>
            </a:r>
            <a:endParaRPr kumimoji="0" lang="tr-TR" altLang="tr-TR"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smtClean="0">
              <a:ln>
                <a:noFill/>
              </a:ln>
              <a:solidFill>
                <a:schemeClr val="tx1"/>
              </a:solidFill>
              <a:effectLst/>
              <a:latin typeface="Arial" panose="020B0604020202020204" pitchFamily="34" charset="0"/>
            </a:endParaRPr>
          </a:p>
        </p:txBody>
      </p:sp>
      <p:sp>
        <p:nvSpPr>
          <p:cNvPr id="10"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İzleme Süreci: Teknik </a:t>
            </a:r>
            <a:r>
              <a:rPr lang="tr-TR" sz="3000" b="1" dirty="0" smtClean="0">
                <a:solidFill>
                  <a:srgbClr val="E20613"/>
                </a:solidFill>
                <a:latin typeface="Arial" panose="020B0604020202020204" pitchFamily="34" charset="0"/>
                <a:cs typeface="Arial" panose="020B0604020202020204" pitchFamily="34" charset="0"/>
              </a:rPr>
              <a:t>Rapor (Dönem </a:t>
            </a:r>
            <a:r>
              <a:rPr lang="tr-TR" sz="3000" b="1" dirty="0">
                <a:solidFill>
                  <a:srgbClr val="E20613"/>
                </a:solidFill>
                <a:latin typeface="Arial" panose="020B0604020202020204" pitchFamily="34" charset="0"/>
                <a:cs typeface="Arial" panose="020B0604020202020204" pitchFamily="34" charset="0"/>
              </a:rPr>
              <a:t>Raporu)</a:t>
            </a:r>
          </a:p>
        </p:txBody>
      </p:sp>
      <p:pic>
        <p:nvPicPr>
          <p:cNvPr id="11" name="Picture 19" descr="Seyahat Aşıları Tatil Listenizde Var mı?"/>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508"/>
          <a:stretch/>
        </p:blipFill>
        <p:spPr bwMode="auto">
          <a:xfrm>
            <a:off x="1543246" y="3661060"/>
            <a:ext cx="3357740" cy="2644304"/>
          </a:xfrm>
          <a:prstGeom prst="rect">
            <a:avLst/>
          </a:prstGeom>
          <a:noFill/>
          <a:extLst>
            <a:ext uri="{909E8E84-426E-40DD-AFC4-6F175D3DCCD1}">
              <a14:hiddenFill xmlns:a14="http://schemas.microsoft.com/office/drawing/2010/main">
                <a:solidFill>
                  <a:srgbClr val="FFFFFF"/>
                </a:solidFill>
              </a14:hiddenFill>
            </a:ext>
          </a:extLst>
        </p:spPr>
      </p:pic>
      <p:pic>
        <p:nvPicPr>
          <p:cNvPr id="12" name="Resim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4059" y="3661060"/>
            <a:ext cx="3535410" cy="2803974"/>
          </a:xfrm>
          <a:prstGeom prst="rect">
            <a:avLst/>
          </a:prstGeom>
        </p:spPr>
      </p:pic>
      <p:sp>
        <p:nvSpPr>
          <p:cNvPr id="9" name="Dikdörtgen 8"/>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4" name="Tablo 3"/>
          <p:cNvGraphicFramePr>
            <a:graphicFrameLocks noGrp="1"/>
          </p:cNvGraphicFramePr>
          <p:nvPr>
            <p:extLst>
              <p:ext uri="{D42A27DB-BD31-4B8C-83A1-F6EECF244321}">
                <p14:modId xmlns:p14="http://schemas.microsoft.com/office/powerpoint/2010/main" val="636899891"/>
              </p:ext>
            </p:extLst>
          </p:nvPr>
        </p:nvGraphicFramePr>
        <p:xfrm>
          <a:off x="546099" y="1217049"/>
          <a:ext cx="11341101" cy="2224650"/>
        </p:xfrm>
        <a:graphic>
          <a:graphicData uri="http://schemas.openxmlformats.org/drawingml/2006/table">
            <a:tbl>
              <a:tblPr/>
              <a:tblGrid>
                <a:gridCol w="2709557">
                  <a:extLst>
                    <a:ext uri="{9D8B030D-6E8A-4147-A177-3AD203B41FA5}">
                      <a16:colId xmlns:a16="http://schemas.microsoft.com/office/drawing/2014/main" val="914656890"/>
                    </a:ext>
                  </a:extLst>
                </a:gridCol>
                <a:gridCol w="2287409">
                  <a:extLst>
                    <a:ext uri="{9D8B030D-6E8A-4147-A177-3AD203B41FA5}">
                      <a16:colId xmlns:a16="http://schemas.microsoft.com/office/drawing/2014/main" val="2846273784"/>
                    </a:ext>
                  </a:extLst>
                </a:gridCol>
                <a:gridCol w="6344135">
                  <a:extLst>
                    <a:ext uri="{9D8B030D-6E8A-4147-A177-3AD203B41FA5}">
                      <a16:colId xmlns:a16="http://schemas.microsoft.com/office/drawing/2014/main" val="2261659655"/>
                    </a:ext>
                  </a:extLst>
                </a:gridCol>
              </a:tblGrid>
              <a:tr h="444930">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Gider Kaleminin Türü</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259" marR="66259" marT="92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Gerçekleşme Dönemi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6259" marR="66259" marT="92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Sapmanın Gerekçesi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6259" marR="66259" marT="92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9014287"/>
                  </a:ext>
                </a:extLst>
              </a:tr>
              <a:tr h="444930">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Seyahat- …. Konferansı</a:t>
                      </a:r>
                    </a:p>
                  </a:txBody>
                  <a:tcPr marL="66259" marR="66259" marT="92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a:t>
                      </a:r>
                    </a:p>
                  </a:txBody>
                  <a:tcPr marL="66259" marR="66259" marT="92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smtClean="0">
                          <a:effectLst/>
                          <a:latin typeface="Calibri" panose="020F0502020204030204" pitchFamily="34" charset="0"/>
                          <a:ea typeface="Calibri" panose="020F0502020204030204" pitchFamily="34" charset="0"/>
                          <a:cs typeface="Times New Roman" panose="02020603050405020304" pitchFamily="18" charset="0"/>
                        </a:rPr>
                        <a:t>2024/1 döneminde</a:t>
                      </a:r>
                      <a:r>
                        <a:rPr lang="tr-TR" sz="1100" baseline="0" dirty="0" smtClean="0">
                          <a:effectLst/>
                          <a:latin typeface="Calibri" panose="020F0502020204030204" pitchFamily="34" charset="0"/>
                          <a:ea typeface="Calibri" panose="020F0502020204030204" pitchFamily="34" charset="0"/>
                          <a:cs typeface="Times New Roman" panose="02020603050405020304" pitchFamily="18" charset="0"/>
                        </a:rPr>
                        <a:t> planlanmış olup proje başlangıç tarihinin ötelenmesi </a:t>
                      </a:r>
                      <a:r>
                        <a:rPr lang="tr-TR" sz="1100" dirty="0" smtClean="0">
                          <a:effectLst/>
                          <a:latin typeface="Calibri" panose="020F0502020204030204" pitchFamily="34" charset="0"/>
                          <a:ea typeface="Calibri" panose="020F0502020204030204" pitchFamily="34" charset="0"/>
                          <a:cs typeface="Times New Roman" panose="02020603050405020304" pitchFamily="18" charset="0"/>
                        </a:rPr>
                        <a:t>nedeniyle bu dönemde gerçekleştirilememiştir</a:t>
                      </a: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r>
                        <a:rPr lang="tr-TR" sz="1100" dirty="0" smtClean="0">
                          <a:effectLst/>
                          <a:latin typeface="Calibri" panose="020F0502020204030204" pitchFamily="34" charset="0"/>
                          <a:ea typeface="Calibri" panose="020F0502020204030204" pitchFamily="34" charset="0"/>
                          <a:cs typeface="Times New Roman" panose="02020603050405020304" pitchFamily="18" charset="0"/>
                        </a:rPr>
                        <a:t>Gelecek dönemde </a:t>
                      </a:r>
                      <a:r>
                        <a:rPr lang="tr-TR" sz="1100" smtClean="0">
                          <a:effectLst/>
                          <a:latin typeface="Calibri" panose="020F0502020204030204" pitchFamily="34" charset="0"/>
                          <a:ea typeface="Calibri" panose="020F0502020204030204" pitchFamily="34" charset="0"/>
                          <a:cs typeface="Times New Roman" panose="02020603050405020304" pitchFamily="18" charset="0"/>
                        </a:rPr>
                        <a:t>gerçekleştirilmesi</a:t>
                      </a:r>
                      <a:r>
                        <a:rPr lang="tr-TR" sz="1100" baseline="0" smtClean="0">
                          <a:effectLst/>
                          <a:latin typeface="Calibri" panose="020F0502020204030204" pitchFamily="34" charset="0"/>
                          <a:ea typeface="Calibri" panose="020F0502020204030204" pitchFamily="34" charset="0"/>
                          <a:cs typeface="Times New Roman" panose="02020603050405020304" pitchFamily="18" charset="0"/>
                        </a:rPr>
                        <a:t> planlanmaktadır.</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259" marR="66259" marT="92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0221987"/>
                  </a:ext>
                </a:extLst>
              </a:tr>
              <a:tr h="444930">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Bilimsel Danışmanlık- Prof.Dr. ….</a:t>
                      </a:r>
                    </a:p>
                  </a:txBody>
                  <a:tcPr marL="66259" marR="66259" marT="92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smtClean="0">
                          <a:effectLst/>
                          <a:latin typeface="Calibri" panose="020F0502020204030204" pitchFamily="34" charset="0"/>
                          <a:ea typeface="Calibri" panose="020F0502020204030204" pitchFamily="34" charset="0"/>
                          <a:cs typeface="Times New Roman" panose="02020603050405020304" pitchFamily="18" charset="0"/>
                        </a:rPr>
                        <a:t>2023/2</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259" marR="66259" marT="92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6259" marR="66259" marT="92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8507552"/>
                  </a:ext>
                </a:extLst>
              </a:tr>
              <a:tr h="444930">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6259" marR="66259" marT="92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6259" marR="66259" marT="92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6259" marR="66259" marT="92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5128551"/>
                  </a:ext>
                </a:extLst>
              </a:tr>
              <a:tr h="444930">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6259" marR="66259" marT="92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6259" marR="66259" marT="92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6259" marR="66259" marT="920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3747295"/>
                  </a:ext>
                </a:extLst>
              </a:tr>
            </a:tbl>
          </a:graphicData>
        </a:graphic>
      </p:graphicFrame>
      <p:pic>
        <p:nvPicPr>
          <p:cNvPr id="13" name="Resim 12"/>
          <p:cNvPicPr>
            <a:picLocks noChangeAspect="1"/>
          </p:cNvPicPr>
          <p:nvPr/>
        </p:nvPicPr>
        <p:blipFill>
          <a:blip r:embed="rId5"/>
          <a:stretch>
            <a:fillRect/>
          </a:stretch>
        </p:blipFill>
        <p:spPr>
          <a:xfrm>
            <a:off x="4103932" y="2230170"/>
            <a:ext cx="575648" cy="198407"/>
          </a:xfrm>
          <a:prstGeom prst="rect">
            <a:avLst/>
          </a:prstGeom>
        </p:spPr>
      </p:pic>
    </p:spTree>
    <p:extLst>
      <p:ext uri="{BB962C8B-B14F-4D97-AF65-F5344CB8AC3E}">
        <p14:creationId xmlns:p14="http://schemas.microsoft.com/office/powerpoint/2010/main" val="3908222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24715" y="73228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1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2.1.5 İ</a:t>
            </a:r>
            <a:r>
              <a:rPr kumimoji="0" lang="tr-TR" altLang="tr-TR" sz="1100" b="1" i="0" u="none" strike="noStrike" cap="none" normalizeH="0" baseline="0" dirty="0" smtClean="0" bmk="">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Ş PAKETİ GERÇEKLEŞME TABLOSU</a:t>
            </a:r>
            <a:endParaRPr kumimoji="0" lang="tr-TR" altLang="tr-TR"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smtClean="0">
              <a:ln>
                <a:noFill/>
              </a:ln>
              <a:solidFill>
                <a:schemeClr val="tx1"/>
              </a:solidFill>
              <a:effectLst/>
              <a:latin typeface="Arial" panose="020B0604020202020204" pitchFamily="34" charset="0"/>
            </a:endParaRPr>
          </a:p>
        </p:txBody>
      </p:sp>
      <p:sp>
        <p:nvSpPr>
          <p:cNvPr id="9"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İzleme Süreci: Teknik </a:t>
            </a:r>
            <a:r>
              <a:rPr lang="tr-TR" sz="3000" b="1" dirty="0" smtClean="0">
                <a:solidFill>
                  <a:srgbClr val="E20613"/>
                </a:solidFill>
                <a:latin typeface="Arial" panose="020B0604020202020204" pitchFamily="34" charset="0"/>
                <a:cs typeface="Arial" panose="020B0604020202020204" pitchFamily="34" charset="0"/>
              </a:rPr>
              <a:t>Rapor (Dönem </a:t>
            </a:r>
            <a:r>
              <a:rPr lang="tr-TR" sz="3000" b="1" dirty="0">
                <a:solidFill>
                  <a:srgbClr val="E20613"/>
                </a:solidFill>
                <a:latin typeface="Arial" panose="020B0604020202020204" pitchFamily="34" charset="0"/>
                <a:cs typeface="Arial" panose="020B0604020202020204" pitchFamily="34" charset="0"/>
              </a:rPr>
              <a:t>Raporu)</a:t>
            </a: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445" y="4096644"/>
            <a:ext cx="4183694" cy="2160491"/>
          </a:xfrm>
          <a:prstGeom prst="rect">
            <a:avLst/>
          </a:prstGeom>
        </p:spPr>
      </p:pic>
      <p:pic>
        <p:nvPicPr>
          <p:cNvPr id="10" name="Resi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0715" y="4096644"/>
            <a:ext cx="3306870" cy="2204580"/>
          </a:xfrm>
          <a:prstGeom prst="rect">
            <a:avLst/>
          </a:prstGeom>
        </p:spPr>
      </p:pic>
      <p:sp>
        <p:nvSpPr>
          <p:cNvPr id="7" name="Dikdörtgen 6"/>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6" name="Tablo 5"/>
          <p:cNvGraphicFramePr>
            <a:graphicFrameLocks noGrp="1"/>
          </p:cNvGraphicFramePr>
          <p:nvPr>
            <p:extLst>
              <p:ext uri="{D42A27DB-BD31-4B8C-83A1-F6EECF244321}">
                <p14:modId xmlns:p14="http://schemas.microsoft.com/office/powerpoint/2010/main" val="2351987817"/>
              </p:ext>
            </p:extLst>
          </p:nvPr>
        </p:nvGraphicFramePr>
        <p:xfrm>
          <a:off x="391438" y="1101495"/>
          <a:ext cx="11241762" cy="2917439"/>
        </p:xfrm>
        <a:graphic>
          <a:graphicData uri="http://schemas.openxmlformats.org/drawingml/2006/table">
            <a:tbl>
              <a:tblPr/>
              <a:tblGrid>
                <a:gridCol w="811396">
                  <a:extLst>
                    <a:ext uri="{9D8B030D-6E8A-4147-A177-3AD203B41FA5}">
                      <a16:colId xmlns:a16="http://schemas.microsoft.com/office/drawing/2014/main" val="3848280225"/>
                    </a:ext>
                  </a:extLst>
                </a:gridCol>
                <a:gridCol w="1151659">
                  <a:extLst>
                    <a:ext uri="{9D8B030D-6E8A-4147-A177-3AD203B41FA5}">
                      <a16:colId xmlns:a16="http://schemas.microsoft.com/office/drawing/2014/main" val="1671164535"/>
                    </a:ext>
                  </a:extLst>
                </a:gridCol>
                <a:gridCol w="1269443">
                  <a:extLst>
                    <a:ext uri="{9D8B030D-6E8A-4147-A177-3AD203B41FA5}">
                      <a16:colId xmlns:a16="http://schemas.microsoft.com/office/drawing/2014/main" val="2376895338"/>
                    </a:ext>
                  </a:extLst>
                </a:gridCol>
                <a:gridCol w="1033875">
                  <a:extLst>
                    <a:ext uri="{9D8B030D-6E8A-4147-A177-3AD203B41FA5}">
                      <a16:colId xmlns:a16="http://schemas.microsoft.com/office/drawing/2014/main" val="1589454373"/>
                    </a:ext>
                  </a:extLst>
                </a:gridCol>
                <a:gridCol w="1269443">
                  <a:extLst>
                    <a:ext uri="{9D8B030D-6E8A-4147-A177-3AD203B41FA5}">
                      <a16:colId xmlns:a16="http://schemas.microsoft.com/office/drawing/2014/main" val="4284969477"/>
                    </a:ext>
                  </a:extLst>
                </a:gridCol>
                <a:gridCol w="811396">
                  <a:extLst>
                    <a:ext uri="{9D8B030D-6E8A-4147-A177-3AD203B41FA5}">
                      <a16:colId xmlns:a16="http://schemas.microsoft.com/office/drawing/2014/main" val="2861403251"/>
                    </a:ext>
                  </a:extLst>
                </a:gridCol>
                <a:gridCol w="994614">
                  <a:extLst>
                    <a:ext uri="{9D8B030D-6E8A-4147-A177-3AD203B41FA5}">
                      <a16:colId xmlns:a16="http://schemas.microsoft.com/office/drawing/2014/main" val="224125206"/>
                    </a:ext>
                  </a:extLst>
                </a:gridCol>
                <a:gridCol w="889918">
                  <a:extLst>
                    <a:ext uri="{9D8B030D-6E8A-4147-A177-3AD203B41FA5}">
                      <a16:colId xmlns:a16="http://schemas.microsoft.com/office/drawing/2014/main" val="1906177402"/>
                    </a:ext>
                  </a:extLst>
                </a:gridCol>
                <a:gridCol w="1505009">
                  <a:extLst>
                    <a:ext uri="{9D8B030D-6E8A-4147-A177-3AD203B41FA5}">
                      <a16:colId xmlns:a16="http://schemas.microsoft.com/office/drawing/2014/main" val="1836835121"/>
                    </a:ext>
                  </a:extLst>
                </a:gridCol>
                <a:gridCol w="1505009">
                  <a:extLst>
                    <a:ext uri="{9D8B030D-6E8A-4147-A177-3AD203B41FA5}">
                      <a16:colId xmlns:a16="http://schemas.microsoft.com/office/drawing/2014/main" val="3887287184"/>
                    </a:ext>
                  </a:extLst>
                </a:gridCol>
              </a:tblGrid>
              <a:tr h="1101814">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İş Paketi No</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Planlanan Başlama –Bitiş Tarihi</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Gerçekleşen Başlama –Bitiş Tarihi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Planlanan</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Süre</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(Ay)</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Gerçekleşen</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Süre</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(Ay)</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Sapma</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(Ay)</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Gerekçesi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Dönem İçinde Çalışılan Süre</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Bu Dönem Hariç İş Paketi Gerçekleşme Oranı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Bu Dönem Dahil İş Paketi Gerçekleşme Oranı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2140293"/>
                  </a:ext>
                </a:extLst>
              </a:tr>
              <a:tr h="490854">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1</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smtClean="0">
                          <a:effectLst/>
                          <a:latin typeface="Calibri" panose="020F0502020204030204" pitchFamily="34" charset="0"/>
                          <a:ea typeface="Calibri" panose="020F0502020204030204" pitchFamily="34" charset="0"/>
                          <a:cs typeface="Times New Roman" panose="02020603050405020304" pitchFamily="18" charset="0"/>
                        </a:rPr>
                        <a:t>01.01.2024-</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tr-TR" sz="1100" dirty="0" smtClean="0">
                          <a:effectLst/>
                          <a:latin typeface="Calibri" panose="020F0502020204030204" pitchFamily="34" charset="0"/>
                          <a:ea typeface="Calibri" panose="020F0502020204030204" pitchFamily="34" charset="0"/>
                          <a:cs typeface="Times New Roman" panose="02020603050405020304" pitchFamily="18" charset="0"/>
                        </a:rPr>
                        <a:t>30.04.2024</a:t>
                      </a: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smtClean="0">
                          <a:effectLst/>
                          <a:latin typeface="Calibri" panose="020F0502020204030204" pitchFamily="34" charset="0"/>
                          <a:ea typeface="Calibri" panose="020F0502020204030204" pitchFamily="34" charset="0"/>
                          <a:cs typeface="Times New Roman" panose="02020603050405020304" pitchFamily="18" charset="0"/>
                        </a:rPr>
                        <a:t>01.01.2024-</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tr-TR" sz="1100" dirty="0" smtClean="0">
                          <a:effectLst/>
                          <a:latin typeface="Calibri" panose="020F0502020204030204" pitchFamily="34" charset="0"/>
                          <a:ea typeface="Calibri" panose="020F0502020204030204" pitchFamily="34" charset="0"/>
                          <a:cs typeface="Times New Roman" panose="02020603050405020304" pitchFamily="18" charset="0"/>
                        </a:rPr>
                        <a:t>30.04.2024</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4 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4 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smtClean="0">
                          <a:effectLst/>
                          <a:latin typeface="Calibri" panose="020F0502020204030204" pitchFamily="34" charset="0"/>
                          <a:ea typeface="Calibri" panose="020F0502020204030204" pitchFamily="34" charset="0"/>
                          <a:cs typeface="Times New Roman" panose="02020603050405020304" pitchFamily="18" charset="0"/>
                        </a:rPr>
                        <a:t>4</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%0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%100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2848885"/>
                  </a:ext>
                </a:extLst>
              </a:tr>
              <a:tr h="759693">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2 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smtClean="0">
                          <a:effectLst/>
                          <a:latin typeface="Calibri" panose="020F0502020204030204" pitchFamily="34" charset="0"/>
                          <a:ea typeface="Calibri" panose="020F0502020204030204" pitchFamily="34" charset="0"/>
                          <a:cs typeface="Times New Roman" panose="02020603050405020304" pitchFamily="18" charset="0"/>
                        </a:rPr>
                        <a:t>01.04.2024</a:t>
                      </a:r>
                      <a:r>
                        <a:rPr lang="tr-TR" sz="110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tr-TR" sz="1100" dirty="0" smtClean="0">
                          <a:effectLst/>
                          <a:latin typeface="Calibri" panose="020F0502020204030204" pitchFamily="34" charset="0"/>
                          <a:ea typeface="Calibri" panose="020F0502020204030204" pitchFamily="34" charset="0"/>
                          <a:cs typeface="Times New Roman" panose="02020603050405020304" pitchFamily="18" charset="0"/>
                        </a:rPr>
                        <a:t>30.09.2024</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smtClean="0">
                          <a:effectLst/>
                          <a:latin typeface="Calibri" panose="020F0502020204030204" pitchFamily="34" charset="0"/>
                          <a:ea typeface="Calibri" panose="020F0502020204030204" pitchFamily="34" charset="0"/>
                          <a:cs typeface="Times New Roman" panose="02020603050405020304" pitchFamily="18" charset="0"/>
                        </a:rPr>
                        <a:t>01.04.2024</a:t>
                      </a:r>
                      <a:r>
                        <a:rPr lang="tr-TR" sz="110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tr-TR" sz="11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6</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3</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İş paketi faaliyetleri devam etmektedir</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3 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%0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%50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6010535"/>
                  </a:ext>
                </a:extLst>
              </a:tr>
              <a:tr h="197122">
                <a:tc>
                  <a:txBody>
                    <a:bodyPr/>
                    <a:lstStyle/>
                    <a:p>
                      <a:pPr algn="ctr">
                        <a:lnSpc>
                          <a:spcPct val="107000"/>
                        </a:lnSpc>
                      </a:pPr>
                      <a:r>
                        <a:rPr lang="tr-TR" sz="1100" dirty="0" smtClean="0">
                          <a:effectLst/>
                          <a:latin typeface="Calibri" panose="020F0502020204030204" pitchFamily="34" charset="0"/>
                          <a:cs typeface="Times New Roman" panose="02020603050405020304" pitchFamily="18" charset="0"/>
                        </a:rPr>
                        <a:t>3</a:t>
                      </a:r>
                      <a:endParaRPr lang="tr-TR" sz="1100" dirty="0">
                        <a:effectLst/>
                        <a:latin typeface="Calibri" panose="020F0502020204030204" pitchFamily="34" charset="0"/>
                        <a:cs typeface="Times New Roman" panose="02020603050405020304" pitchFamily="18" charset="0"/>
                      </a:endParaRP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tr-TR" sz="1100" dirty="0" smtClean="0">
                          <a:effectLst/>
                          <a:latin typeface="Calibri" panose="020F0502020204030204" pitchFamily="34" charset="0"/>
                          <a:cs typeface="Times New Roman" panose="02020603050405020304" pitchFamily="18" charset="0"/>
                        </a:rPr>
                        <a:t>01.07.2024-30.09.2024</a:t>
                      </a:r>
                      <a:endParaRPr lang="tr-TR" sz="1100" dirty="0">
                        <a:effectLst/>
                        <a:latin typeface="Calibri" panose="020F0502020204030204" pitchFamily="34" charset="0"/>
                        <a:cs typeface="Times New Roman" panose="02020603050405020304" pitchFamily="18" charset="0"/>
                      </a:endParaRP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tr-TR" sz="1100" dirty="0" smtClean="0">
                          <a:effectLst/>
                          <a:latin typeface="Calibri" panose="020F0502020204030204" pitchFamily="34" charset="0"/>
                          <a:cs typeface="Times New Roman" panose="02020603050405020304" pitchFamily="18" charset="0"/>
                        </a:rPr>
                        <a:t>-</a:t>
                      </a:r>
                      <a:endParaRPr lang="tr-TR" sz="1100" dirty="0">
                        <a:effectLst/>
                        <a:latin typeface="Calibri" panose="020F0502020204030204" pitchFamily="34" charset="0"/>
                        <a:cs typeface="Times New Roman" panose="02020603050405020304" pitchFamily="18" charset="0"/>
                      </a:endParaRP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tr-TR" sz="1100" dirty="0" smtClean="0">
                          <a:effectLst/>
                          <a:latin typeface="Calibri" panose="020F0502020204030204" pitchFamily="34" charset="0"/>
                          <a:cs typeface="Times New Roman" panose="02020603050405020304" pitchFamily="18" charset="0"/>
                        </a:rPr>
                        <a:t>3</a:t>
                      </a:r>
                      <a:endParaRPr lang="tr-TR" sz="1100" dirty="0">
                        <a:effectLst/>
                        <a:latin typeface="Calibri" panose="020F0502020204030204" pitchFamily="34" charset="0"/>
                        <a:cs typeface="Times New Roman" panose="02020603050405020304" pitchFamily="18" charset="0"/>
                      </a:endParaRP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tr-TR" sz="1100" dirty="0" smtClean="0">
                          <a:effectLst/>
                          <a:latin typeface="Calibri" panose="020F0502020204030204" pitchFamily="34" charset="0"/>
                          <a:cs typeface="Times New Roman" panose="02020603050405020304" pitchFamily="18" charset="0"/>
                        </a:rPr>
                        <a:t>-</a:t>
                      </a:r>
                      <a:endParaRPr lang="tr-TR" sz="1100" dirty="0">
                        <a:effectLst/>
                        <a:latin typeface="Calibri" panose="020F0502020204030204" pitchFamily="34" charset="0"/>
                        <a:cs typeface="Times New Roman" panose="02020603050405020304" pitchFamily="18" charset="0"/>
                      </a:endParaRP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tr-TR" sz="1100" dirty="0" smtClean="0">
                          <a:effectLst/>
                          <a:latin typeface="Calibri" panose="020F0502020204030204" pitchFamily="34" charset="0"/>
                          <a:cs typeface="Times New Roman" panose="02020603050405020304" pitchFamily="18" charset="0"/>
                        </a:rPr>
                        <a:t>-</a:t>
                      </a:r>
                      <a:endParaRPr lang="tr-TR" sz="1100" dirty="0">
                        <a:effectLst/>
                        <a:latin typeface="Calibri" panose="020F0502020204030204" pitchFamily="34" charset="0"/>
                        <a:cs typeface="Times New Roman" panose="02020603050405020304" pitchFamily="18" charset="0"/>
                      </a:endParaRP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tr-TR" sz="1100" dirty="0" smtClean="0">
                          <a:effectLst/>
                          <a:latin typeface="Calibri" panose="020F0502020204030204" pitchFamily="34" charset="0"/>
                          <a:cs typeface="Times New Roman" panose="02020603050405020304" pitchFamily="18" charset="0"/>
                        </a:rPr>
                        <a:t>-</a:t>
                      </a:r>
                      <a:endParaRPr lang="tr-TR" sz="1100" dirty="0">
                        <a:effectLst/>
                        <a:latin typeface="Calibri" panose="020F0502020204030204" pitchFamily="34" charset="0"/>
                        <a:cs typeface="Times New Roman" panose="02020603050405020304" pitchFamily="18" charset="0"/>
                      </a:endParaRP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tr-TR" sz="1100" dirty="0" smtClean="0">
                          <a:effectLst/>
                          <a:latin typeface="Calibri" panose="020F0502020204030204" pitchFamily="34" charset="0"/>
                          <a:cs typeface="Times New Roman" panose="02020603050405020304" pitchFamily="18" charset="0"/>
                        </a:rPr>
                        <a:t>-</a:t>
                      </a:r>
                      <a:endParaRPr lang="tr-TR" sz="1100" dirty="0">
                        <a:effectLst/>
                        <a:latin typeface="Calibri" panose="020F0502020204030204" pitchFamily="34" charset="0"/>
                        <a:cs typeface="Times New Roman" panose="02020603050405020304" pitchFamily="18" charset="0"/>
                      </a:endParaRP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smtClean="0">
                          <a:effectLst/>
                          <a:latin typeface="Calibri" panose="020F0502020204030204" pitchFamily="34" charset="0"/>
                          <a:ea typeface="Calibri" panose="020F0502020204030204" pitchFamily="34" charset="0"/>
                          <a:cs typeface="Times New Roman" panose="02020603050405020304" pitchFamily="18" charset="0"/>
                        </a:rPr>
                        <a:t>-</a:t>
                      </a: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smtClean="0">
                          <a:effectLst/>
                          <a:latin typeface="Calibri" panose="020F0502020204030204" pitchFamily="34" charset="0"/>
                          <a:ea typeface="Calibri" panose="020F0502020204030204" pitchFamily="34" charset="0"/>
                          <a:cs typeface="Times New Roman" panose="02020603050405020304" pitchFamily="18" charset="0"/>
                        </a:rPr>
                        <a:t>-</a:t>
                      </a: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2480214"/>
                  </a:ext>
                </a:extLst>
              </a:tr>
              <a:tr h="197122">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6105" marR="66105" marT="91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4882113"/>
                  </a:ext>
                </a:extLst>
              </a:tr>
            </a:tbl>
          </a:graphicData>
        </a:graphic>
      </p:graphicFrame>
    </p:spTree>
    <p:extLst>
      <p:ext uri="{BB962C8B-B14F-4D97-AF65-F5344CB8AC3E}">
        <p14:creationId xmlns:p14="http://schemas.microsoft.com/office/powerpoint/2010/main" val="22299694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p:cNvPicPr>
            <a:picLocks noChangeAspect="1"/>
          </p:cNvPicPr>
          <p:nvPr/>
        </p:nvPicPr>
        <p:blipFill>
          <a:blip r:embed="rId3"/>
          <a:stretch>
            <a:fillRect/>
          </a:stretch>
        </p:blipFill>
        <p:spPr>
          <a:xfrm>
            <a:off x="8988815" y="2206099"/>
            <a:ext cx="3023685" cy="42464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Destek Kararı Sonrası Süreç</a:t>
            </a:r>
          </a:p>
        </p:txBody>
      </p:sp>
      <p:sp>
        <p:nvSpPr>
          <p:cNvPr id="5" name="AutoShape 2" descr="Pusula Nedir? Pusula Nasıl Kullanılır? | ELEKTRİK REHBERİNİ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 name="Dikdörtgen 9"/>
          <p:cNvSpPr/>
          <p:nvPr/>
        </p:nvSpPr>
        <p:spPr>
          <a:xfrm>
            <a:off x="5538825" y="831662"/>
            <a:ext cx="3277491" cy="461665"/>
          </a:xfrm>
          <a:prstGeom prst="rect">
            <a:avLst/>
          </a:prstGeom>
        </p:spPr>
        <p:txBody>
          <a:bodyPr wrap="square">
            <a:spAutoFit/>
          </a:bodyPr>
          <a:lstStyle/>
          <a:p>
            <a:r>
              <a:rPr lang="tr-TR" sz="2400" dirty="0"/>
              <a:t>Destek karar yazısı</a:t>
            </a:r>
          </a:p>
        </p:txBody>
      </p:sp>
      <p:sp>
        <p:nvSpPr>
          <p:cNvPr id="11" name="Dikdörtgen 10"/>
          <p:cNvSpPr/>
          <p:nvPr/>
        </p:nvSpPr>
        <p:spPr>
          <a:xfrm>
            <a:off x="9484354" y="1506425"/>
            <a:ext cx="2228550" cy="461665"/>
          </a:xfrm>
          <a:prstGeom prst="rect">
            <a:avLst/>
          </a:prstGeom>
        </p:spPr>
        <p:txBody>
          <a:bodyPr wrap="square">
            <a:spAutoFit/>
          </a:bodyPr>
          <a:lstStyle/>
          <a:p>
            <a:r>
              <a:rPr lang="tr-TR" sz="2400" dirty="0"/>
              <a:t>Sözleşme x 2</a:t>
            </a:r>
          </a:p>
        </p:txBody>
      </p:sp>
      <p:grpSp>
        <p:nvGrpSpPr>
          <p:cNvPr id="15" name="Grup 14"/>
          <p:cNvGrpSpPr/>
          <p:nvPr/>
        </p:nvGrpSpPr>
        <p:grpSpPr>
          <a:xfrm>
            <a:off x="5448266" y="1540690"/>
            <a:ext cx="3239688" cy="4558138"/>
            <a:chOff x="443346" y="932873"/>
            <a:chExt cx="3041955" cy="4401126"/>
          </a:xfrm>
        </p:grpSpPr>
        <p:pic>
          <p:nvPicPr>
            <p:cNvPr id="3" name="Resim 2"/>
            <p:cNvPicPr>
              <a:picLocks noChangeAspect="1"/>
            </p:cNvPicPr>
            <p:nvPr/>
          </p:nvPicPr>
          <p:blipFill rotWithShape="1">
            <a:blip r:embed="rId4"/>
            <a:srcRect l="3661" t="1772" r="2396" b="1287"/>
            <a:stretch/>
          </p:blipFill>
          <p:spPr>
            <a:xfrm>
              <a:off x="443346" y="932873"/>
              <a:ext cx="3041955" cy="440112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2" name="Oval 11"/>
            <p:cNvSpPr/>
            <p:nvPr/>
          </p:nvSpPr>
          <p:spPr>
            <a:xfrm>
              <a:off x="594651" y="4410165"/>
              <a:ext cx="2690416" cy="492035"/>
            </a:xfrm>
            <a:prstGeom prst="ellipse">
              <a:avLst/>
            </a:prstGeom>
            <a:solidFill>
              <a:srgbClr val="7030A0">
                <a:alpha val="11000"/>
              </a:srgbClr>
            </a:solidFill>
            <a:ln>
              <a:solidFill>
                <a:srgbClr val="7030A0"/>
              </a:solidFill>
            </a:ln>
          </p:spPr>
          <p:style>
            <a:lnRef idx="2">
              <a:schemeClr val="accent3"/>
            </a:lnRef>
            <a:fillRef idx="1">
              <a:schemeClr val="lt1"/>
            </a:fillRef>
            <a:effectRef idx="0">
              <a:schemeClr val="accent3"/>
            </a:effectRef>
            <a:fontRef idx="minor">
              <a:schemeClr val="dk1"/>
            </a:fontRef>
          </p:style>
          <p:txBody>
            <a:bodyPr spcFirstLastPara="0" vert="horz" wrap="square" lIns="216354" tIns="189034" rIns="216354" bIns="189034" numCol="1" spcCol="1270" rtlCol="0" anchor="ctr" anchorCtr="0">
              <a:noAutofit/>
            </a:bodyPr>
            <a:lstStyle/>
            <a:p>
              <a:pPr algn="ctr" defTabSz="711200">
                <a:lnSpc>
                  <a:spcPct val="90000"/>
                </a:lnSpc>
                <a:spcBef>
                  <a:spcPct val="0"/>
                </a:spcBef>
                <a:spcAft>
                  <a:spcPct val="35000"/>
                </a:spcAft>
              </a:pPr>
              <a:endParaRPr lang="tr-TR" b="1" u="none" kern="1200" dirty="0">
                <a:latin typeface="Futura Bk BT" pitchFamily="34" charset="0"/>
              </a:endParaRPr>
            </a:p>
          </p:txBody>
        </p:sp>
        <p:sp>
          <p:nvSpPr>
            <p:cNvPr id="13" name="Sağ Ok 12"/>
            <p:cNvSpPr/>
            <p:nvPr/>
          </p:nvSpPr>
          <p:spPr>
            <a:xfrm rot="18131944">
              <a:off x="1850180" y="3868909"/>
              <a:ext cx="697992" cy="396965"/>
            </a:xfrm>
            <a:prstGeom prst="rightArrow">
              <a:avLst/>
            </a:prstGeom>
            <a:solidFill>
              <a:schemeClr val="accent4">
                <a:alpha val="36000"/>
              </a:schemeClr>
            </a:solidFill>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216354" tIns="189034" rIns="216354" bIns="189034" numCol="1" spcCol="1270" rtlCol="0" anchor="ctr" anchorCtr="0">
              <a:noAutofit/>
            </a:bodyPr>
            <a:lstStyle/>
            <a:p>
              <a:pPr algn="ctr" defTabSz="711200">
                <a:lnSpc>
                  <a:spcPct val="90000"/>
                </a:lnSpc>
                <a:spcBef>
                  <a:spcPct val="0"/>
                </a:spcBef>
                <a:spcAft>
                  <a:spcPct val="35000"/>
                </a:spcAft>
              </a:pPr>
              <a:endParaRPr lang="tr-TR" b="1" u="none" kern="1200" dirty="0">
                <a:latin typeface="Futura Bk BT" pitchFamily="34" charset="0"/>
              </a:endParaRPr>
            </a:p>
          </p:txBody>
        </p:sp>
      </p:grpSp>
      <p:sp>
        <p:nvSpPr>
          <p:cNvPr id="14" name="Dikdörtgen 13"/>
          <p:cNvSpPr/>
          <p:nvPr/>
        </p:nvSpPr>
        <p:spPr>
          <a:xfrm>
            <a:off x="280467" y="3131237"/>
            <a:ext cx="4849563" cy="3662541"/>
          </a:xfrm>
          <a:prstGeom prst="rect">
            <a:avLst/>
          </a:prstGeom>
        </p:spPr>
        <p:txBody>
          <a:bodyPr wrap="square">
            <a:spAutoFit/>
          </a:bodyPr>
          <a:lstStyle/>
          <a:p>
            <a:pPr marL="457200" indent="-457200" algn="just">
              <a:spcAft>
                <a:spcPts val="1200"/>
              </a:spcAft>
              <a:buFont typeface="+mj-lt"/>
              <a:buAutoNum type="arabicPeriod"/>
            </a:pPr>
            <a:r>
              <a:rPr lang="tr-TR" sz="2400" dirty="0"/>
              <a:t>Destek kapsamını açıklayan karar yazısı </a:t>
            </a:r>
            <a:r>
              <a:rPr lang="tr-TR" sz="2400" dirty="0" smtClean="0"/>
              <a:t>(KEP adreslerine gönderilmiştir. Basılı olarak sözleşmeler ile birlikte de gönderilecektir. Bu yazı firmada kalacaktır)</a:t>
            </a:r>
            <a:endParaRPr lang="tr-TR" sz="2400" dirty="0"/>
          </a:p>
          <a:p>
            <a:pPr marL="457200" indent="-457200">
              <a:spcAft>
                <a:spcPts val="1200"/>
              </a:spcAft>
              <a:buFont typeface="+mj-lt"/>
              <a:buAutoNum type="arabicPeriod"/>
            </a:pPr>
            <a:r>
              <a:rPr lang="tr-TR" sz="2400" dirty="0"/>
              <a:t>İki nüsha sözleşme (imza ve kaşe sonrası TÜBİTAK’a gönderilir)</a:t>
            </a:r>
          </a:p>
          <a:p>
            <a:pPr marL="457200" indent="-457200">
              <a:buFont typeface="+mj-lt"/>
              <a:buAutoNum type="arabicPeriod"/>
            </a:pPr>
            <a:endParaRPr lang="tr-TR" sz="2000" dirty="0"/>
          </a:p>
        </p:txBody>
      </p:sp>
      <p:sp>
        <p:nvSpPr>
          <p:cNvPr id="16" name="AutoShape 2" descr="Başarı - Başarıyla İlgili Yedi Yanlış Düşünc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028" name="Picture 4" descr="Başarı - Başarıyla İlgili Yedi Yanlış Düşünce"/>
          <p:cNvPicPr>
            <a:picLocks noChangeAspect="1" noChangeArrowheads="1"/>
          </p:cNvPicPr>
          <p:nvPr/>
        </p:nvPicPr>
        <p:blipFill rotWithShape="1">
          <a:blip r:embed="rId5">
            <a:extLst>
              <a:ext uri="{28A0092B-C50C-407E-A947-70E740481C1C}">
                <a14:useLocalDpi xmlns:a14="http://schemas.microsoft.com/office/drawing/2010/main" val="0"/>
              </a:ext>
            </a:extLst>
          </a:blip>
          <a:srcRect t="9230"/>
          <a:stretch/>
        </p:blipFill>
        <p:spPr bwMode="auto">
          <a:xfrm>
            <a:off x="1048423" y="933741"/>
            <a:ext cx="3227919" cy="2197496"/>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up 16"/>
          <p:cNvGrpSpPr/>
          <p:nvPr/>
        </p:nvGrpSpPr>
        <p:grpSpPr>
          <a:xfrm>
            <a:off x="5538825" y="3446413"/>
            <a:ext cx="6458190" cy="1225158"/>
            <a:chOff x="460375" y="4371956"/>
            <a:chExt cx="5869217" cy="744285"/>
          </a:xfrm>
        </p:grpSpPr>
        <p:pic>
          <p:nvPicPr>
            <p:cNvPr id="18" name="Resim 17"/>
            <p:cNvPicPr>
              <a:picLocks noChangeAspect="1"/>
            </p:cNvPicPr>
            <p:nvPr/>
          </p:nvPicPr>
          <p:blipFill rotWithShape="1">
            <a:blip r:embed="rId6"/>
            <a:srcRect l="9220" t="60543" r="32057" b="26218"/>
            <a:stretch/>
          </p:blipFill>
          <p:spPr>
            <a:xfrm>
              <a:off x="460375" y="4371956"/>
              <a:ext cx="5869217" cy="744285"/>
            </a:xfrm>
            <a:prstGeom prst="rect">
              <a:avLst/>
            </a:prstGeom>
            <a:ln>
              <a:noFill/>
            </a:ln>
            <a:effectLst>
              <a:outerShdw blurRad="292100" dist="139700" dir="2700000" algn="tl" rotWithShape="0">
                <a:srgbClr val="333333">
                  <a:alpha val="65000"/>
                </a:srgbClr>
              </a:outerShdw>
            </a:effectLst>
          </p:spPr>
        </p:pic>
        <p:sp>
          <p:nvSpPr>
            <p:cNvPr id="19" name="Dikdörtgen 18"/>
            <p:cNvSpPr/>
            <p:nvPr/>
          </p:nvSpPr>
          <p:spPr>
            <a:xfrm>
              <a:off x="1403350" y="4794250"/>
              <a:ext cx="2512868" cy="114300"/>
            </a:xfrm>
            <a:prstGeom prst="rect">
              <a:avLst/>
            </a:prstGeom>
          </p:spPr>
          <p:style>
            <a:lnRef idx="1">
              <a:schemeClr val="accent6"/>
            </a:lnRef>
            <a:fillRef idx="2">
              <a:schemeClr val="accent6"/>
            </a:fillRef>
            <a:effectRef idx="1">
              <a:schemeClr val="accent6"/>
            </a:effectRef>
            <a:fontRef idx="minor">
              <a:schemeClr val="dk1"/>
            </a:fontRef>
          </p:style>
          <p:txBody>
            <a:bodyPr spcFirstLastPara="0" vert="horz" wrap="square" lIns="216354" tIns="189034" rIns="216354" bIns="189034" numCol="1" spcCol="1270" rtlCol="0" anchor="ctr" anchorCtr="0">
              <a:noAutofit/>
            </a:bodyPr>
            <a:lstStyle>
              <a:defPPr rtl="0">
                <a:defRPr lang="tr-T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711200">
                <a:lnSpc>
                  <a:spcPct val="90000"/>
                </a:lnSpc>
                <a:spcBef>
                  <a:spcPct val="0"/>
                </a:spcBef>
                <a:spcAft>
                  <a:spcPct val="35000"/>
                </a:spcAft>
              </a:pPr>
              <a:endParaRPr lang="tr-TR" b="1" u="none" kern="1200" dirty="0">
                <a:latin typeface="Futura Bk BT" pitchFamily="34" charset="0"/>
              </a:endParaRPr>
            </a:p>
          </p:txBody>
        </p:sp>
      </p:grpSp>
      <p:sp>
        <p:nvSpPr>
          <p:cNvPr id="20" name="Dikdörtgen 19"/>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062628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423897" y="78600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1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2.1.6 A</a:t>
            </a:r>
            <a:r>
              <a:rPr kumimoji="0" lang="tr-TR" altLang="tr-TR" sz="1100" b="1" i="0" u="none" strike="noStrike" cap="none" normalizeH="0" baseline="0" dirty="0" smtClean="0" bmk="">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RA ÇIKTILAR KARŞILAŞTIRMA TABLOSU</a:t>
            </a:r>
            <a:endParaRPr kumimoji="0" lang="tr-TR" altLang="tr-TR"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smtClean="0">
              <a:ln>
                <a:noFill/>
              </a:ln>
              <a:solidFill>
                <a:schemeClr val="tx1"/>
              </a:solidFill>
              <a:effectLst/>
              <a:latin typeface="Arial" panose="020B0604020202020204" pitchFamily="34" charset="0"/>
            </a:endParaRPr>
          </a:p>
        </p:txBody>
      </p:sp>
      <p:sp>
        <p:nvSpPr>
          <p:cNvPr id="11"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İzleme Süreci: Teknik </a:t>
            </a:r>
            <a:r>
              <a:rPr lang="tr-TR" sz="3000" b="1" dirty="0" smtClean="0">
                <a:solidFill>
                  <a:srgbClr val="E20613"/>
                </a:solidFill>
                <a:latin typeface="Arial" panose="020B0604020202020204" pitchFamily="34" charset="0"/>
                <a:cs typeface="Arial" panose="020B0604020202020204" pitchFamily="34" charset="0"/>
              </a:rPr>
              <a:t>Rapor (Dönem </a:t>
            </a:r>
            <a:r>
              <a:rPr lang="tr-TR" sz="3000" b="1" dirty="0">
                <a:solidFill>
                  <a:srgbClr val="E20613"/>
                </a:solidFill>
                <a:latin typeface="Arial" panose="020B0604020202020204" pitchFamily="34" charset="0"/>
                <a:cs typeface="Arial" panose="020B0604020202020204" pitchFamily="34" charset="0"/>
              </a:rPr>
              <a:t>Raporu)</a:t>
            </a:r>
          </a:p>
        </p:txBody>
      </p:sp>
      <p:pic>
        <p:nvPicPr>
          <p:cNvPr id="12" name="Resim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3786" y="3544783"/>
            <a:ext cx="2854959" cy="2854959"/>
          </a:xfrm>
          <a:prstGeom prst="rect">
            <a:avLst/>
          </a:prstGeom>
        </p:spPr>
      </p:pic>
      <p:pic>
        <p:nvPicPr>
          <p:cNvPr id="13" name="Resim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8607" y="3638214"/>
            <a:ext cx="4482319" cy="2591490"/>
          </a:xfrm>
          <a:prstGeom prst="rect">
            <a:avLst/>
          </a:prstGeom>
        </p:spPr>
      </p:pic>
      <p:sp>
        <p:nvSpPr>
          <p:cNvPr id="7" name="Dikdörtgen 6"/>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2" name="Tablo 1"/>
          <p:cNvGraphicFramePr>
            <a:graphicFrameLocks noGrp="1"/>
          </p:cNvGraphicFramePr>
          <p:nvPr>
            <p:extLst>
              <p:ext uri="{D42A27DB-BD31-4B8C-83A1-F6EECF244321}">
                <p14:modId xmlns:p14="http://schemas.microsoft.com/office/powerpoint/2010/main" val="2456530559"/>
              </p:ext>
            </p:extLst>
          </p:nvPr>
        </p:nvGraphicFramePr>
        <p:xfrm>
          <a:off x="423897" y="1218762"/>
          <a:ext cx="11176000" cy="2134129"/>
        </p:xfrm>
        <a:graphic>
          <a:graphicData uri="http://schemas.openxmlformats.org/drawingml/2006/table">
            <a:tbl>
              <a:tblPr/>
              <a:tblGrid>
                <a:gridCol w="4119886">
                  <a:extLst>
                    <a:ext uri="{9D8B030D-6E8A-4147-A177-3AD203B41FA5}">
                      <a16:colId xmlns:a16="http://schemas.microsoft.com/office/drawing/2014/main" val="2182400259"/>
                    </a:ext>
                  </a:extLst>
                </a:gridCol>
                <a:gridCol w="1468114">
                  <a:extLst>
                    <a:ext uri="{9D8B030D-6E8A-4147-A177-3AD203B41FA5}">
                      <a16:colId xmlns:a16="http://schemas.microsoft.com/office/drawing/2014/main" val="2487807962"/>
                    </a:ext>
                  </a:extLst>
                </a:gridCol>
                <a:gridCol w="1925804">
                  <a:extLst>
                    <a:ext uri="{9D8B030D-6E8A-4147-A177-3AD203B41FA5}">
                      <a16:colId xmlns:a16="http://schemas.microsoft.com/office/drawing/2014/main" val="745757390"/>
                    </a:ext>
                  </a:extLst>
                </a:gridCol>
                <a:gridCol w="3662196">
                  <a:extLst>
                    <a:ext uri="{9D8B030D-6E8A-4147-A177-3AD203B41FA5}">
                      <a16:colId xmlns:a16="http://schemas.microsoft.com/office/drawing/2014/main" val="826565952"/>
                    </a:ext>
                  </a:extLst>
                </a:gridCol>
              </a:tblGrid>
              <a:tr h="737829">
                <a:tc>
                  <a:txBody>
                    <a:bodyPr/>
                    <a:lstStyle/>
                    <a:p>
                      <a:pPr algn="ctr">
                        <a:lnSpc>
                          <a:spcPct val="107000"/>
                        </a:lnSpc>
                        <a:spcAft>
                          <a:spcPts val="800"/>
                        </a:spcAft>
                      </a:pPr>
                      <a:r>
                        <a:rPr lang="tr-TR" sz="1200" b="1" dirty="0">
                          <a:effectLst/>
                          <a:latin typeface="Calibri" panose="020F0502020204030204" pitchFamily="34" charset="0"/>
                          <a:ea typeface="Calibri" panose="020F0502020204030204" pitchFamily="34" charset="0"/>
                          <a:cs typeface="Times New Roman" panose="02020603050405020304" pitchFamily="18" charset="0"/>
                        </a:rPr>
                        <a:t>Çıktının Adı</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497" marR="68497" marT="95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200" b="1">
                          <a:effectLst/>
                          <a:latin typeface="Calibri" panose="020F0502020204030204" pitchFamily="34" charset="0"/>
                          <a:ea typeface="Calibri" panose="020F0502020204030204" pitchFamily="34" charset="0"/>
                          <a:cs typeface="Times New Roman" panose="02020603050405020304" pitchFamily="18" charset="0"/>
                        </a:rPr>
                        <a:t>Planlanan Zaman Aralığı</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68497" marR="68497" marT="95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200" b="1">
                          <a:effectLst/>
                          <a:latin typeface="Calibri" panose="020F0502020204030204" pitchFamily="34" charset="0"/>
                          <a:ea typeface="Calibri" panose="020F0502020204030204" pitchFamily="34" charset="0"/>
                          <a:cs typeface="Times New Roman" panose="02020603050405020304" pitchFamily="18" charset="0"/>
                        </a:rPr>
                        <a:t>Gerçekleşen Tarih</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68497" marR="68497" marT="95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200" b="1">
                          <a:effectLst/>
                          <a:latin typeface="Calibri" panose="020F0502020204030204" pitchFamily="34" charset="0"/>
                          <a:ea typeface="Calibri" panose="020F0502020204030204" pitchFamily="34" charset="0"/>
                          <a:cs typeface="Times New Roman" panose="02020603050405020304" pitchFamily="18" charset="0"/>
                        </a:rPr>
                        <a:t>Farklılık Veya Sapmaların Gerekçesi</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a:txBody>
                  <a:tcPr marL="68497" marR="68497" marT="95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1422127"/>
                  </a:ext>
                </a:extLst>
              </a:tr>
              <a:tr h="282102">
                <a:tc>
                  <a:txBody>
                    <a:bodyPr/>
                    <a:lstStyle/>
                    <a:p>
                      <a:pPr algn="ctr">
                        <a:lnSpc>
                          <a:spcPct val="107000"/>
                        </a:lnSpc>
                        <a:spcAft>
                          <a:spcPts val="800"/>
                        </a:spcAft>
                      </a:pPr>
                      <a:r>
                        <a:rPr lang="tr-TR" sz="1200" dirty="0">
                          <a:effectLst/>
                          <a:latin typeface="Calibri" panose="020F0502020204030204" pitchFamily="34" charset="0"/>
                          <a:ea typeface="Calibri" panose="020F0502020204030204" pitchFamily="34" charset="0"/>
                          <a:cs typeface="Times New Roman" panose="02020603050405020304" pitchFamily="18" charset="0"/>
                        </a:rPr>
                        <a:t> Literatür Araştırması Raporu</a:t>
                      </a:r>
                    </a:p>
                  </a:txBody>
                  <a:tcPr marL="68497" marR="68497" marT="95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smtClean="0">
                          <a:effectLst/>
                          <a:latin typeface="Calibri" panose="020F0502020204030204" pitchFamily="34" charset="0"/>
                          <a:ea typeface="Calibri" panose="020F0502020204030204" pitchFamily="34" charset="0"/>
                          <a:cs typeface="Times New Roman" panose="02020603050405020304" pitchFamily="18" charset="0"/>
                        </a:rPr>
                        <a:t>30.04.2024</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497" marR="68497" marT="95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smtClean="0">
                          <a:effectLst/>
                          <a:latin typeface="Calibri" panose="020F0502020204030204" pitchFamily="34" charset="0"/>
                          <a:ea typeface="Calibri" panose="020F0502020204030204" pitchFamily="34" charset="0"/>
                          <a:cs typeface="Times New Roman" panose="02020603050405020304" pitchFamily="18" charset="0"/>
                        </a:rPr>
                        <a:t>30.04.2024</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497" marR="68497" marT="95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200">
                          <a:effectLst/>
                          <a:latin typeface="Calibri" panose="020F0502020204030204" pitchFamily="34" charset="0"/>
                          <a:ea typeface="Calibri" panose="020F0502020204030204" pitchFamily="34" charset="0"/>
                          <a:cs typeface="Times New Roman" panose="02020603050405020304" pitchFamily="18" charset="0"/>
                        </a:rPr>
                        <a:t> -</a:t>
                      </a:r>
                    </a:p>
                  </a:txBody>
                  <a:tcPr marL="68497" marR="68497" marT="95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9271896"/>
                  </a:ext>
                </a:extLst>
              </a:tr>
              <a:tr h="549994">
                <a:tc>
                  <a:txBody>
                    <a:bodyPr/>
                    <a:lstStyle/>
                    <a:p>
                      <a:pPr algn="ctr">
                        <a:lnSpc>
                          <a:spcPct val="107000"/>
                        </a:lnSpc>
                        <a:spcAft>
                          <a:spcPts val="800"/>
                        </a:spcAft>
                      </a:pPr>
                      <a:r>
                        <a:rPr lang="tr-TR" sz="1200">
                          <a:effectLst/>
                          <a:latin typeface="Calibri" panose="020F0502020204030204" pitchFamily="34" charset="0"/>
                          <a:ea typeface="Calibri" panose="020F0502020204030204" pitchFamily="34" charset="0"/>
                          <a:cs typeface="Times New Roman" panose="02020603050405020304" pitchFamily="18" charset="0"/>
                        </a:rPr>
                        <a:t>İlk Prototip</a:t>
                      </a:r>
                    </a:p>
                  </a:txBody>
                  <a:tcPr marL="68497" marR="68497" marT="95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smtClean="0">
                          <a:effectLst/>
                          <a:latin typeface="Calibri" panose="020F0502020204030204" pitchFamily="34" charset="0"/>
                          <a:ea typeface="Calibri" panose="020F0502020204030204" pitchFamily="34" charset="0"/>
                          <a:cs typeface="Times New Roman" panose="02020603050405020304" pitchFamily="18" charset="0"/>
                        </a:rPr>
                        <a:t>31.08.2024</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497" marR="68497" marT="95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r>
                        <a:rPr lang="tr-TR" sz="1200" dirty="0" smtClean="0">
                          <a:effectLst/>
                          <a:latin typeface="Calibri" panose="020F0502020204030204" pitchFamily="34" charset="0"/>
                          <a:ea typeface="Calibri" panose="020F0502020204030204" pitchFamily="34" charset="0"/>
                          <a:cs typeface="Times New Roman" panose="02020603050405020304" pitchFamily="18" charset="0"/>
                        </a:rPr>
                        <a:t>31.10.2024</a:t>
                      </a:r>
                      <a:endParaRPr lang="tr-T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497" marR="68497" marT="95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200" dirty="0">
                          <a:effectLst/>
                          <a:latin typeface="Calibri" panose="020F0502020204030204" pitchFamily="34" charset="0"/>
                          <a:ea typeface="Calibri" panose="020F0502020204030204" pitchFamily="34" charset="0"/>
                          <a:cs typeface="Times New Roman" panose="02020603050405020304" pitchFamily="18" charset="0"/>
                        </a:rPr>
                        <a:t>Üretim kapasitesinin yoğunluğundan dolayı iş paketi faaliyetlerine geç başlanmıştır. </a:t>
                      </a:r>
                    </a:p>
                  </a:txBody>
                  <a:tcPr marL="68497" marR="68497" marT="95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2370311"/>
                  </a:ext>
                </a:extLst>
              </a:tr>
              <a:tr h="282102">
                <a:tc>
                  <a:txBody>
                    <a:bodyPr/>
                    <a:lstStyle/>
                    <a:p>
                      <a:pPr algn="ctr">
                        <a:lnSpc>
                          <a:spcPct val="107000"/>
                        </a:lnSpc>
                        <a:spcAft>
                          <a:spcPts val="800"/>
                        </a:spcAft>
                      </a:pPr>
                      <a:r>
                        <a:rPr lang="tr-TR" sz="1200">
                          <a:effectLst/>
                          <a:latin typeface="Calibri" panose="020F0502020204030204" pitchFamily="34" charset="0"/>
                          <a:ea typeface="Calibri" panose="020F0502020204030204" pitchFamily="34" charset="0"/>
                          <a:cs typeface="Times New Roman" panose="02020603050405020304" pitchFamily="18" charset="0"/>
                        </a:rPr>
                        <a:t> </a:t>
                      </a:r>
                    </a:p>
                  </a:txBody>
                  <a:tcPr marL="68497" marR="68497" marT="95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200">
                          <a:effectLst/>
                          <a:latin typeface="Calibri" panose="020F0502020204030204" pitchFamily="34" charset="0"/>
                          <a:ea typeface="Calibri" panose="020F0502020204030204" pitchFamily="34" charset="0"/>
                          <a:cs typeface="Times New Roman" panose="02020603050405020304" pitchFamily="18" charset="0"/>
                        </a:rPr>
                        <a:t> </a:t>
                      </a:r>
                    </a:p>
                  </a:txBody>
                  <a:tcPr marL="68497" marR="68497" marT="95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200">
                          <a:effectLst/>
                          <a:latin typeface="Calibri" panose="020F0502020204030204" pitchFamily="34" charset="0"/>
                          <a:ea typeface="Calibri" panose="020F0502020204030204" pitchFamily="34" charset="0"/>
                          <a:cs typeface="Times New Roman" panose="02020603050405020304" pitchFamily="18" charset="0"/>
                        </a:rPr>
                        <a:t> </a:t>
                      </a:r>
                    </a:p>
                  </a:txBody>
                  <a:tcPr marL="68497" marR="68497" marT="95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200" dirty="0">
                          <a:effectLst/>
                          <a:latin typeface="Calibri" panose="020F0502020204030204" pitchFamily="34" charset="0"/>
                          <a:ea typeface="Calibri" panose="020F0502020204030204" pitchFamily="34" charset="0"/>
                          <a:cs typeface="Times New Roman" panose="02020603050405020304" pitchFamily="18" charset="0"/>
                        </a:rPr>
                        <a:t> </a:t>
                      </a:r>
                    </a:p>
                  </a:txBody>
                  <a:tcPr marL="68497" marR="68497" marT="95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027496"/>
                  </a:ext>
                </a:extLst>
              </a:tr>
              <a:tr h="282102">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497" marR="68497" marT="95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497" marR="68497" marT="95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68497" marR="68497" marT="95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497" marR="68497" marT="95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5725033"/>
                  </a:ext>
                </a:extLst>
              </a:tr>
            </a:tbl>
          </a:graphicData>
        </a:graphic>
      </p:graphicFrame>
    </p:spTree>
    <p:extLst>
      <p:ext uri="{BB962C8B-B14F-4D97-AF65-F5344CB8AC3E}">
        <p14:creationId xmlns:p14="http://schemas.microsoft.com/office/powerpoint/2010/main" val="11693458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İzleme Süreci: Teknik </a:t>
            </a:r>
            <a:r>
              <a:rPr lang="tr-TR" sz="3000" b="1" dirty="0" smtClean="0">
                <a:solidFill>
                  <a:srgbClr val="E20613"/>
                </a:solidFill>
                <a:latin typeface="Arial" panose="020B0604020202020204" pitchFamily="34" charset="0"/>
                <a:cs typeface="Arial" panose="020B0604020202020204" pitchFamily="34" charset="0"/>
              </a:rPr>
              <a:t>Rapor (Dönem </a:t>
            </a:r>
            <a:r>
              <a:rPr lang="tr-TR" sz="3000" b="1" dirty="0">
                <a:solidFill>
                  <a:srgbClr val="E20613"/>
                </a:solidFill>
                <a:latin typeface="Arial" panose="020B0604020202020204" pitchFamily="34" charset="0"/>
                <a:cs typeface="Arial" panose="020B0604020202020204" pitchFamily="34" charset="0"/>
              </a:rPr>
              <a:t>Raporu)</a:t>
            </a:r>
          </a:p>
        </p:txBody>
      </p:sp>
      <p:sp>
        <p:nvSpPr>
          <p:cNvPr id="5" name="AutoShape 2" descr="Pusula Nedir? Pusula Nasıl Kullanılır? | ELEKTRİK REHBERİNİ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nvGrpSpPr>
          <p:cNvPr id="3" name="Grup 2"/>
          <p:cNvGrpSpPr/>
          <p:nvPr/>
        </p:nvGrpSpPr>
        <p:grpSpPr>
          <a:xfrm>
            <a:off x="661294" y="3030623"/>
            <a:ext cx="6129408" cy="3210641"/>
            <a:chOff x="532742" y="1686760"/>
            <a:chExt cx="6326553" cy="4217701"/>
          </a:xfrm>
        </p:grpSpPr>
        <p:pic>
          <p:nvPicPr>
            <p:cNvPr id="4" name="Picture 2" descr="5 Negative Impacts of Misaligned Security Strategi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742" y="1686760"/>
              <a:ext cx="6326553" cy="4217701"/>
            </a:xfrm>
            <a:prstGeom prst="rect">
              <a:avLst/>
            </a:prstGeom>
            <a:noFill/>
            <a:extLst>
              <a:ext uri="{909E8E84-426E-40DD-AFC4-6F175D3DCCD1}">
                <a14:hiddenFill xmlns:a14="http://schemas.microsoft.com/office/drawing/2010/main">
                  <a:solidFill>
                    <a:srgbClr val="FFFFFF"/>
                  </a:solidFill>
                </a14:hiddenFill>
              </a:ext>
            </a:extLst>
          </p:spPr>
        </p:pic>
        <p:sp>
          <p:nvSpPr>
            <p:cNvPr id="6" name="İçerik Yer Tutucusu 2"/>
            <p:cNvSpPr txBox="1">
              <a:spLocks/>
            </p:cNvSpPr>
            <p:nvPr/>
          </p:nvSpPr>
          <p:spPr>
            <a:xfrm>
              <a:off x="1871878" y="1708258"/>
              <a:ext cx="4168590" cy="12380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3600" b="1" dirty="0">
                  <a:solidFill>
                    <a:schemeClr val="bg1"/>
                  </a:solidFill>
                </a:rPr>
                <a:t>Proje planından sapma var mı?</a:t>
              </a:r>
              <a:endParaRPr lang="en-US" sz="3600" b="1" dirty="0">
                <a:solidFill>
                  <a:schemeClr val="bg1"/>
                </a:solidFill>
              </a:endParaRPr>
            </a:p>
          </p:txBody>
        </p:sp>
      </p:grpSp>
      <p:pic>
        <p:nvPicPr>
          <p:cNvPr id="7" name="Picture 10" descr="3Dmen-solutions.jpg"/>
          <p:cNvPicPr>
            <a:picLocks noChangeAspect="1" noChangeArrowheads="1"/>
          </p:cNvPicPr>
          <p:nvPr/>
        </p:nvPicPr>
        <p:blipFill rotWithShape="1">
          <a:blip r:embed="rId4">
            <a:extLst>
              <a:ext uri="{28A0092B-C50C-407E-A947-70E740481C1C}">
                <a14:useLocalDpi xmlns:a14="http://schemas.microsoft.com/office/drawing/2010/main" val="0"/>
              </a:ext>
            </a:extLst>
          </a:blip>
          <a:srcRect t="19665"/>
          <a:stretch/>
        </p:blipFill>
        <p:spPr bwMode="auto">
          <a:xfrm>
            <a:off x="7803179" y="1045024"/>
            <a:ext cx="3448992" cy="2332569"/>
          </a:xfrm>
          <a:prstGeom prst="rect">
            <a:avLst/>
          </a:prstGeom>
          <a:noFill/>
          <a:extLst>
            <a:ext uri="{909E8E84-426E-40DD-AFC4-6F175D3DCCD1}">
              <a14:hiddenFill xmlns:a14="http://schemas.microsoft.com/office/drawing/2010/main">
                <a:solidFill>
                  <a:srgbClr val="FFFFFF"/>
                </a:solidFill>
              </a14:hiddenFill>
            </a:ext>
          </a:extLst>
        </p:spPr>
      </p:pic>
      <p:sp>
        <p:nvSpPr>
          <p:cNvPr id="8" name="İçerik Yer Tutucusu 2"/>
          <p:cNvSpPr txBox="1">
            <a:spLocks/>
          </p:cNvSpPr>
          <p:nvPr/>
        </p:nvSpPr>
        <p:spPr>
          <a:xfrm>
            <a:off x="7574151" y="3377593"/>
            <a:ext cx="4668194" cy="982222"/>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dirty="0"/>
              <a:t>Ne gibi önlemler aldınız?</a:t>
            </a:r>
          </a:p>
          <a:p>
            <a:pPr marL="0" indent="0">
              <a:buFont typeface="Arial" pitchFamily="34" charset="0"/>
              <a:buNone/>
            </a:pPr>
            <a:r>
              <a:rPr lang="tr-TR" dirty="0"/>
              <a:t>Çözümler?</a:t>
            </a:r>
            <a:endParaRPr lang="en-US" dirty="0"/>
          </a:p>
        </p:txBody>
      </p:sp>
      <p:pic>
        <p:nvPicPr>
          <p:cNvPr id="8194" name="Picture 2" descr="Demsa Isıl İşlem | Çözüm Odaklılı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5636" y="4418512"/>
            <a:ext cx="3927108" cy="171810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o 10"/>
          <p:cNvGraphicFramePr>
            <a:graphicFrameLocks noGrp="1"/>
          </p:cNvGraphicFramePr>
          <p:nvPr>
            <p:extLst>
              <p:ext uri="{D42A27DB-BD31-4B8C-83A1-F6EECF244321}">
                <p14:modId xmlns:p14="http://schemas.microsoft.com/office/powerpoint/2010/main" val="2066914248"/>
              </p:ext>
            </p:extLst>
          </p:nvPr>
        </p:nvGraphicFramePr>
        <p:xfrm>
          <a:off x="546098" y="1304528"/>
          <a:ext cx="6437631" cy="1965960"/>
        </p:xfrm>
        <a:graphic>
          <a:graphicData uri="http://schemas.openxmlformats.org/drawingml/2006/table">
            <a:tbl>
              <a:tblPr firstRow="1" firstCol="1" lastRow="1" lastCol="1" bandRow="1" bandCol="1"/>
              <a:tblGrid>
                <a:gridCol w="6437631">
                  <a:extLst>
                    <a:ext uri="{9D8B030D-6E8A-4147-A177-3AD203B41FA5}">
                      <a16:colId xmlns:a16="http://schemas.microsoft.com/office/drawing/2014/main" val="3724012478"/>
                    </a:ext>
                  </a:extLst>
                </a:gridCol>
              </a:tblGrid>
              <a:tr h="1221502">
                <a:tc>
                  <a:txBody>
                    <a:bodyPr/>
                    <a:lstStyle/>
                    <a:p>
                      <a:pPr algn="just">
                        <a:spcAft>
                          <a:spcPts val="0"/>
                        </a:spcAft>
                      </a:pPr>
                      <a:r>
                        <a:rPr lang="tr-TR" sz="1100" b="1" dirty="0">
                          <a:effectLst/>
                          <a:latin typeface="Arial" panose="020B0604020202020204" pitchFamily="34" charset="0"/>
                          <a:ea typeface="Times New Roman" panose="02020603050405020304" pitchFamily="18" charset="0"/>
                        </a:rPr>
                        <a:t> </a:t>
                      </a:r>
                      <a:endParaRPr lang="tr-TR" sz="1000" dirty="0">
                        <a:effectLst/>
                        <a:latin typeface="Times New Roman" panose="02020603050405020304" pitchFamily="18" charset="0"/>
                        <a:ea typeface="Times New Roman" panose="02020603050405020304" pitchFamily="18" charset="0"/>
                      </a:endParaRPr>
                    </a:p>
                    <a:p>
                      <a:pPr marL="228600" indent="-228600" algn="just">
                        <a:spcAft>
                          <a:spcPts val="0"/>
                        </a:spcAft>
                        <a:buAutoNum type="arabicPeriod"/>
                      </a:pPr>
                      <a:r>
                        <a:rPr lang="tr-TR" sz="1100" b="1" dirty="0" smtClean="0">
                          <a:effectLst/>
                          <a:latin typeface="Arial" panose="020B0604020202020204" pitchFamily="34" charset="0"/>
                          <a:ea typeface="Times New Roman" panose="02020603050405020304" pitchFamily="18" charset="0"/>
                        </a:rPr>
                        <a:t>Proje </a:t>
                      </a:r>
                      <a:r>
                        <a:rPr lang="tr-TR" sz="1100" b="1" dirty="0">
                          <a:effectLst/>
                          <a:latin typeface="Arial" panose="020B0604020202020204" pitchFamily="34" charset="0"/>
                          <a:ea typeface="Times New Roman" panose="02020603050405020304" pitchFamily="18" charset="0"/>
                        </a:rPr>
                        <a:t>faaliyetlerine ilişkin kapsam değişikliği </a:t>
                      </a:r>
                      <a:r>
                        <a:rPr lang="tr-TR" sz="1100" b="1" dirty="0" smtClean="0">
                          <a:effectLst/>
                          <a:latin typeface="Arial" panose="020B0604020202020204" pitchFamily="34" charset="0"/>
                          <a:ea typeface="Times New Roman" panose="02020603050405020304" pitchFamily="18" charset="0"/>
                        </a:rPr>
                        <a:t>:</a:t>
                      </a:r>
                    </a:p>
                    <a:p>
                      <a:pPr marL="228600" indent="-228600" algn="just">
                        <a:spcAft>
                          <a:spcPts val="0"/>
                        </a:spcAft>
                        <a:buAutoNum type="arabicPeriod"/>
                      </a:pPr>
                      <a:endParaRPr lang="tr-TR" sz="1100" b="1" dirty="0" smtClean="0">
                        <a:effectLst/>
                        <a:latin typeface="Arial" panose="020B0604020202020204" pitchFamily="34" charset="0"/>
                        <a:ea typeface="Times New Roman" panose="02020603050405020304" pitchFamily="18" charset="0"/>
                      </a:endParaRPr>
                    </a:p>
                    <a:p>
                      <a:pPr marL="0" indent="0" algn="just">
                        <a:spcAft>
                          <a:spcPts val="0"/>
                        </a:spcAft>
                        <a:buNone/>
                      </a:pPr>
                      <a:endParaRPr lang="tr-TR" sz="1100" b="1" dirty="0" smtClean="0">
                        <a:effectLst/>
                        <a:latin typeface="Arial" panose="020B0604020202020204" pitchFamily="34" charset="0"/>
                        <a:ea typeface="Times New Roman" panose="02020603050405020304" pitchFamily="18" charset="0"/>
                      </a:endParaRPr>
                    </a:p>
                    <a:p>
                      <a:pPr marL="0" indent="0" algn="just">
                        <a:spcAft>
                          <a:spcPts val="0"/>
                        </a:spcAft>
                        <a:buNone/>
                      </a:pPr>
                      <a:endParaRPr lang="tr-TR" sz="1100" b="1" dirty="0" smtClean="0">
                        <a:effectLst/>
                        <a:latin typeface="Arial" panose="020B0604020202020204" pitchFamily="34" charset="0"/>
                        <a:ea typeface="Times New Roman" panose="02020603050405020304" pitchFamily="18" charset="0"/>
                      </a:endParaRPr>
                    </a:p>
                    <a:p>
                      <a:pPr marL="0" indent="0" algn="just">
                        <a:spcAft>
                          <a:spcPts val="0"/>
                        </a:spcAft>
                        <a:buNone/>
                      </a:pPr>
                      <a:endParaRPr lang="tr-TR" sz="1100" b="1" dirty="0" smtClean="0">
                        <a:effectLst/>
                        <a:latin typeface="Arial" panose="020B0604020202020204" pitchFamily="34" charset="0"/>
                        <a:ea typeface="Times New Roman" panose="02020603050405020304" pitchFamily="18" charset="0"/>
                      </a:endParaRPr>
                    </a:p>
                    <a:p>
                      <a:pPr marL="0" indent="0" algn="just">
                        <a:spcAft>
                          <a:spcPts val="0"/>
                        </a:spcAft>
                        <a:buNone/>
                      </a:pPr>
                      <a:endParaRPr lang="tr-TR" sz="1100" b="1" dirty="0" smtClean="0">
                        <a:effectLst/>
                        <a:latin typeface="Arial" panose="020B0604020202020204" pitchFamily="34" charset="0"/>
                        <a:ea typeface="Times New Roman" panose="02020603050405020304" pitchFamily="18" charset="0"/>
                      </a:endParaRPr>
                    </a:p>
                    <a:p>
                      <a:pPr marL="0" indent="0" algn="just">
                        <a:spcAft>
                          <a:spcPts val="0"/>
                        </a:spcAft>
                        <a:buNone/>
                      </a:pPr>
                      <a:endParaRPr lang="tr-TR" sz="1100" b="1" dirty="0" smtClean="0">
                        <a:effectLst/>
                        <a:latin typeface="Arial" panose="020B0604020202020204" pitchFamily="34" charset="0"/>
                        <a:ea typeface="Times New Roman" panose="02020603050405020304" pitchFamily="18" charset="0"/>
                      </a:endParaRPr>
                    </a:p>
                    <a:p>
                      <a:pPr marL="0" indent="0" algn="just">
                        <a:spcAft>
                          <a:spcPts val="0"/>
                        </a:spcAft>
                        <a:buNone/>
                      </a:pPr>
                      <a:endParaRPr lang="tr-TR" sz="1100" b="1" dirty="0" smtClean="0">
                        <a:effectLst/>
                        <a:latin typeface="Arial" panose="020B0604020202020204" pitchFamily="34"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5806120"/>
                  </a:ext>
                </a:extLst>
              </a:tr>
              <a:tr h="233547">
                <a:tc>
                  <a:txBody>
                    <a:bodyPr/>
                    <a:lstStyle/>
                    <a:p>
                      <a:pPr algn="just">
                        <a:spcAft>
                          <a:spcPts val="0"/>
                        </a:spcAft>
                        <a:tabLst>
                          <a:tab pos="266700" algn="l"/>
                        </a:tabLst>
                      </a:pPr>
                      <a:endParaRPr lang="tr-TR" sz="1000" dirty="0" smtClean="0">
                        <a:effectLst/>
                        <a:latin typeface="Times New Roman" panose="02020603050405020304" pitchFamily="18" charset="0"/>
                        <a:ea typeface="Times New Roman" panose="02020603050405020304" pitchFamily="18" charset="0"/>
                      </a:endParaRPr>
                    </a:p>
                    <a:p>
                      <a:pPr algn="just">
                        <a:spcAft>
                          <a:spcPts val="0"/>
                        </a:spcAft>
                        <a:tabLst>
                          <a:tab pos="266700" algn="l"/>
                        </a:tabLst>
                      </a:pPr>
                      <a:endParaRPr lang="tr-TR" sz="1000" dirty="0" smtClean="0">
                        <a:effectLst/>
                        <a:latin typeface="Times New Roman" panose="02020603050405020304" pitchFamily="18" charset="0"/>
                        <a:ea typeface="Times New Roman" panose="02020603050405020304" pitchFamily="18" charset="0"/>
                      </a:endParaRPr>
                    </a:p>
                    <a:p>
                      <a:pPr algn="just">
                        <a:spcAft>
                          <a:spcPts val="0"/>
                        </a:spcAft>
                        <a:tabLst>
                          <a:tab pos="266700" algn="l"/>
                        </a:tabLst>
                      </a:pPr>
                      <a:endParaRPr lang="tr-TR" sz="1000" dirty="0">
                        <a:effectLst/>
                        <a:latin typeface="Times New Roman" panose="02020603050405020304" pitchFamily="18" charset="0"/>
                        <a:ea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67686803"/>
                  </a:ext>
                </a:extLst>
              </a:tr>
            </a:tbl>
          </a:graphicData>
        </a:graphic>
      </p:graphicFrame>
      <p:sp>
        <p:nvSpPr>
          <p:cNvPr id="12" name="Rectangle 2"/>
          <p:cNvSpPr>
            <a:spLocks noChangeArrowheads="1"/>
          </p:cNvSpPr>
          <p:nvPr/>
        </p:nvSpPr>
        <p:spPr bwMode="auto">
          <a:xfrm>
            <a:off x="0" y="917500"/>
            <a:ext cx="3046595"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26941" tIns="45720" rIns="91440" bIns="0" numCol="1" anchor="ctr" anchorCtr="0" compatLnSpc="1">
            <a:prstTxWarp prst="textNoShape">
              <a:avLst/>
            </a:prstTxWarp>
            <a:spAutoFit/>
          </a:bodyPr>
          <a:lstStyle>
            <a:lvl1pPr eaLnBrk="0" fontAlgn="base" hangingPunct="0">
              <a:spcBef>
                <a:spcPct val="0"/>
              </a:spcBef>
              <a:spcAft>
                <a:spcPct val="0"/>
              </a:spcAft>
              <a:tabLst>
                <a:tab pos="266700" algn="l"/>
              </a:tabLst>
              <a:defRPr>
                <a:solidFill>
                  <a:schemeClr val="tx1"/>
                </a:solidFill>
                <a:latin typeface="Arial" panose="020B0604020202020204" pitchFamily="34" charset="0"/>
              </a:defRPr>
            </a:lvl1pPr>
            <a:lvl2pPr eaLnBrk="0" fontAlgn="base" hangingPunct="0">
              <a:spcBef>
                <a:spcPct val="0"/>
              </a:spcBef>
              <a:spcAft>
                <a:spcPct val="0"/>
              </a:spcAft>
              <a:tabLst>
                <a:tab pos="266700" algn="l"/>
              </a:tabLst>
              <a:defRPr>
                <a:solidFill>
                  <a:schemeClr val="tx1"/>
                </a:solidFill>
                <a:latin typeface="Arial" panose="020B0604020202020204" pitchFamily="34" charset="0"/>
              </a:defRPr>
            </a:lvl2pPr>
            <a:lvl3pPr eaLnBrk="0" fontAlgn="base" hangingPunct="0">
              <a:spcBef>
                <a:spcPct val="0"/>
              </a:spcBef>
              <a:spcAft>
                <a:spcPct val="0"/>
              </a:spcAft>
              <a:tabLst>
                <a:tab pos="266700" algn="l"/>
              </a:tabLst>
              <a:defRPr>
                <a:solidFill>
                  <a:schemeClr val="tx1"/>
                </a:solidFill>
                <a:latin typeface="Arial" panose="020B0604020202020204" pitchFamily="34" charset="0"/>
              </a:defRPr>
            </a:lvl3pPr>
            <a:lvl4pPr eaLnBrk="0" fontAlgn="base" hangingPunct="0">
              <a:spcBef>
                <a:spcPct val="0"/>
              </a:spcBef>
              <a:spcAft>
                <a:spcPct val="0"/>
              </a:spcAft>
              <a:tabLst>
                <a:tab pos="266700" algn="l"/>
              </a:tabLst>
              <a:defRPr>
                <a:solidFill>
                  <a:schemeClr val="tx1"/>
                </a:solidFill>
                <a:latin typeface="Arial" panose="020B0604020202020204" pitchFamily="34" charset="0"/>
              </a:defRPr>
            </a:lvl4pPr>
            <a:lvl5pPr eaLnBrk="0" fontAlgn="base" hangingPunct="0">
              <a:spcBef>
                <a:spcPct val="0"/>
              </a:spcBef>
              <a:spcAft>
                <a:spcPct val="0"/>
              </a:spcAft>
              <a:tabLst>
                <a:tab pos="266700" algn="l"/>
              </a:tabLst>
              <a:defRPr>
                <a:solidFill>
                  <a:schemeClr val="tx1"/>
                </a:solidFill>
                <a:latin typeface="Arial" panose="020B0604020202020204" pitchFamily="34" charset="0"/>
              </a:defRPr>
            </a:lvl5pPr>
            <a:lvl6pPr eaLnBrk="0" fontAlgn="base" hangingPunct="0">
              <a:spcBef>
                <a:spcPct val="0"/>
              </a:spcBef>
              <a:spcAft>
                <a:spcPct val="0"/>
              </a:spcAft>
              <a:tabLst>
                <a:tab pos="266700" algn="l"/>
              </a:tabLst>
              <a:defRPr>
                <a:solidFill>
                  <a:schemeClr val="tx1"/>
                </a:solidFill>
                <a:latin typeface="Arial" panose="020B0604020202020204" pitchFamily="34" charset="0"/>
              </a:defRPr>
            </a:lvl6pPr>
            <a:lvl7pPr eaLnBrk="0" fontAlgn="base" hangingPunct="0">
              <a:spcBef>
                <a:spcPct val="0"/>
              </a:spcBef>
              <a:spcAft>
                <a:spcPct val="0"/>
              </a:spcAft>
              <a:tabLst>
                <a:tab pos="266700" algn="l"/>
              </a:tabLst>
              <a:defRPr>
                <a:solidFill>
                  <a:schemeClr val="tx1"/>
                </a:solidFill>
                <a:latin typeface="Arial" panose="020B0604020202020204" pitchFamily="34" charset="0"/>
              </a:defRPr>
            </a:lvl7pPr>
            <a:lvl8pPr eaLnBrk="0" fontAlgn="base" hangingPunct="0">
              <a:spcBef>
                <a:spcPct val="0"/>
              </a:spcBef>
              <a:spcAft>
                <a:spcPct val="0"/>
              </a:spcAft>
              <a:tabLst>
                <a:tab pos="266700" algn="l"/>
              </a:tabLst>
              <a:defRPr>
                <a:solidFill>
                  <a:schemeClr val="tx1"/>
                </a:solidFill>
                <a:latin typeface="Arial" panose="020B0604020202020204" pitchFamily="34" charset="0"/>
              </a:defRPr>
            </a:lvl8pPr>
            <a:lvl9pPr eaLnBrk="0" fontAlgn="base" hangingPunct="0">
              <a:spcBef>
                <a:spcPct val="0"/>
              </a:spcBef>
              <a:spcAft>
                <a:spcPct val="0"/>
              </a:spcAft>
              <a:tabLst>
                <a:tab pos="266700" algn="l"/>
              </a:tabLst>
              <a:defRPr>
                <a:solidFill>
                  <a:schemeClr val="tx1"/>
                </a:solidFill>
                <a:latin typeface="Arial" panose="020B0604020202020204" pitchFamily="34" charset="0"/>
              </a:defRPr>
            </a:lvl9pPr>
          </a:lstStyle>
          <a:p>
            <a:pPr marL="457200" marR="0" lvl="1" indent="0" algn="l" defTabSz="914400" rtl="0" eaLnBrk="0" fontAlgn="base" latinLnBrk="0" hangingPunct="0">
              <a:lnSpc>
                <a:spcPct val="100000"/>
              </a:lnSpc>
              <a:spcBef>
                <a:spcPct val="0"/>
              </a:spcBef>
              <a:spcAft>
                <a:spcPct val="0"/>
              </a:spcAft>
              <a:buClrTx/>
              <a:buSzTx/>
              <a:tabLst>
                <a:tab pos="266700" algn="l"/>
              </a:tabLst>
            </a:pPr>
            <a:r>
              <a:rPr lang="tr-TR" altLang="tr-TR" sz="1100" b="1" dirty="0" smtClean="0">
                <a:cs typeface="Arial" panose="020B0604020202020204" pitchFamily="34" charset="0"/>
              </a:rPr>
              <a:t>2.2 </a:t>
            </a:r>
            <a:r>
              <a:rPr kumimoji="0" lang="tr-TR" altLang="tr-TR" sz="11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P</a:t>
            </a:r>
            <a:r>
              <a:rPr kumimoji="0" lang="tr-TR" altLang="tr-TR" sz="1100" b="1" i="0" u="none" strike="noStrike" cap="none" normalizeH="0" baseline="0" dirty="0" smtClean="0" bmk="">
                <a:ln>
                  <a:noFill/>
                </a:ln>
                <a:solidFill>
                  <a:schemeClr val="tx1"/>
                </a:solidFill>
                <a:effectLst/>
                <a:latin typeface="Arial" panose="020B0604020202020204" pitchFamily="34" charset="0"/>
                <a:cs typeface="Arial" panose="020B0604020202020204" pitchFamily="34" charset="0"/>
              </a:rPr>
              <a:t>ROJE DEĞİŞİKLİK BİLDİRİMİ</a:t>
            </a:r>
            <a:endParaRPr kumimoji="0" lang="en-AU" altLang="tr-TR"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266700" algn="l"/>
              </a:tabLst>
            </a:pPr>
            <a:endParaRPr kumimoji="0" lang="en-AU" altLang="tr-TR" sz="1800" b="0" i="0" u="none" strike="noStrike" cap="none" normalizeH="0" baseline="0" dirty="0" smtClean="0">
              <a:ln>
                <a:noFill/>
              </a:ln>
              <a:solidFill>
                <a:schemeClr val="tx1"/>
              </a:solidFill>
              <a:effectLst/>
              <a:latin typeface="Arial" panose="020B0604020202020204" pitchFamily="34" charset="0"/>
            </a:endParaRPr>
          </a:p>
        </p:txBody>
      </p:sp>
      <p:sp>
        <p:nvSpPr>
          <p:cNvPr id="13" name="Dikdörtgen 12"/>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196053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İzleme Süreci: Teknik rapor – varsa, değişiklik talepleri</a:t>
            </a:r>
          </a:p>
        </p:txBody>
      </p:sp>
      <p:sp>
        <p:nvSpPr>
          <p:cNvPr id="12" name="İçerik Yer Tutucusu 2"/>
          <p:cNvSpPr>
            <a:spLocks noGrp="1"/>
          </p:cNvSpPr>
          <p:nvPr>
            <p:ph idx="1"/>
          </p:nvPr>
        </p:nvSpPr>
        <p:spPr>
          <a:xfrm>
            <a:off x="4689407" y="2991889"/>
            <a:ext cx="2813185" cy="381344"/>
          </a:xfrm>
        </p:spPr>
        <p:txBody>
          <a:bodyPr>
            <a:noAutofit/>
          </a:bodyPr>
          <a:lstStyle/>
          <a:p>
            <a:pPr marL="0" indent="0">
              <a:buNone/>
            </a:pPr>
            <a:r>
              <a:rPr lang="tr-TR" sz="2400" dirty="0"/>
              <a:t>Bütçede değişiklik</a:t>
            </a:r>
            <a:endParaRPr lang="en-US" sz="2400" dirty="0"/>
          </a:p>
        </p:txBody>
      </p:sp>
      <p:sp>
        <p:nvSpPr>
          <p:cNvPr id="5" name="AutoShape 2" descr="Pusula Nedir? Pusula Nasıl Kullanılır? | ELEKTRİK REHBERİNİ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61999" b="76652"/>
          <a:stretch/>
        </p:blipFill>
        <p:spPr bwMode="auto">
          <a:xfrm>
            <a:off x="425611" y="3771858"/>
            <a:ext cx="1844098" cy="2128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7" descr="Devlet Bütçesi Ne Getirdi? – Prof. Dr. Esfender KORKMA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0823" y="1122453"/>
            <a:ext cx="2752028" cy="1642044"/>
          </a:xfrm>
          <a:prstGeom prst="rect">
            <a:avLst/>
          </a:prstGeom>
          <a:noFill/>
          <a:extLst>
            <a:ext uri="{909E8E84-426E-40DD-AFC4-6F175D3DCCD1}">
              <a14:hiddenFill xmlns:a14="http://schemas.microsoft.com/office/drawing/2010/main">
                <a:solidFill>
                  <a:srgbClr val="FFFFFF"/>
                </a:solidFill>
              </a14:hiddenFill>
            </a:ext>
          </a:extLst>
        </p:spPr>
      </p:pic>
      <p:sp>
        <p:nvSpPr>
          <p:cNvPr id="15" name="AutoShape 9" descr="EK CEVAP SÜRESİ YASAL SÜREYE EK OLARAK DİLEKÇENİN TEBLİĞİNDEN İTİBAREN  BAŞLAR. | Karamercan Hukuk Bürosu"/>
          <p:cNvSpPr>
            <a:spLocks noChangeAspect="1" noChangeArrowheads="1"/>
          </p:cNvSpPr>
          <p:nvPr/>
        </p:nvSpPr>
        <p:spPr bwMode="auto">
          <a:xfrm>
            <a:off x="718993" y="18584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1" descr="EK CEVAP SÜRESİ YASAL SÜREYE EK OLARAK DİLEKÇENİN TEBLİĞİNDEN İTİBAREN  BAŞLAR. | Karamercan Hukuk Büros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44302" y="1122454"/>
            <a:ext cx="2461618" cy="1642043"/>
          </a:xfrm>
          <a:prstGeom prst="rect">
            <a:avLst/>
          </a:prstGeom>
          <a:noFill/>
          <a:extLst>
            <a:ext uri="{909E8E84-426E-40DD-AFC4-6F175D3DCCD1}">
              <a14:hiddenFill xmlns:a14="http://schemas.microsoft.com/office/drawing/2010/main">
                <a:solidFill>
                  <a:srgbClr val="FFFFFF"/>
                </a:solidFill>
              </a14:hiddenFill>
            </a:ext>
          </a:extLst>
        </p:spPr>
      </p:pic>
      <p:sp>
        <p:nvSpPr>
          <p:cNvPr id="17" name="İçerik Yer Tutucusu 2"/>
          <p:cNvSpPr txBox="1">
            <a:spLocks/>
          </p:cNvSpPr>
          <p:nvPr/>
        </p:nvSpPr>
        <p:spPr>
          <a:xfrm>
            <a:off x="7916907" y="2935607"/>
            <a:ext cx="3757652" cy="24695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2400" dirty="0"/>
              <a:t>Proje </a:t>
            </a:r>
            <a:r>
              <a:rPr lang="en-US" sz="2400" dirty="0"/>
              <a:t>s</a:t>
            </a:r>
            <a:r>
              <a:rPr lang="tr-TR" sz="2400" dirty="0"/>
              <a:t>üresinde </a:t>
            </a:r>
            <a:r>
              <a:rPr lang="tr-TR" sz="2400" dirty="0" smtClean="0"/>
              <a:t>değişiklik</a:t>
            </a:r>
            <a:endParaRPr lang="tr-TR" sz="2400" dirty="0"/>
          </a:p>
          <a:p>
            <a:pPr marL="0" indent="0">
              <a:buFont typeface="Arial" pitchFamily="34" charset="0"/>
              <a:buNone/>
            </a:pPr>
            <a:endParaRPr lang="en-US" sz="2400" dirty="0"/>
          </a:p>
        </p:txBody>
      </p:sp>
      <p:pic>
        <p:nvPicPr>
          <p:cNvPr id="18" name="Picture 12"/>
          <p:cNvPicPr>
            <a:picLocks noChangeAspect="1" noChangeArrowheads="1"/>
          </p:cNvPicPr>
          <p:nvPr/>
        </p:nvPicPr>
        <p:blipFill rotWithShape="1">
          <a:blip r:embed="rId6">
            <a:extLst>
              <a:ext uri="{28A0092B-C50C-407E-A947-70E740481C1C}">
                <a14:useLocalDpi xmlns:a14="http://schemas.microsoft.com/office/drawing/2010/main" val="0"/>
              </a:ext>
            </a:extLst>
          </a:blip>
          <a:srcRect l="8860" t="4615" r="6014"/>
          <a:stretch/>
        </p:blipFill>
        <p:spPr bwMode="auto">
          <a:xfrm>
            <a:off x="2539526" y="3980625"/>
            <a:ext cx="2475085" cy="1711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İçerik Yer Tutucusu 2">
            <a:extLst>
              <a:ext uri="{FF2B5EF4-FFF2-40B4-BE49-F238E27FC236}">
                <a16:creationId xmlns:a16="http://schemas.microsoft.com/office/drawing/2014/main" id="{5BB4F162-71E2-4341-BAE4-2FD853F1B5D9}"/>
              </a:ext>
            </a:extLst>
          </p:cNvPr>
          <p:cNvSpPr txBox="1">
            <a:spLocks/>
          </p:cNvSpPr>
          <p:nvPr/>
        </p:nvSpPr>
        <p:spPr>
          <a:xfrm>
            <a:off x="155575" y="5206312"/>
            <a:ext cx="2383951" cy="1354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tr-TR" sz="2400" dirty="0"/>
          </a:p>
          <a:p>
            <a:pPr marL="0" indent="0">
              <a:buFont typeface="Arial" pitchFamily="34" charset="0"/>
              <a:buNone/>
            </a:pPr>
            <a:endParaRPr lang="en-US" sz="2400" dirty="0"/>
          </a:p>
        </p:txBody>
      </p:sp>
      <p:sp>
        <p:nvSpPr>
          <p:cNvPr id="23" name="Dikdörtgen 22"/>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
          <p:cNvSpPr>
            <a:spLocks noChangeArrowheads="1"/>
          </p:cNvSpPr>
          <p:nvPr/>
        </p:nvSpPr>
        <p:spPr bwMode="auto">
          <a:xfrm>
            <a:off x="0" y="776944"/>
            <a:ext cx="3046595"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26941" tIns="45720" rIns="91440" bIns="0" numCol="1" anchor="ctr" anchorCtr="0" compatLnSpc="1">
            <a:prstTxWarp prst="textNoShape">
              <a:avLst/>
            </a:prstTxWarp>
            <a:spAutoFit/>
          </a:bodyPr>
          <a:lstStyle>
            <a:lvl1pPr eaLnBrk="0" fontAlgn="base" hangingPunct="0">
              <a:spcBef>
                <a:spcPct val="0"/>
              </a:spcBef>
              <a:spcAft>
                <a:spcPct val="0"/>
              </a:spcAft>
              <a:tabLst>
                <a:tab pos="266700" algn="l"/>
              </a:tabLst>
              <a:defRPr>
                <a:solidFill>
                  <a:schemeClr val="tx1"/>
                </a:solidFill>
                <a:latin typeface="Arial" panose="020B0604020202020204" pitchFamily="34" charset="0"/>
              </a:defRPr>
            </a:lvl1pPr>
            <a:lvl2pPr eaLnBrk="0" fontAlgn="base" hangingPunct="0">
              <a:spcBef>
                <a:spcPct val="0"/>
              </a:spcBef>
              <a:spcAft>
                <a:spcPct val="0"/>
              </a:spcAft>
              <a:tabLst>
                <a:tab pos="266700" algn="l"/>
              </a:tabLst>
              <a:defRPr>
                <a:solidFill>
                  <a:schemeClr val="tx1"/>
                </a:solidFill>
                <a:latin typeface="Arial" panose="020B0604020202020204" pitchFamily="34" charset="0"/>
              </a:defRPr>
            </a:lvl2pPr>
            <a:lvl3pPr eaLnBrk="0" fontAlgn="base" hangingPunct="0">
              <a:spcBef>
                <a:spcPct val="0"/>
              </a:spcBef>
              <a:spcAft>
                <a:spcPct val="0"/>
              </a:spcAft>
              <a:tabLst>
                <a:tab pos="266700" algn="l"/>
              </a:tabLst>
              <a:defRPr>
                <a:solidFill>
                  <a:schemeClr val="tx1"/>
                </a:solidFill>
                <a:latin typeface="Arial" panose="020B0604020202020204" pitchFamily="34" charset="0"/>
              </a:defRPr>
            </a:lvl3pPr>
            <a:lvl4pPr eaLnBrk="0" fontAlgn="base" hangingPunct="0">
              <a:spcBef>
                <a:spcPct val="0"/>
              </a:spcBef>
              <a:spcAft>
                <a:spcPct val="0"/>
              </a:spcAft>
              <a:tabLst>
                <a:tab pos="266700" algn="l"/>
              </a:tabLst>
              <a:defRPr>
                <a:solidFill>
                  <a:schemeClr val="tx1"/>
                </a:solidFill>
                <a:latin typeface="Arial" panose="020B0604020202020204" pitchFamily="34" charset="0"/>
              </a:defRPr>
            </a:lvl4pPr>
            <a:lvl5pPr eaLnBrk="0" fontAlgn="base" hangingPunct="0">
              <a:spcBef>
                <a:spcPct val="0"/>
              </a:spcBef>
              <a:spcAft>
                <a:spcPct val="0"/>
              </a:spcAft>
              <a:tabLst>
                <a:tab pos="266700" algn="l"/>
              </a:tabLst>
              <a:defRPr>
                <a:solidFill>
                  <a:schemeClr val="tx1"/>
                </a:solidFill>
                <a:latin typeface="Arial" panose="020B0604020202020204" pitchFamily="34" charset="0"/>
              </a:defRPr>
            </a:lvl5pPr>
            <a:lvl6pPr eaLnBrk="0" fontAlgn="base" hangingPunct="0">
              <a:spcBef>
                <a:spcPct val="0"/>
              </a:spcBef>
              <a:spcAft>
                <a:spcPct val="0"/>
              </a:spcAft>
              <a:tabLst>
                <a:tab pos="266700" algn="l"/>
              </a:tabLst>
              <a:defRPr>
                <a:solidFill>
                  <a:schemeClr val="tx1"/>
                </a:solidFill>
                <a:latin typeface="Arial" panose="020B0604020202020204" pitchFamily="34" charset="0"/>
              </a:defRPr>
            </a:lvl6pPr>
            <a:lvl7pPr eaLnBrk="0" fontAlgn="base" hangingPunct="0">
              <a:spcBef>
                <a:spcPct val="0"/>
              </a:spcBef>
              <a:spcAft>
                <a:spcPct val="0"/>
              </a:spcAft>
              <a:tabLst>
                <a:tab pos="266700" algn="l"/>
              </a:tabLst>
              <a:defRPr>
                <a:solidFill>
                  <a:schemeClr val="tx1"/>
                </a:solidFill>
                <a:latin typeface="Arial" panose="020B0604020202020204" pitchFamily="34" charset="0"/>
              </a:defRPr>
            </a:lvl7pPr>
            <a:lvl8pPr eaLnBrk="0" fontAlgn="base" hangingPunct="0">
              <a:spcBef>
                <a:spcPct val="0"/>
              </a:spcBef>
              <a:spcAft>
                <a:spcPct val="0"/>
              </a:spcAft>
              <a:tabLst>
                <a:tab pos="266700" algn="l"/>
              </a:tabLst>
              <a:defRPr>
                <a:solidFill>
                  <a:schemeClr val="tx1"/>
                </a:solidFill>
                <a:latin typeface="Arial" panose="020B0604020202020204" pitchFamily="34" charset="0"/>
              </a:defRPr>
            </a:lvl8pPr>
            <a:lvl9pPr eaLnBrk="0" fontAlgn="base" hangingPunct="0">
              <a:spcBef>
                <a:spcPct val="0"/>
              </a:spcBef>
              <a:spcAft>
                <a:spcPct val="0"/>
              </a:spcAft>
              <a:tabLst>
                <a:tab pos="266700" algn="l"/>
              </a:tabLst>
              <a:defRPr>
                <a:solidFill>
                  <a:schemeClr val="tx1"/>
                </a:solidFill>
                <a:latin typeface="Arial" panose="020B0604020202020204" pitchFamily="34" charset="0"/>
              </a:defRPr>
            </a:lvl9pPr>
          </a:lstStyle>
          <a:p>
            <a:pPr marL="457200" marR="0" lvl="1" indent="0" algn="l" defTabSz="914400" rtl="0" eaLnBrk="0" fontAlgn="base" latinLnBrk="0" hangingPunct="0">
              <a:lnSpc>
                <a:spcPct val="100000"/>
              </a:lnSpc>
              <a:spcBef>
                <a:spcPct val="0"/>
              </a:spcBef>
              <a:spcAft>
                <a:spcPct val="0"/>
              </a:spcAft>
              <a:buClrTx/>
              <a:buSzTx/>
              <a:tabLst>
                <a:tab pos="266700" algn="l"/>
              </a:tabLst>
            </a:pPr>
            <a:r>
              <a:rPr lang="tr-TR" altLang="tr-TR" sz="1100" b="1" dirty="0" smtClean="0">
                <a:cs typeface="Arial" panose="020B0604020202020204" pitchFamily="34" charset="0"/>
              </a:rPr>
              <a:t>2.2 </a:t>
            </a:r>
            <a:r>
              <a:rPr kumimoji="0" lang="tr-TR" altLang="tr-TR" sz="11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P</a:t>
            </a:r>
            <a:r>
              <a:rPr kumimoji="0" lang="tr-TR" altLang="tr-TR" sz="1100" b="1" i="0" u="none" strike="noStrike" cap="none" normalizeH="0" baseline="0" dirty="0" smtClean="0" bmk="">
                <a:ln>
                  <a:noFill/>
                </a:ln>
                <a:solidFill>
                  <a:schemeClr val="tx1"/>
                </a:solidFill>
                <a:effectLst/>
                <a:latin typeface="Arial" panose="020B0604020202020204" pitchFamily="34" charset="0"/>
                <a:cs typeface="Arial" panose="020B0604020202020204" pitchFamily="34" charset="0"/>
              </a:rPr>
              <a:t>ROJE DEĞİŞİKLİK BİLDİRİMİ</a:t>
            </a:r>
            <a:endParaRPr kumimoji="0" lang="en-AU" altLang="tr-TR"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AutoNum type="arabicPeriod"/>
              <a:tabLst>
                <a:tab pos="266700" algn="l"/>
              </a:tabLst>
            </a:pPr>
            <a:endParaRPr kumimoji="0" lang="en-AU" altLang="tr-TR" sz="1800" b="0" i="0" u="none" strike="noStrike" cap="none" normalizeH="0" baseline="0" dirty="0" smtClean="0">
              <a:ln>
                <a:noFill/>
              </a:ln>
              <a:solidFill>
                <a:schemeClr val="tx1"/>
              </a:solidFill>
              <a:effectLst/>
              <a:latin typeface="Arial" panose="020B0604020202020204" pitchFamily="34" charset="0"/>
            </a:endParaRPr>
          </a:p>
        </p:txBody>
      </p:sp>
      <p:pic>
        <p:nvPicPr>
          <p:cNvPr id="26" name="Resim 25"/>
          <p:cNvPicPr/>
          <p:nvPr/>
        </p:nvPicPr>
        <p:blipFill rotWithShape="1">
          <a:blip r:embed="rId7"/>
          <a:srcRect l="11292" t="48009" r="52635" b="23476"/>
          <a:stretch/>
        </p:blipFill>
        <p:spPr bwMode="auto">
          <a:xfrm>
            <a:off x="282238" y="1122453"/>
            <a:ext cx="3919420" cy="2434230"/>
          </a:xfrm>
          <a:prstGeom prst="rect">
            <a:avLst/>
          </a:prstGeom>
          <a:ln>
            <a:noFill/>
          </a:ln>
          <a:extLst>
            <a:ext uri="{53640926-AAD7-44D8-BBD7-CCE9431645EC}">
              <a14:shadowObscured xmlns:a14="http://schemas.microsoft.com/office/drawing/2010/main"/>
            </a:ext>
          </a:extLst>
        </p:spPr>
      </p:pic>
      <p:sp>
        <p:nvSpPr>
          <p:cNvPr id="3" name="Metin kutusu 2"/>
          <p:cNvSpPr txBox="1"/>
          <p:nvPr/>
        </p:nvSpPr>
        <p:spPr>
          <a:xfrm>
            <a:off x="5181791" y="3726925"/>
            <a:ext cx="6492768" cy="2308324"/>
          </a:xfrm>
          <a:prstGeom prst="rect">
            <a:avLst/>
          </a:prstGeom>
          <a:noFill/>
        </p:spPr>
        <p:txBody>
          <a:bodyPr wrap="square" rtlCol="0">
            <a:spAutoFit/>
          </a:bodyPr>
          <a:lstStyle/>
          <a:p>
            <a:pPr marL="285750" indent="-285750" algn="just">
              <a:buFont typeface="Arial" panose="020B0604020202020204" pitchFamily="34" charset="0"/>
              <a:buChar char="•"/>
            </a:pPr>
            <a:r>
              <a:rPr lang="tr-TR" dirty="0" smtClean="0"/>
              <a:t>Projelerde maliyet </a:t>
            </a:r>
            <a:r>
              <a:rPr lang="tr-TR" dirty="0"/>
              <a:t>artışları TÜBİTAK bütçe imkanları dahilinde </a:t>
            </a:r>
            <a:r>
              <a:rPr lang="tr-TR" dirty="0" smtClean="0"/>
              <a:t>değerlendirilecektir.  </a:t>
            </a:r>
          </a:p>
          <a:p>
            <a:pPr marL="285750" indent="-285750" algn="just">
              <a:buFont typeface="Arial" panose="020B0604020202020204" pitchFamily="34" charset="0"/>
              <a:buChar char="•"/>
            </a:pPr>
            <a:r>
              <a:rPr lang="tr-TR" dirty="0"/>
              <a:t>Proje bütçesinde ve proje süresinde meydana gelen değişiklikler gerekçeleri ile birlikte proje değişiklik bildiriminde sunulmalıdır. </a:t>
            </a:r>
            <a:endParaRPr lang="tr-TR" dirty="0" smtClean="0"/>
          </a:p>
          <a:p>
            <a:pPr marL="285750" indent="-285750" algn="just">
              <a:buFont typeface="Arial" panose="020B0604020202020204" pitchFamily="34" charset="0"/>
              <a:buChar char="•"/>
            </a:pPr>
            <a:r>
              <a:rPr lang="tr-TR" dirty="0" smtClean="0"/>
              <a:t>Destek </a:t>
            </a:r>
            <a:r>
              <a:rPr lang="tr-TR" dirty="0"/>
              <a:t>kapsamında </a:t>
            </a:r>
            <a:r>
              <a:rPr lang="tr-TR" dirty="0" smtClean="0"/>
              <a:t>olan giderlerin maliyet artışları ile proje önerisinde öngörülmeyen giderlere yönelik değişiklikler toplam proje bütçesi </a:t>
            </a:r>
            <a:r>
              <a:rPr lang="tr-TR" i="1" dirty="0" smtClean="0"/>
              <a:t>en fazla  </a:t>
            </a:r>
            <a:r>
              <a:rPr lang="tr-TR" dirty="0" smtClean="0"/>
              <a:t>2.400.000 TL olmak kaydıyla değerlendirilerek desteklenebilecektir. </a:t>
            </a:r>
          </a:p>
        </p:txBody>
      </p:sp>
    </p:spTree>
    <p:extLst>
      <p:ext uri="{BB962C8B-B14F-4D97-AF65-F5344CB8AC3E}">
        <p14:creationId xmlns:p14="http://schemas.microsoft.com/office/powerpoint/2010/main" val="10954489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bwMode="auto">
          <a:xfrm>
            <a:off x="230459" y="0"/>
            <a:ext cx="11961541" cy="61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2400" b="1" kern="1200">
                <a:solidFill>
                  <a:schemeClr val="bg1"/>
                </a:solidFill>
                <a:latin typeface="+mn-lt"/>
                <a:ea typeface="MS PGothic" pitchFamily="34" charset="-128"/>
                <a:cs typeface="MS PGothic" charset="0"/>
              </a:defRPr>
            </a:lvl1pPr>
            <a:lvl2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2pPr>
            <a:lvl3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3pPr>
            <a:lvl4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4pPr>
            <a:lvl5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5pPr>
            <a:lvl6pPr marL="457200" algn="l" rtl="0" fontAlgn="base">
              <a:spcBef>
                <a:spcPct val="0"/>
              </a:spcBef>
              <a:spcAft>
                <a:spcPct val="0"/>
              </a:spcAft>
              <a:defRPr sz="3200" b="1">
                <a:solidFill>
                  <a:schemeClr val="bg1"/>
                </a:solidFill>
                <a:latin typeface="Futura Bk BT"/>
              </a:defRPr>
            </a:lvl6pPr>
            <a:lvl7pPr marL="914400" algn="l" rtl="0" fontAlgn="base">
              <a:spcBef>
                <a:spcPct val="0"/>
              </a:spcBef>
              <a:spcAft>
                <a:spcPct val="0"/>
              </a:spcAft>
              <a:defRPr sz="3200" b="1">
                <a:solidFill>
                  <a:schemeClr val="bg1"/>
                </a:solidFill>
                <a:latin typeface="Futura Bk BT"/>
              </a:defRPr>
            </a:lvl7pPr>
            <a:lvl8pPr marL="1371600" algn="l" rtl="0" fontAlgn="base">
              <a:spcBef>
                <a:spcPct val="0"/>
              </a:spcBef>
              <a:spcAft>
                <a:spcPct val="0"/>
              </a:spcAft>
              <a:defRPr sz="3200" b="1">
                <a:solidFill>
                  <a:schemeClr val="bg1"/>
                </a:solidFill>
                <a:latin typeface="Futura Bk BT"/>
              </a:defRPr>
            </a:lvl8pPr>
            <a:lvl9pPr marL="1828800" algn="l" rtl="0" fontAlgn="base">
              <a:spcBef>
                <a:spcPct val="0"/>
              </a:spcBef>
              <a:spcAft>
                <a:spcPct val="0"/>
              </a:spcAft>
              <a:defRPr sz="3200" b="1">
                <a:solidFill>
                  <a:schemeClr val="bg1"/>
                </a:solidFill>
                <a:latin typeface="Futura Bk BT"/>
              </a:defRPr>
            </a:lvl9pPr>
          </a:lstStyle>
          <a:p>
            <a:pPr algn="ctr"/>
            <a:r>
              <a:rPr lang="tr-TR" sz="3000" dirty="0">
                <a:solidFill>
                  <a:srgbClr val="E20613"/>
                </a:solidFill>
                <a:latin typeface="Arial" panose="020B0604020202020204" pitchFamily="34" charset="0"/>
                <a:ea typeface="+mj-ea"/>
                <a:cs typeface="Arial" panose="020B0604020202020204" pitchFamily="34" charset="0"/>
              </a:rPr>
              <a:t>İzleme Süreci: Teknik rapor – varsa, değişiklik talepleri</a:t>
            </a:r>
          </a:p>
        </p:txBody>
      </p:sp>
      <p:pic>
        <p:nvPicPr>
          <p:cNvPr id="10" name="Resi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483" y="1220046"/>
            <a:ext cx="4852778" cy="4361357"/>
          </a:xfrm>
          <a:prstGeom prst="rect">
            <a:avLst/>
          </a:prstGeom>
        </p:spPr>
      </p:pic>
      <p:sp>
        <p:nvSpPr>
          <p:cNvPr id="11" name="Dikdörtgen 10"/>
          <p:cNvSpPr/>
          <p:nvPr/>
        </p:nvSpPr>
        <p:spPr>
          <a:xfrm>
            <a:off x="4644755" y="789159"/>
            <a:ext cx="7137070" cy="4462760"/>
          </a:xfrm>
          <a:prstGeom prst="rect">
            <a:avLst/>
          </a:prstGeom>
        </p:spPr>
        <p:txBody>
          <a:bodyPr wrap="square">
            <a:spAutoFit/>
          </a:bodyPr>
          <a:lstStyle/>
          <a:p>
            <a:pPr algn="ctr"/>
            <a:r>
              <a:rPr lang="tr-TR" sz="2800" b="1" dirty="0"/>
              <a:t>Proje </a:t>
            </a:r>
            <a:r>
              <a:rPr lang="en-US" sz="2800" b="1" dirty="0"/>
              <a:t>s</a:t>
            </a:r>
            <a:r>
              <a:rPr lang="tr-TR" sz="2800" b="1" dirty="0"/>
              <a:t>üresinde</a:t>
            </a:r>
            <a:r>
              <a:rPr lang="en-US" sz="2800" b="1" dirty="0"/>
              <a:t> </a:t>
            </a:r>
            <a:r>
              <a:rPr lang="tr-TR" sz="2800" b="1" dirty="0" smtClean="0"/>
              <a:t>değişiklik*</a:t>
            </a:r>
            <a:endParaRPr lang="tr-TR" sz="2800" b="1" dirty="0"/>
          </a:p>
          <a:p>
            <a:pPr algn="ctr"/>
            <a:endParaRPr lang="tr-TR" sz="1600" b="1" dirty="0" smtClean="0"/>
          </a:p>
          <a:p>
            <a:pPr marL="342900" indent="-342900">
              <a:buFont typeface="Wingdings" panose="05000000000000000000" pitchFamily="2" charset="2"/>
              <a:buChar char="ü"/>
            </a:pPr>
            <a:r>
              <a:rPr lang="en-US" sz="2400" dirty="0" err="1" smtClean="0"/>
              <a:t>Bir</a:t>
            </a:r>
            <a:r>
              <a:rPr lang="en-US" sz="2400" dirty="0" smtClean="0"/>
              <a:t> </a:t>
            </a:r>
            <a:r>
              <a:rPr lang="en-US" sz="2400" dirty="0" err="1" smtClean="0"/>
              <a:t>defaya</a:t>
            </a:r>
            <a:r>
              <a:rPr lang="en-US" sz="2400" dirty="0" smtClean="0"/>
              <a:t> </a:t>
            </a:r>
            <a:r>
              <a:rPr lang="en-US" sz="2400" dirty="0" err="1" smtClean="0"/>
              <a:t>mahsus</a:t>
            </a:r>
            <a:r>
              <a:rPr lang="en-US" sz="2400" dirty="0" smtClean="0"/>
              <a:t>,</a:t>
            </a:r>
            <a:endParaRPr lang="tr-TR" sz="2400" dirty="0" smtClean="0"/>
          </a:p>
          <a:p>
            <a:pPr marL="342900" indent="-342900">
              <a:buFont typeface="Wingdings" panose="05000000000000000000" pitchFamily="2" charset="2"/>
              <a:buChar char="ü"/>
            </a:pPr>
            <a:r>
              <a:rPr lang="tr-TR" sz="2400" dirty="0" smtClean="0"/>
              <a:t>E</a:t>
            </a:r>
            <a:r>
              <a:rPr lang="en-US" sz="2400" dirty="0" smtClean="0"/>
              <a:t>n </a:t>
            </a:r>
            <a:r>
              <a:rPr lang="en-US" sz="2400" dirty="0" err="1" smtClean="0"/>
              <a:t>fazla</a:t>
            </a:r>
            <a:r>
              <a:rPr lang="en-US" sz="2400" dirty="0" smtClean="0"/>
              <a:t> %25 </a:t>
            </a:r>
            <a:r>
              <a:rPr lang="en-US" sz="2400" dirty="0" err="1" smtClean="0"/>
              <a:t>oranında</a:t>
            </a:r>
            <a:r>
              <a:rPr lang="tr-TR" sz="2400" dirty="0" smtClean="0"/>
              <a:t> </a:t>
            </a:r>
          </a:p>
          <a:p>
            <a:pPr marL="342900" indent="-342900">
              <a:buFont typeface="Wingdings" panose="05000000000000000000" pitchFamily="2" charset="2"/>
              <a:buChar char="ü"/>
            </a:pPr>
            <a:r>
              <a:rPr lang="tr-TR" sz="2400" dirty="0" smtClean="0"/>
              <a:t>Y</a:t>
            </a:r>
            <a:r>
              <a:rPr lang="en-US" sz="2400" dirty="0" err="1" smtClean="0"/>
              <a:t>eni</a:t>
            </a:r>
            <a:r>
              <a:rPr lang="en-US" sz="2400" dirty="0" smtClean="0"/>
              <a:t> </a:t>
            </a:r>
            <a:r>
              <a:rPr lang="en-US" sz="2400" dirty="0" err="1"/>
              <a:t>iş</a:t>
            </a:r>
            <a:r>
              <a:rPr lang="en-US" sz="2400" dirty="0"/>
              <a:t>-zaman </a:t>
            </a:r>
            <a:r>
              <a:rPr lang="en-US" sz="2400" dirty="0" err="1"/>
              <a:t>çubuk</a:t>
            </a:r>
            <a:r>
              <a:rPr lang="en-US" sz="2400" dirty="0"/>
              <a:t> </a:t>
            </a:r>
            <a:r>
              <a:rPr lang="en-US" sz="2400" dirty="0" err="1" smtClean="0"/>
              <a:t>grafiği</a:t>
            </a:r>
            <a:r>
              <a:rPr lang="tr-TR" sz="2400" dirty="0" smtClean="0"/>
              <a:t> </a:t>
            </a:r>
            <a:endParaRPr lang="tr-TR" sz="2400" dirty="0"/>
          </a:p>
          <a:p>
            <a:pPr marL="342900" indent="-342900">
              <a:buFont typeface="Wingdings" panose="05000000000000000000" pitchFamily="2" charset="2"/>
              <a:buChar char="ü"/>
            </a:pPr>
            <a:r>
              <a:rPr lang="en-US" sz="2400" dirty="0" err="1"/>
              <a:t>Hesaplanan</a:t>
            </a:r>
            <a:r>
              <a:rPr lang="en-US" sz="2400" dirty="0"/>
              <a:t> </a:t>
            </a:r>
            <a:r>
              <a:rPr lang="en-US" sz="2400" dirty="0" err="1"/>
              <a:t>süre</a:t>
            </a:r>
            <a:r>
              <a:rPr lang="en-US" sz="2400" dirty="0"/>
              <a:t> </a:t>
            </a:r>
            <a:r>
              <a:rPr lang="en-US" sz="2400" dirty="0" err="1"/>
              <a:t>uzatımı</a:t>
            </a:r>
            <a:r>
              <a:rPr lang="en-US" sz="2400" dirty="0"/>
              <a:t> tam ay </a:t>
            </a:r>
            <a:r>
              <a:rPr lang="en-US" sz="2400" dirty="0" err="1"/>
              <a:t>değilse</a:t>
            </a:r>
            <a:r>
              <a:rPr lang="en-US" sz="2400" dirty="0"/>
              <a:t>, </a:t>
            </a:r>
            <a:r>
              <a:rPr lang="en-US" sz="2400" dirty="0" err="1"/>
              <a:t>süre</a:t>
            </a:r>
            <a:r>
              <a:rPr lang="en-US" sz="2400" dirty="0"/>
              <a:t> </a:t>
            </a:r>
            <a:r>
              <a:rPr lang="en-US" sz="2400" dirty="0" err="1"/>
              <a:t>uzatımı</a:t>
            </a:r>
            <a:r>
              <a:rPr lang="en-US" sz="2400" dirty="0"/>
              <a:t> </a:t>
            </a:r>
            <a:r>
              <a:rPr lang="en-US" sz="2400" dirty="0" err="1"/>
              <a:t>bir</a:t>
            </a:r>
            <a:r>
              <a:rPr lang="en-US" sz="2400" dirty="0"/>
              <a:t> </a:t>
            </a:r>
            <a:r>
              <a:rPr lang="en-US" sz="2400" dirty="0" err="1"/>
              <a:t>üst</a:t>
            </a:r>
            <a:r>
              <a:rPr lang="en-US" sz="2400" dirty="0"/>
              <a:t> </a:t>
            </a:r>
            <a:r>
              <a:rPr lang="en-US" sz="2400" dirty="0" err="1"/>
              <a:t>aya</a:t>
            </a:r>
            <a:r>
              <a:rPr lang="en-US" sz="2400" dirty="0"/>
              <a:t> </a:t>
            </a:r>
            <a:r>
              <a:rPr lang="tr-TR" sz="2400" dirty="0" smtClean="0"/>
              <a:t>tamamlanarak talep edilebilir. </a:t>
            </a:r>
          </a:p>
          <a:p>
            <a:pPr algn="ctr"/>
            <a:r>
              <a:rPr lang="tr-TR" sz="2400" b="1" dirty="0" smtClean="0"/>
              <a:t/>
            </a:r>
            <a:br>
              <a:rPr lang="tr-TR" sz="2400" b="1" dirty="0" smtClean="0"/>
            </a:br>
            <a:r>
              <a:rPr lang="tr-TR" sz="2400" b="1" dirty="0" smtClean="0"/>
              <a:t>Örneğin; </a:t>
            </a:r>
          </a:p>
          <a:p>
            <a:pPr algn="ctr"/>
            <a:r>
              <a:rPr lang="tr-TR" sz="2400" dirty="0" smtClean="0"/>
              <a:t>Planlanan Proje Süresi: 10 ay </a:t>
            </a:r>
          </a:p>
          <a:p>
            <a:pPr algn="ctr"/>
            <a:r>
              <a:rPr lang="tr-TR" sz="2400" dirty="0" smtClean="0"/>
              <a:t>En fazla 3 ay ek süre talep edilebilir. </a:t>
            </a:r>
          </a:p>
          <a:p>
            <a:r>
              <a:rPr lang="tr-TR" sz="2400" dirty="0" smtClean="0"/>
              <a:t> </a:t>
            </a:r>
          </a:p>
        </p:txBody>
      </p:sp>
      <p:sp>
        <p:nvSpPr>
          <p:cNvPr id="12" name="Dikdörtgen 11"/>
          <p:cNvSpPr/>
          <p:nvPr/>
        </p:nvSpPr>
        <p:spPr>
          <a:xfrm>
            <a:off x="6112946" y="5076317"/>
            <a:ext cx="5062557" cy="830997"/>
          </a:xfrm>
          <a:prstGeom prst="rect">
            <a:avLst/>
          </a:prstGeom>
        </p:spPr>
        <p:txBody>
          <a:bodyPr wrap="square">
            <a:spAutoFit/>
          </a:bodyPr>
          <a:lstStyle/>
          <a:p>
            <a:pPr marL="400050" lvl="1" algn="ctr"/>
            <a:r>
              <a:rPr lang="tr-TR" sz="2400" b="1" dirty="0" smtClean="0"/>
              <a:t>Proje süresi üst sınırı aşılamaz  </a:t>
            </a:r>
            <a:r>
              <a:rPr lang="en-US" sz="2400" i="1" dirty="0" smtClean="0"/>
              <a:t>1507</a:t>
            </a:r>
            <a:r>
              <a:rPr lang="tr-TR" sz="2400" i="1" dirty="0" smtClean="0"/>
              <a:t>:</a:t>
            </a:r>
            <a:r>
              <a:rPr lang="en-US" sz="2400" i="1" dirty="0" smtClean="0"/>
              <a:t> </a:t>
            </a:r>
            <a:r>
              <a:rPr lang="tr-TR" sz="2400" i="1" dirty="0" err="1"/>
              <a:t>E</a:t>
            </a:r>
            <a:r>
              <a:rPr lang="en-US" sz="2400" i="1" dirty="0" smtClean="0"/>
              <a:t>n </a:t>
            </a:r>
            <a:r>
              <a:rPr lang="en-US" sz="2400" i="1" dirty="0" err="1"/>
              <a:t>fazla</a:t>
            </a:r>
            <a:r>
              <a:rPr lang="en-US" sz="2400" i="1" dirty="0"/>
              <a:t> 18 </a:t>
            </a:r>
            <a:r>
              <a:rPr lang="en-US" sz="2400" i="1" dirty="0" smtClean="0"/>
              <a:t>ay</a:t>
            </a:r>
            <a:endParaRPr lang="en-US" sz="2400" i="1" dirty="0"/>
          </a:p>
        </p:txBody>
      </p:sp>
      <p:pic>
        <p:nvPicPr>
          <p:cNvPr id="13" name="Resim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2165" y="5304747"/>
            <a:ext cx="979496" cy="857059"/>
          </a:xfrm>
          <a:prstGeom prst="rect">
            <a:avLst/>
          </a:prstGeom>
        </p:spPr>
      </p:pic>
      <p:sp>
        <p:nvSpPr>
          <p:cNvPr id="7" name="Dikdörtgen 6"/>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Dikdörtgen 1"/>
          <p:cNvSpPr/>
          <p:nvPr/>
        </p:nvSpPr>
        <p:spPr>
          <a:xfrm>
            <a:off x="0" y="5751997"/>
            <a:ext cx="5382228" cy="523220"/>
          </a:xfrm>
          <a:prstGeom prst="rect">
            <a:avLst/>
          </a:prstGeom>
        </p:spPr>
        <p:txBody>
          <a:bodyPr wrap="square">
            <a:spAutoFit/>
          </a:bodyPr>
          <a:lstStyle/>
          <a:p>
            <a:pPr marL="400050" lvl="1" algn="ctr"/>
            <a:r>
              <a:rPr lang="tr-TR" sz="2800" b="1" dirty="0" smtClean="0"/>
              <a:t>*</a:t>
            </a:r>
            <a:r>
              <a:rPr lang="tr-TR" sz="2800" b="1" dirty="0"/>
              <a:t>Mücbir </a:t>
            </a:r>
            <a:r>
              <a:rPr lang="tr-TR" sz="2800" b="1" dirty="0" smtClean="0"/>
              <a:t>sebep haricinde </a:t>
            </a:r>
            <a:endParaRPr lang="tr-TR" sz="2800" b="1" dirty="0"/>
          </a:p>
        </p:txBody>
      </p:sp>
    </p:spTree>
    <p:extLst>
      <p:ext uri="{BB962C8B-B14F-4D97-AF65-F5344CB8AC3E}">
        <p14:creationId xmlns:p14="http://schemas.microsoft.com/office/powerpoint/2010/main" val="28551952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95654" y="334108"/>
            <a:ext cx="10958146" cy="791307"/>
          </a:xfrm>
        </p:spPr>
        <p:txBody>
          <a:bodyPr>
            <a:normAutofit fontScale="90000"/>
          </a:bodyPr>
          <a:lstStyle/>
          <a:p>
            <a:pPr algn="ctr"/>
            <a:r>
              <a:rPr lang="tr-TR" sz="3300" b="1" dirty="0">
                <a:solidFill>
                  <a:srgbClr val="E20613"/>
                </a:solidFill>
                <a:latin typeface="Arial" panose="020B0604020202020204" pitchFamily="34" charset="0"/>
                <a:cs typeface="Arial" panose="020B0604020202020204" pitchFamily="34" charset="0"/>
              </a:rPr>
              <a:t>İzleme Süreci: Teknik rapor – varsa, değişiklik talepleri</a:t>
            </a:r>
            <a:r>
              <a:rPr lang="tr-TR" sz="3000" dirty="0">
                <a:solidFill>
                  <a:srgbClr val="E20613"/>
                </a:solidFill>
                <a:latin typeface="Arial" panose="020B0604020202020204" pitchFamily="34" charset="0"/>
                <a:cs typeface="Arial" panose="020B0604020202020204" pitchFamily="34" charset="0"/>
              </a:rPr>
              <a:t/>
            </a:r>
            <a:br>
              <a:rPr lang="tr-TR" sz="3000" dirty="0">
                <a:solidFill>
                  <a:srgbClr val="E20613"/>
                </a:solidFill>
                <a:latin typeface="Arial" panose="020B0604020202020204" pitchFamily="34" charset="0"/>
                <a:cs typeface="Arial" panose="020B0604020202020204" pitchFamily="34" charset="0"/>
              </a:rPr>
            </a:br>
            <a:endParaRPr lang="tr-TR" sz="3000" dirty="0"/>
          </a:p>
        </p:txBody>
      </p:sp>
      <p:sp>
        <p:nvSpPr>
          <p:cNvPr id="3" name="İçerik Yer Tutucusu 2"/>
          <p:cNvSpPr>
            <a:spLocks noGrp="1"/>
          </p:cNvSpPr>
          <p:nvPr>
            <p:ph idx="1"/>
          </p:nvPr>
        </p:nvSpPr>
        <p:spPr>
          <a:xfrm>
            <a:off x="323205" y="2300216"/>
            <a:ext cx="4640681" cy="2944446"/>
          </a:xfrm>
        </p:spPr>
        <p:txBody>
          <a:bodyPr>
            <a:noAutofit/>
          </a:bodyPr>
          <a:lstStyle/>
          <a:p>
            <a:pPr marL="0" indent="0" algn="just">
              <a:buNone/>
            </a:pPr>
            <a:r>
              <a:rPr lang="tr-TR" dirty="0" smtClean="0"/>
              <a:t>Proje destek süresi,  %25 ve bir defaya mahsus kısıtlarına bakılmaksızın, üst sınırı (18 </a:t>
            </a:r>
            <a:r>
              <a:rPr lang="tr-TR" dirty="0"/>
              <a:t>ay)</a:t>
            </a:r>
            <a:r>
              <a:rPr lang="tr-TR" dirty="0" smtClean="0"/>
              <a:t>  aşmayacak veya gerekli olduğu durumlarda üst sınırı aşabilecek şekilde uzatılabilir. </a:t>
            </a:r>
          </a:p>
          <a:p>
            <a:pPr marL="0" indent="0" algn="just">
              <a:buNone/>
            </a:pPr>
            <a:endParaRPr lang="tr-TR" sz="2400" dirty="0"/>
          </a:p>
          <a:p>
            <a:pPr marL="0" indent="0">
              <a:buNone/>
            </a:pPr>
            <a:endParaRPr lang="tr-TR" sz="1900" dirty="0"/>
          </a:p>
        </p:txBody>
      </p:sp>
      <p:pic>
        <p:nvPicPr>
          <p:cNvPr id="6" name="Resim 5"/>
          <p:cNvPicPr>
            <a:picLocks noChangeAspect="1"/>
          </p:cNvPicPr>
          <p:nvPr/>
        </p:nvPicPr>
        <p:blipFill>
          <a:blip r:embed="rId3"/>
          <a:stretch>
            <a:fillRect/>
          </a:stretch>
        </p:blipFill>
        <p:spPr>
          <a:xfrm>
            <a:off x="5306660" y="3565268"/>
            <a:ext cx="2886051" cy="2042936"/>
          </a:xfrm>
          <a:prstGeom prst="rect">
            <a:avLst/>
          </a:prstGeom>
        </p:spPr>
      </p:pic>
      <p:pic>
        <p:nvPicPr>
          <p:cNvPr id="7" name="Resim 6"/>
          <p:cNvPicPr>
            <a:picLocks noChangeAspect="1"/>
          </p:cNvPicPr>
          <p:nvPr/>
        </p:nvPicPr>
        <p:blipFill>
          <a:blip r:embed="rId4"/>
          <a:stretch>
            <a:fillRect/>
          </a:stretch>
        </p:blipFill>
        <p:spPr>
          <a:xfrm>
            <a:off x="9026417" y="3448957"/>
            <a:ext cx="2200127" cy="2310635"/>
          </a:xfrm>
          <a:prstGeom prst="rect">
            <a:avLst/>
          </a:prstGeom>
        </p:spPr>
      </p:pic>
      <p:sp>
        <p:nvSpPr>
          <p:cNvPr id="10" name="İçerik Yer Tutucusu 2"/>
          <p:cNvSpPr txBox="1">
            <a:spLocks/>
          </p:cNvSpPr>
          <p:nvPr/>
        </p:nvSpPr>
        <p:spPr>
          <a:xfrm>
            <a:off x="2723037" y="1000639"/>
            <a:ext cx="6303380" cy="63304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tr-TR" b="1" dirty="0"/>
              <a:t>Proje süresinde </a:t>
            </a:r>
            <a:r>
              <a:rPr lang="tr-TR" b="1" dirty="0" smtClean="0"/>
              <a:t>değişiklik (Mücbir Sebep*) </a:t>
            </a:r>
            <a:endParaRPr lang="tr-TR" sz="2200" dirty="0" smtClean="0"/>
          </a:p>
        </p:txBody>
      </p:sp>
      <p:sp>
        <p:nvSpPr>
          <p:cNvPr id="4" name="Dikdörtgen 3"/>
          <p:cNvSpPr/>
          <p:nvPr/>
        </p:nvSpPr>
        <p:spPr>
          <a:xfrm>
            <a:off x="395654" y="5608204"/>
            <a:ext cx="5870967" cy="707886"/>
          </a:xfrm>
          <a:prstGeom prst="rect">
            <a:avLst/>
          </a:prstGeom>
        </p:spPr>
        <p:txBody>
          <a:bodyPr wrap="square">
            <a:spAutoFit/>
          </a:bodyPr>
          <a:lstStyle/>
          <a:p>
            <a:pPr algn="just"/>
            <a:r>
              <a:rPr lang="tr-TR" sz="2000" dirty="0" smtClean="0"/>
              <a:t>* Mücbir </a:t>
            </a:r>
            <a:r>
              <a:rPr lang="tr-TR" sz="2000" dirty="0"/>
              <a:t>sebep olarak kabul edilebilecek haller için Uygulama Esaslarına bakılmalıdır. </a:t>
            </a:r>
          </a:p>
        </p:txBody>
      </p:sp>
      <p:pic>
        <p:nvPicPr>
          <p:cNvPr id="5" name="Resim 4"/>
          <p:cNvPicPr>
            <a:picLocks noChangeAspect="1"/>
          </p:cNvPicPr>
          <p:nvPr/>
        </p:nvPicPr>
        <p:blipFill>
          <a:blip r:embed="rId5"/>
          <a:stretch>
            <a:fillRect/>
          </a:stretch>
        </p:blipFill>
        <p:spPr>
          <a:xfrm>
            <a:off x="7291269" y="1633685"/>
            <a:ext cx="2657047" cy="1815272"/>
          </a:xfrm>
          <a:prstGeom prst="rect">
            <a:avLst/>
          </a:prstGeom>
        </p:spPr>
      </p:pic>
    </p:spTree>
    <p:extLst>
      <p:ext uri="{BB962C8B-B14F-4D97-AF65-F5344CB8AC3E}">
        <p14:creationId xmlns:p14="http://schemas.microsoft.com/office/powerpoint/2010/main" val="2816471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7" name="Tablo 6"/>
          <p:cNvGraphicFramePr>
            <a:graphicFrameLocks noGrp="1"/>
          </p:cNvGraphicFramePr>
          <p:nvPr>
            <p:extLst>
              <p:ext uri="{D42A27DB-BD31-4B8C-83A1-F6EECF244321}">
                <p14:modId xmlns:p14="http://schemas.microsoft.com/office/powerpoint/2010/main" val="2733329427"/>
              </p:ext>
            </p:extLst>
          </p:nvPr>
        </p:nvGraphicFramePr>
        <p:xfrm>
          <a:off x="349734" y="1333976"/>
          <a:ext cx="5839032" cy="1275380"/>
        </p:xfrm>
        <a:graphic>
          <a:graphicData uri="http://schemas.openxmlformats.org/drawingml/2006/table">
            <a:tbl>
              <a:tblPr firstRow="1" firstCol="1" lastRow="1" lastCol="1" bandRow="1" bandCol="1"/>
              <a:tblGrid>
                <a:gridCol w="5839032">
                  <a:extLst>
                    <a:ext uri="{9D8B030D-6E8A-4147-A177-3AD203B41FA5}">
                      <a16:colId xmlns:a16="http://schemas.microsoft.com/office/drawing/2014/main" val="3538045940"/>
                    </a:ext>
                  </a:extLst>
                </a:gridCol>
              </a:tblGrid>
              <a:tr h="1275380">
                <a:tc>
                  <a:txBody>
                    <a:bodyPr/>
                    <a:lstStyle/>
                    <a:p>
                      <a:pPr>
                        <a:spcAft>
                          <a:spcPts val="0"/>
                        </a:spcAft>
                      </a:pPr>
                      <a:r>
                        <a:rPr lang="tr-TR" sz="1100" b="1" dirty="0">
                          <a:effectLst/>
                          <a:latin typeface="Arial" panose="020B0604020202020204" pitchFamily="34" charset="0"/>
                          <a:ea typeface="Times New Roman" panose="02020603050405020304" pitchFamily="18" charset="0"/>
                        </a:rPr>
                        <a:t> </a:t>
                      </a:r>
                      <a:endParaRPr lang="tr-TR" sz="1000" dirty="0">
                        <a:effectLst/>
                        <a:latin typeface="Times New Roman" panose="02020603050405020304" pitchFamily="18" charset="0"/>
                        <a:ea typeface="Times New Roman" panose="02020603050405020304" pitchFamily="18" charset="0"/>
                      </a:endParaRPr>
                    </a:p>
                    <a:p>
                      <a:pPr>
                        <a:spcAft>
                          <a:spcPts val="0"/>
                        </a:spcAft>
                      </a:pPr>
                      <a:r>
                        <a:rPr lang="tr-TR" sz="1100" b="1" dirty="0">
                          <a:effectLst/>
                          <a:latin typeface="Arial" panose="020B0604020202020204" pitchFamily="34" charset="0"/>
                          <a:ea typeface="Times New Roman" panose="02020603050405020304" pitchFamily="18" charset="0"/>
                        </a:rPr>
                        <a:t>1. Proje yönetimine ilişkin dönem içinde yapılan (bilgi yönetimi, risk yönetimi, kaynak yönetimi gibi)  çalışmaları anlatınız.</a:t>
                      </a:r>
                      <a:endParaRPr lang="tr-TR" sz="1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3000873"/>
                  </a:ext>
                </a:extLst>
              </a:tr>
            </a:tbl>
          </a:graphicData>
        </a:graphic>
      </p:graphicFrame>
      <p:sp>
        <p:nvSpPr>
          <p:cNvPr id="8" name="Rectangle 1"/>
          <p:cNvSpPr>
            <a:spLocks noChangeArrowheads="1"/>
          </p:cNvSpPr>
          <p:nvPr/>
        </p:nvSpPr>
        <p:spPr bwMode="auto">
          <a:xfrm>
            <a:off x="-265167" y="1019906"/>
            <a:ext cx="225471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26941" tIns="45720" rIns="91440" bIns="0" numCol="1" anchor="ctr" anchorCtr="0" compatLnSpc="1">
            <a:prstTxWarp prst="textNoShape">
              <a:avLst/>
            </a:prstTxWarp>
            <a:spAutoFit/>
          </a:bodyPr>
          <a:lstStyle/>
          <a:p>
            <a:pPr marL="457200" marR="0" lvl="1" indent="0" algn="l" defTabSz="914400" rtl="0" eaLnBrk="0" fontAlgn="base" latinLnBrk="0" hangingPunct="0">
              <a:lnSpc>
                <a:spcPct val="100000"/>
              </a:lnSpc>
              <a:spcBef>
                <a:spcPct val="0"/>
              </a:spcBef>
              <a:spcAft>
                <a:spcPct val="0"/>
              </a:spcAft>
              <a:buClrTx/>
              <a:buSzTx/>
              <a:tabLst/>
            </a:pPr>
            <a:r>
              <a:rPr kumimoji="0" lang="tr-TR" altLang="tr-TR" sz="11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2.3. PROJE YÖNETİMİ</a:t>
            </a:r>
            <a:endParaRPr kumimoji="0" lang="en-AU" altLang="tr-TR" sz="1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tr-TR" sz="1800" b="0" i="0" u="none" strike="noStrike" cap="none" normalizeH="0" baseline="0" dirty="0" smtClean="0">
              <a:ln>
                <a:noFill/>
              </a:ln>
              <a:solidFill>
                <a:schemeClr val="tx1"/>
              </a:solidFill>
              <a:effectLst/>
              <a:latin typeface="Arial" panose="020B0604020202020204" pitchFamily="34" charset="0"/>
            </a:endParaRPr>
          </a:p>
        </p:txBody>
      </p:sp>
      <p:pic>
        <p:nvPicPr>
          <p:cNvPr id="10" name="Resim 9"/>
          <p:cNvPicPr>
            <a:picLocks/>
          </p:cNvPicPr>
          <p:nvPr/>
        </p:nvPicPr>
        <p:blipFill>
          <a:blip r:embed="rId5">
            <a:extLst>
              <a:ext uri="{28A0092B-C50C-407E-A947-70E740481C1C}">
                <a14:useLocalDpi xmlns:a14="http://schemas.microsoft.com/office/drawing/2010/main" val="0"/>
              </a:ext>
            </a:extLst>
          </a:blip>
          <a:stretch>
            <a:fillRect/>
          </a:stretch>
        </p:blipFill>
        <p:spPr>
          <a:xfrm>
            <a:off x="6578380" y="1090102"/>
            <a:ext cx="4860000" cy="2700000"/>
          </a:xfrm>
          <a:prstGeom prst="rect">
            <a:avLst/>
          </a:prstGeom>
        </p:spPr>
      </p:pic>
      <p:pic>
        <p:nvPicPr>
          <p:cNvPr id="11" name="Resim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525" y="3046472"/>
            <a:ext cx="5255936" cy="3104002"/>
          </a:xfrm>
          <a:prstGeom prst="rect">
            <a:avLst/>
          </a:prstGeom>
        </p:spPr>
      </p:pic>
      <p:pic>
        <p:nvPicPr>
          <p:cNvPr id="12" name="Resim 11"/>
          <p:cNvPicPr>
            <a:picLocks/>
          </p:cNvPicPr>
          <p:nvPr/>
        </p:nvPicPr>
        <p:blipFill>
          <a:blip r:embed="rId7">
            <a:extLst>
              <a:ext uri="{28A0092B-C50C-407E-A947-70E740481C1C}">
                <a14:useLocalDpi xmlns:a14="http://schemas.microsoft.com/office/drawing/2010/main" val="0"/>
              </a:ext>
            </a:extLst>
          </a:blip>
          <a:stretch>
            <a:fillRect/>
          </a:stretch>
        </p:blipFill>
        <p:spPr>
          <a:xfrm>
            <a:off x="6578379" y="3957673"/>
            <a:ext cx="4860000" cy="2700000"/>
          </a:xfrm>
          <a:prstGeom prst="rect">
            <a:avLst/>
          </a:prstGeom>
        </p:spPr>
      </p:pic>
      <p:sp>
        <p:nvSpPr>
          <p:cNvPr id="14"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İzleme Süreci: Teknik </a:t>
            </a:r>
            <a:r>
              <a:rPr lang="tr-TR" sz="3000" b="1" dirty="0" smtClean="0">
                <a:solidFill>
                  <a:srgbClr val="E20613"/>
                </a:solidFill>
                <a:latin typeface="Arial" panose="020B0604020202020204" pitchFamily="34" charset="0"/>
                <a:cs typeface="Arial" panose="020B0604020202020204" pitchFamily="34" charset="0"/>
              </a:rPr>
              <a:t>Rapor (Dönem </a:t>
            </a:r>
            <a:r>
              <a:rPr lang="tr-TR" sz="3000" b="1" dirty="0">
                <a:solidFill>
                  <a:srgbClr val="E20613"/>
                </a:solidFill>
                <a:latin typeface="Arial" panose="020B0604020202020204" pitchFamily="34" charset="0"/>
                <a:cs typeface="Arial" panose="020B0604020202020204" pitchFamily="34" charset="0"/>
              </a:rPr>
              <a:t>Raporu)</a:t>
            </a:r>
          </a:p>
        </p:txBody>
      </p:sp>
      <p:sp>
        <p:nvSpPr>
          <p:cNvPr id="9" name="Dikdörtgen 8"/>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142861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İzleme Süreci: Teknik </a:t>
            </a:r>
            <a:r>
              <a:rPr lang="tr-TR" sz="3000" b="1" dirty="0" smtClean="0">
                <a:solidFill>
                  <a:srgbClr val="E20613"/>
                </a:solidFill>
                <a:latin typeface="Arial" panose="020B0604020202020204" pitchFamily="34" charset="0"/>
                <a:cs typeface="Arial" panose="020B0604020202020204" pitchFamily="34" charset="0"/>
              </a:rPr>
              <a:t>Rapor (Dönem </a:t>
            </a:r>
            <a:r>
              <a:rPr lang="tr-TR" sz="3000" b="1" dirty="0">
                <a:solidFill>
                  <a:srgbClr val="E20613"/>
                </a:solidFill>
                <a:latin typeface="Arial" panose="020B0604020202020204" pitchFamily="34" charset="0"/>
                <a:cs typeface="Arial" panose="020B0604020202020204" pitchFamily="34" charset="0"/>
              </a:rPr>
              <a:t>Raporu)</a:t>
            </a:r>
          </a:p>
        </p:txBody>
      </p:sp>
      <p:graphicFrame>
        <p:nvGraphicFramePr>
          <p:cNvPr id="2" name="Tablo 1"/>
          <p:cNvGraphicFramePr>
            <a:graphicFrameLocks noGrp="1"/>
          </p:cNvGraphicFramePr>
          <p:nvPr>
            <p:extLst>
              <p:ext uri="{D42A27DB-BD31-4B8C-83A1-F6EECF244321}">
                <p14:modId xmlns:p14="http://schemas.microsoft.com/office/powerpoint/2010/main" val="2055096617"/>
              </p:ext>
            </p:extLst>
          </p:nvPr>
        </p:nvGraphicFramePr>
        <p:xfrm>
          <a:off x="245110" y="1241839"/>
          <a:ext cx="11024252" cy="1068875"/>
        </p:xfrm>
        <a:graphic>
          <a:graphicData uri="http://schemas.openxmlformats.org/drawingml/2006/table">
            <a:tbl>
              <a:tblPr firstRow="1" firstCol="1" lastRow="1" lastCol="1" bandRow="1" bandCol="1"/>
              <a:tblGrid>
                <a:gridCol w="11024252">
                  <a:extLst>
                    <a:ext uri="{9D8B030D-6E8A-4147-A177-3AD203B41FA5}">
                      <a16:colId xmlns:a16="http://schemas.microsoft.com/office/drawing/2014/main" val="3328150612"/>
                    </a:ext>
                  </a:extLst>
                </a:gridCol>
              </a:tblGrid>
              <a:tr h="1068875">
                <a:tc>
                  <a:txBody>
                    <a:bodyPr/>
                    <a:lstStyle/>
                    <a:p>
                      <a:pPr algn="just">
                        <a:spcAft>
                          <a:spcPts val="0"/>
                        </a:spcAft>
                      </a:pPr>
                      <a:r>
                        <a:rPr lang="tr-TR" sz="1100" b="1" dirty="0">
                          <a:effectLst/>
                          <a:latin typeface="Arial" panose="020B0604020202020204" pitchFamily="34" charset="0"/>
                          <a:ea typeface="Times New Roman" panose="02020603050405020304" pitchFamily="18" charset="0"/>
                        </a:rPr>
                        <a:t> </a:t>
                      </a:r>
                      <a:endParaRPr lang="tr-TR" sz="1000" dirty="0">
                        <a:effectLst/>
                        <a:latin typeface="Times New Roman" panose="02020603050405020304" pitchFamily="18" charset="0"/>
                        <a:ea typeface="Times New Roman" panose="02020603050405020304" pitchFamily="18" charset="0"/>
                      </a:endParaRPr>
                    </a:p>
                    <a:p>
                      <a:pPr algn="just">
                        <a:spcAft>
                          <a:spcPts val="0"/>
                        </a:spcAft>
                      </a:pPr>
                      <a:r>
                        <a:rPr lang="tr-TR" sz="1100" b="1" dirty="0">
                          <a:effectLst/>
                          <a:latin typeface="Arial" panose="020B0604020202020204" pitchFamily="34" charset="0"/>
                          <a:ea typeface="Times New Roman" panose="02020603050405020304" pitchFamily="18" charset="0"/>
                        </a:rPr>
                        <a:t>Projede gerçekleşen Ar-Ge kazanımlarını yazınız.</a:t>
                      </a:r>
                      <a:endParaRPr lang="tr-TR" sz="1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2703004"/>
                  </a:ext>
                </a:extLst>
              </a:tr>
            </a:tbl>
          </a:graphicData>
        </a:graphic>
      </p:graphicFrame>
      <p:sp>
        <p:nvSpPr>
          <p:cNvPr id="3" name="Rectangle 1"/>
          <p:cNvSpPr>
            <a:spLocks noChangeArrowheads="1"/>
          </p:cNvSpPr>
          <p:nvPr/>
        </p:nvSpPr>
        <p:spPr bwMode="auto">
          <a:xfrm>
            <a:off x="175490" y="810952"/>
            <a:ext cx="257153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tabLst>
                <a:tab pos="228600" algn="l"/>
              </a:tabLst>
            </a:pPr>
            <a:r>
              <a:rPr kumimoji="0" lang="tr-TR" altLang="tr-TR" sz="1100" b="1" i="0" u="none" strike="noStrike" cap="none" normalizeH="0" baseline="0" dirty="0" smtClean="0">
                <a:ln>
                  <a:noFill/>
                </a:ln>
                <a:solidFill>
                  <a:schemeClr val="tx1"/>
                </a:solidFill>
                <a:effectLst/>
                <a:cs typeface="Arial" panose="020B0604020202020204" pitchFamily="34" charset="0"/>
              </a:rPr>
              <a:t>3. P</a:t>
            </a:r>
            <a:r>
              <a:rPr kumimoji="0" lang="tr-TR" altLang="tr-TR" sz="1100" b="1" i="0" u="none" strike="noStrike" cap="none" normalizeH="0" baseline="0" dirty="0" smtClean="0" bmk="">
                <a:ln>
                  <a:noFill/>
                </a:ln>
                <a:solidFill>
                  <a:schemeClr val="tx1"/>
                </a:solidFill>
                <a:effectLst/>
                <a:cs typeface="Arial" panose="020B0604020202020204" pitchFamily="34" charset="0"/>
              </a:rPr>
              <a:t>ROJENİN AR-GE KAZANIMLARI</a:t>
            </a:r>
            <a:endParaRPr kumimoji="0" lang="tr-TR" altLang="tr-TR" sz="800"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228600" algn="l"/>
              </a:tabLst>
            </a:pPr>
            <a:r>
              <a:rPr kumimoji="0" lang="tr-TR" altLang="tr-TR" sz="11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3.1</a:t>
            </a:r>
            <a:endParaRPr kumimoji="0" lang="tr-TR" altLang="tr-TR" sz="1800" b="0" i="0" u="none" strike="noStrike" cap="none" normalizeH="0" baseline="0" dirty="0" smtClean="0">
              <a:ln>
                <a:noFill/>
              </a:ln>
              <a:solidFill>
                <a:schemeClr val="tx1"/>
              </a:solidFill>
              <a:effectLst/>
              <a:latin typeface="Arial" panose="020B0604020202020204" pitchFamily="34" charset="0"/>
            </a:endParaRPr>
          </a:p>
        </p:txBody>
      </p:sp>
      <p:pic>
        <p:nvPicPr>
          <p:cNvPr id="4" name="Resim 3"/>
          <p:cNvPicPr>
            <a:picLocks noChangeAspect="1"/>
          </p:cNvPicPr>
          <p:nvPr/>
        </p:nvPicPr>
        <p:blipFill rotWithShape="1">
          <a:blip r:embed="rId3">
            <a:extLst>
              <a:ext uri="{28A0092B-C50C-407E-A947-70E740481C1C}">
                <a14:useLocalDpi xmlns:a14="http://schemas.microsoft.com/office/drawing/2010/main" val="0"/>
              </a:ext>
            </a:extLst>
          </a:blip>
          <a:srcRect l="25802"/>
          <a:stretch/>
        </p:blipFill>
        <p:spPr>
          <a:xfrm>
            <a:off x="2129481" y="2648331"/>
            <a:ext cx="8204888" cy="3646829"/>
          </a:xfrm>
          <a:prstGeom prst="rect">
            <a:avLst/>
          </a:prstGeom>
        </p:spPr>
      </p:pic>
      <p:sp>
        <p:nvSpPr>
          <p:cNvPr id="6" name="Dikdörtgen 5"/>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290149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İzleme Süreci: Teknik </a:t>
            </a:r>
            <a:r>
              <a:rPr lang="tr-TR" sz="3000" b="1" dirty="0" smtClean="0">
                <a:solidFill>
                  <a:srgbClr val="E20613"/>
                </a:solidFill>
                <a:latin typeface="Arial" panose="020B0604020202020204" pitchFamily="34" charset="0"/>
                <a:cs typeface="Arial" panose="020B0604020202020204" pitchFamily="34" charset="0"/>
              </a:rPr>
              <a:t>Rapor</a:t>
            </a:r>
            <a:r>
              <a:rPr lang="tr-TR" sz="3000" b="1" dirty="0">
                <a:solidFill>
                  <a:srgbClr val="E20613"/>
                </a:solidFill>
                <a:latin typeface="Arial" panose="020B0604020202020204" pitchFamily="34" charset="0"/>
                <a:cs typeface="Arial" panose="020B0604020202020204" pitchFamily="34" charset="0"/>
              </a:rPr>
              <a:t> (Dönem Raporu)</a:t>
            </a:r>
          </a:p>
        </p:txBody>
      </p:sp>
      <p:graphicFrame>
        <p:nvGraphicFramePr>
          <p:cNvPr id="5" name="Tablo 4"/>
          <p:cNvGraphicFramePr>
            <a:graphicFrameLocks noGrp="1"/>
          </p:cNvGraphicFramePr>
          <p:nvPr>
            <p:extLst>
              <p:ext uri="{D42A27DB-BD31-4B8C-83A1-F6EECF244321}">
                <p14:modId xmlns:p14="http://schemas.microsoft.com/office/powerpoint/2010/main" val="4100268360"/>
              </p:ext>
            </p:extLst>
          </p:nvPr>
        </p:nvGraphicFramePr>
        <p:xfrm>
          <a:off x="353214" y="1304219"/>
          <a:ext cx="5850890" cy="4795792"/>
        </p:xfrm>
        <a:graphic>
          <a:graphicData uri="http://schemas.openxmlformats.org/drawingml/2006/table">
            <a:tbl>
              <a:tblPr firstRow="1" firstCol="1" lastRow="1" lastCol="1" bandRow="1" bandCol="1"/>
              <a:tblGrid>
                <a:gridCol w="5850890">
                  <a:extLst>
                    <a:ext uri="{9D8B030D-6E8A-4147-A177-3AD203B41FA5}">
                      <a16:colId xmlns:a16="http://schemas.microsoft.com/office/drawing/2014/main" val="860586066"/>
                    </a:ext>
                  </a:extLst>
                </a:gridCol>
              </a:tblGrid>
              <a:tr h="4795792">
                <a:tc>
                  <a:txBody>
                    <a:bodyPr/>
                    <a:lstStyle/>
                    <a:p>
                      <a:pPr algn="just">
                        <a:spcAft>
                          <a:spcPts val="0"/>
                        </a:spcAft>
                      </a:pPr>
                      <a:r>
                        <a:rPr lang="tr-TR" sz="1100" b="1" dirty="0">
                          <a:effectLst/>
                          <a:latin typeface="Arial" panose="020B0604020202020204" pitchFamily="34" charset="0"/>
                          <a:ea typeface="Times New Roman" panose="02020603050405020304" pitchFamily="18" charset="0"/>
                        </a:rPr>
                        <a:t> </a:t>
                      </a:r>
                      <a:endParaRPr lang="tr-TR" sz="1000" dirty="0">
                        <a:effectLst/>
                        <a:latin typeface="Times New Roman" panose="02020603050405020304" pitchFamily="18" charset="0"/>
                        <a:ea typeface="Times New Roman" panose="02020603050405020304" pitchFamily="18" charset="0"/>
                      </a:endParaRPr>
                    </a:p>
                    <a:p>
                      <a:pPr marL="228600" indent="-228600" algn="just">
                        <a:spcAft>
                          <a:spcPts val="0"/>
                        </a:spcAft>
                        <a:buAutoNum type="arabicPeriod"/>
                      </a:pPr>
                      <a:r>
                        <a:rPr lang="tr-TR" sz="1100" b="1" dirty="0" smtClean="0">
                          <a:effectLst/>
                          <a:latin typeface="Arial" panose="020B0604020202020204" pitchFamily="34" charset="0"/>
                          <a:ea typeface="Times New Roman" panose="02020603050405020304" pitchFamily="18" charset="0"/>
                        </a:rPr>
                        <a:t>Projede </a:t>
                      </a:r>
                      <a:r>
                        <a:rPr lang="tr-TR" sz="1100" b="1" dirty="0">
                          <a:effectLst/>
                          <a:latin typeface="Arial" panose="020B0604020202020204" pitchFamily="34" charset="0"/>
                          <a:ea typeface="Times New Roman" panose="02020603050405020304" pitchFamily="18" charset="0"/>
                        </a:rPr>
                        <a:t>alınan danışmanlık ve rutin olmayan mühendislik ve geliştirme faaliyetlerine konu hizmet alımları ile ilgili üniversite, yurt içi Ar-Ge kuruluşu, kişi ve özel firmalarla yapılan sözleşmelerin kopyasını dönem raporunun sonuna ekleyiniz. Projeye yeni katılan personelin özgeçmişleri de dönem raporunun sonuna eklenmelidir</a:t>
                      </a:r>
                      <a:r>
                        <a:rPr lang="tr-TR" sz="1100" b="1" dirty="0" smtClean="0">
                          <a:effectLst/>
                          <a:latin typeface="Arial" panose="020B0604020202020204" pitchFamily="34" charset="0"/>
                          <a:ea typeface="Times New Roman" panose="02020603050405020304" pitchFamily="18" charset="0"/>
                        </a:rPr>
                        <a:t>.</a:t>
                      </a:r>
                    </a:p>
                    <a:p>
                      <a:pPr marL="228600" indent="-228600" algn="just">
                        <a:spcAft>
                          <a:spcPts val="0"/>
                        </a:spcAft>
                        <a:buAutoNum type="arabicPeriod"/>
                      </a:pPr>
                      <a:endParaRPr lang="tr-TR" sz="1100" b="1" dirty="0" smtClean="0">
                        <a:effectLst/>
                        <a:latin typeface="Arial" panose="020B0604020202020204" pitchFamily="34" charset="0"/>
                        <a:ea typeface="Times New Roman" panose="02020603050405020304" pitchFamily="18" charset="0"/>
                      </a:endParaRPr>
                    </a:p>
                    <a:p>
                      <a:pPr marL="0" indent="0" algn="just">
                        <a:spcAft>
                          <a:spcPts val="0"/>
                        </a:spcAft>
                        <a:buNone/>
                      </a:pPr>
                      <a:endParaRPr lang="tr-TR" sz="1100" b="1" dirty="0" smtClean="0">
                        <a:effectLst/>
                        <a:latin typeface="Arial" panose="020B0604020202020204" pitchFamily="34" charset="0"/>
                        <a:ea typeface="Times New Roman" panose="02020603050405020304" pitchFamily="18" charset="0"/>
                      </a:endParaRPr>
                    </a:p>
                    <a:p>
                      <a:pPr marL="228600" indent="-228600" algn="just">
                        <a:spcAft>
                          <a:spcPts val="0"/>
                        </a:spcAft>
                        <a:buAutoNum type="arabicPeriod"/>
                      </a:pPr>
                      <a:endParaRPr lang="tr-TR" sz="1100" b="1" dirty="0" smtClean="0">
                        <a:effectLst/>
                        <a:latin typeface="Arial" panose="020B0604020202020204" pitchFamily="34" charset="0"/>
                        <a:ea typeface="Times New Roman" panose="02020603050405020304" pitchFamily="18" charset="0"/>
                      </a:endParaRPr>
                    </a:p>
                    <a:p>
                      <a:pPr marL="228600" indent="-228600" algn="just">
                        <a:spcAft>
                          <a:spcPts val="0"/>
                        </a:spcAft>
                        <a:buAutoNum type="arabicPeriod"/>
                      </a:pPr>
                      <a:endParaRPr lang="tr-TR" sz="1100" b="1" dirty="0" smtClean="0">
                        <a:effectLst/>
                        <a:latin typeface="Arial" panose="020B0604020202020204" pitchFamily="34" charset="0"/>
                        <a:ea typeface="Times New Roman" panose="02020603050405020304" pitchFamily="18" charset="0"/>
                      </a:endParaRPr>
                    </a:p>
                    <a:p>
                      <a:pPr marL="0" indent="0" algn="just">
                        <a:spcAft>
                          <a:spcPts val="0"/>
                        </a:spcAft>
                        <a:buNone/>
                      </a:pPr>
                      <a:endParaRPr lang="tr-TR" sz="1000" dirty="0">
                        <a:effectLst/>
                        <a:latin typeface="Times New Roman" panose="02020603050405020304" pitchFamily="18" charset="0"/>
                        <a:ea typeface="Times New Roman" panose="02020603050405020304" pitchFamily="18" charset="0"/>
                      </a:endParaRPr>
                    </a:p>
                    <a:p>
                      <a:pPr algn="just">
                        <a:spcAft>
                          <a:spcPts val="0"/>
                        </a:spcAft>
                      </a:pPr>
                      <a:r>
                        <a:rPr lang="tr-TR" sz="1100" b="1" dirty="0">
                          <a:effectLst/>
                          <a:latin typeface="Arial" panose="020B0604020202020204" pitchFamily="34" charset="0"/>
                          <a:ea typeface="Times New Roman" panose="02020603050405020304" pitchFamily="18" charset="0"/>
                        </a:rPr>
                        <a:t> </a:t>
                      </a:r>
                      <a:endParaRPr lang="tr-TR" sz="1000" dirty="0">
                        <a:effectLst/>
                        <a:latin typeface="Times New Roman" panose="02020603050405020304" pitchFamily="18" charset="0"/>
                        <a:ea typeface="Times New Roman" panose="02020603050405020304" pitchFamily="18" charset="0"/>
                      </a:endParaRPr>
                    </a:p>
                    <a:p>
                      <a:pPr algn="just">
                        <a:spcAft>
                          <a:spcPts val="0"/>
                        </a:spcAft>
                      </a:pPr>
                      <a:r>
                        <a:rPr lang="tr-TR" sz="1100" b="1" dirty="0">
                          <a:effectLst/>
                          <a:latin typeface="Arial" panose="020B0604020202020204" pitchFamily="34" charset="0"/>
                          <a:ea typeface="Times New Roman" panose="02020603050405020304" pitchFamily="18" charset="0"/>
                        </a:rPr>
                        <a:t>2. Yukarıdaki bölümlerde yer alan açıklamaları destekleyici rapor, çıktı vb. doküman varsa ekleyiniz.</a:t>
                      </a:r>
                      <a:endParaRPr lang="tr-TR" sz="1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9700986"/>
                  </a:ext>
                </a:extLst>
              </a:tr>
            </a:tbl>
          </a:graphicData>
        </a:graphic>
      </p:graphicFrame>
      <p:sp>
        <p:nvSpPr>
          <p:cNvPr id="6" name="Rectangle 1"/>
          <p:cNvSpPr>
            <a:spLocks noChangeArrowheads="1"/>
          </p:cNvSpPr>
          <p:nvPr/>
        </p:nvSpPr>
        <p:spPr bwMode="auto">
          <a:xfrm>
            <a:off x="341192" y="873332"/>
            <a:ext cx="95090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8600"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tabLst>
                <a:tab pos="228600" algn="l"/>
              </a:tabLst>
            </a:pPr>
            <a:r>
              <a:rPr kumimoji="0" lang="tr-TR" altLang="tr-TR" sz="1100" b="0" i="0" u="none" strike="noStrike" cap="none" normalizeH="0" baseline="0" dirty="0" smtClean="0" bmk="_Toc153266205">
                <a:ln>
                  <a:noFill/>
                </a:ln>
                <a:solidFill>
                  <a:schemeClr val="tx1"/>
                </a:solidFill>
                <a:effectLst/>
                <a:latin typeface="Arial" panose="020B0604020202020204" pitchFamily="34" charset="0"/>
                <a:cs typeface="Arial" panose="020B0604020202020204" pitchFamily="34" charset="0"/>
              </a:rPr>
              <a:t>4</a:t>
            </a:r>
            <a:r>
              <a:rPr kumimoji="0" lang="tr-TR" altLang="tr-TR" sz="1100" b="1" i="0" u="none" strike="noStrike" cap="none" normalizeH="0" baseline="0" dirty="0" smtClean="0" bmk="_Toc153266205">
                <a:ln>
                  <a:noFill/>
                </a:ln>
                <a:solidFill>
                  <a:schemeClr val="tx1"/>
                </a:solidFill>
                <a:effectLst/>
                <a:cs typeface="Arial" panose="020B0604020202020204" pitchFamily="34" charset="0"/>
              </a:rPr>
              <a:t>. EK BİLGİ</a:t>
            </a:r>
            <a:endParaRPr kumimoji="0" lang="tr-TR" altLang="tr-TR" sz="800"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228600" algn="l"/>
              </a:tabLst>
            </a:pPr>
            <a:r>
              <a:rPr kumimoji="0" lang="tr-TR" altLang="tr-TR" sz="11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4.1</a:t>
            </a:r>
            <a:endParaRPr kumimoji="0" lang="tr-TR" altLang="tr-TR" sz="1800" b="0" i="0" u="none" strike="noStrike" cap="none" normalizeH="0" baseline="0" dirty="0" smtClean="0">
              <a:ln>
                <a:noFill/>
              </a:ln>
              <a:solidFill>
                <a:schemeClr val="tx1"/>
              </a:solidFill>
              <a:effectLst/>
              <a:latin typeface="Arial" panose="020B0604020202020204" pitchFamily="34" charset="0"/>
            </a:endParaRPr>
          </a:p>
        </p:txBody>
      </p:sp>
      <p:pic>
        <p:nvPicPr>
          <p:cNvPr id="7" name="Resim 6"/>
          <p:cNvPicPr>
            <a:picLocks/>
          </p:cNvPicPr>
          <p:nvPr/>
        </p:nvPicPr>
        <p:blipFill>
          <a:blip r:embed="rId3">
            <a:extLst>
              <a:ext uri="{28A0092B-C50C-407E-A947-70E740481C1C}">
                <a14:useLocalDpi xmlns:a14="http://schemas.microsoft.com/office/drawing/2010/main" val="0"/>
              </a:ext>
            </a:extLst>
          </a:blip>
          <a:stretch>
            <a:fillRect/>
          </a:stretch>
        </p:blipFill>
        <p:spPr>
          <a:xfrm>
            <a:off x="6801194" y="1043609"/>
            <a:ext cx="4604703" cy="2550491"/>
          </a:xfrm>
          <a:prstGeom prst="rect">
            <a:avLst/>
          </a:prstGeom>
        </p:spPr>
      </p:pic>
      <p:pic>
        <p:nvPicPr>
          <p:cNvPr id="8" name="Resim 7"/>
          <p:cNvPicPr>
            <a:picLocks/>
          </p:cNvPicPr>
          <p:nvPr/>
        </p:nvPicPr>
        <p:blipFill>
          <a:blip r:embed="rId4">
            <a:extLst>
              <a:ext uri="{28A0092B-C50C-407E-A947-70E740481C1C}">
                <a14:useLocalDpi xmlns:a14="http://schemas.microsoft.com/office/drawing/2010/main" val="0"/>
              </a:ext>
            </a:extLst>
          </a:blip>
          <a:stretch>
            <a:fillRect/>
          </a:stretch>
        </p:blipFill>
        <p:spPr>
          <a:xfrm>
            <a:off x="6731343" y="3902435"/>
            <a:ext cx="4744403" cy="2286317"/>
          </a:xfrm>
          <a:prstGeom prst="rect">
            <a:avLst/>
          </a:prstGeom>
        </p:spPr>
      </p:pic>
      <p:sp>
        <p:nvSpPr>
          <p:cNvPr id="9" name="Dikdörtgen 8"/>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325791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12192000" cy="6185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3000" b="1" dirty="0" smtClean="0">
                <a:solidFill>
                  <a:srgbClr val="E20613"/>
                </a:solidFill>
                <a:latin typeface="Arial" panose="020B0604020202020204" pitchFamily="34" charset="0"/>
                <a:cs typeface="Arial" panose="020B0604020202020204" pitchFamily="34" charset="0"/>
              </a:rPr>
              <a:t>İzleme Süreci: Gider Formları (Dönem Raporu)</a:t>
            </a:r>
            <a:endParaRPr lang="tr-TR" sz="3000" b="1" dirty="0">
              <a:solidFill>
                <a:srgbClr val="E20613"/>
              </a:solidFill>
              <a:latin typeface="Arial" panose="020B0604020202020204" pitchFamily="34" charset="0"/>
              <a:cs typeface="Arial" panose="020B0604020202020204" pitchFamily="34" charset="0"/>
            </a:endParaRPr>
          </a:p>
        </p:txBody>
      </p:sp>
      <p:sp>
        <p:nvSpPr>
          <p:cNvPr id="5"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6" name="Rectangle 3"/>
          <p:cNvSpPr>
            <a:spLocks noChangeArrowheads="1"/>
          </p:cNvSpPr>
          <p:nvPr/>
        </p:nvSpPr>
        <p:spPr bwMode="auto">
          <a:xfrm>
            <a:off x="0" y="4902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3" name="Tablo 2"/>
          <p:cNvGraphicFramePr>
            <a:graphicFrameLocks noGrp="1"/>
          </p:cNvGraphicFramePr>
          <p:nvPr>
            <p:extLst>
              <p:ext uri="{D42A27DB-BD31-4B8C-83A1-F6EECF244321}">
                <p14:modId xmlns:p14="http://schemas.microsoft.com/office/powerpoint/2010/main" val="2893562720"/>
              </p:ext>
            </p:extLst>
          </p:nvPr>
        </p:nvGraphicFramePr>
        <p:xfrm>
          <a:off x="177799" y="747086"/>
          <a:ext cx="11719025" cy="3957328"/>
        </p:xfrm>
        <a:graphic>
          <a:graphicData uri="http://schemas.openxmlformats.org/drawingml/2006/table">
            <a:tbl>
              <a:tblPr/>
              <a:tblGrid>
                <a:gridCol w="610095">
                  <a:extLst>
                    <a:ext uri="{9D8B030D-6E8A-4147-A177-3AD203B41FA5}">
                      <a16:colId xmlns:a16="http://schemas.microsoft.com/office/drawing/2014/main" val="3937799914"/>
                    </a:ext>
                  </a:extLst>
                </a:gridCol>
                <a:gridCol w="2372591">
                  <a:extLst>
                    <a:ext uri="{9D8B030D-6E8A-4147-A177-3AD203B41FA5}">
                      <a16:colId xmlns:a16="http://schemas.microsoft.com/office/drawing/2014/main" val="2163684149"/>
                    </a:ext>
                  </a:extLst>
                </a:gridCol>
                <a:gridCol w="1203474">
                  <a:extLst>
                    <a:ext uri="{9D8B030D-6E8A-4147-A177-3AD203B41FA5}">
                      <a16:colId xmlns:a16="http://schemas.microsoft.com/office/drawing/2014/main" val="902976440"/>
                    </a:ext>
                  </a:extLst>
                </a:gridCol>
                <a:gridCol w="2857323">
                  <a:extLst>
                    <a:ext uri="{9D8B030D-6E8A-4147-A177-3AD203B41FA5}">
                      <a16:colId xmlns:a16="http://schemas.microsoft.com/office/drawing/2014/main" val="72705610"/>
                    </a:ext>
                  </a:extLst>
                </a:gridCol>
                <a:gridCol w="827389">
                  <a:extLst>
                    <a:ext uri="{9D8B030D-6E8A-4147-A177-3AD203B41FA5}">
                      <a16:colId xmlns:a16="http://schemas.microsoft.com/office/drawing/2014/main" val="2596064072"/>
                    </a:ext>
                  </a:extLst>
                </a:gridCol>
                <a:gridCol w="779103">
                  <a:extLst>
                    <a:ext uri="{9D8B030D-6E8A-4147-A177-3AD203B41FA5}">
                      <a16:colId xmlns:a16="http://schemas.microsoft.com/office/drawing/2014/main" val="362736473"/>
                    </a:ext>
                  </a:extLst>
                </a:gridCol>
                <a:gridCol w="777246">
                  <a:extLst>
                    <a:ext uri="{9D8B030D-6E8A-4147-A177-3AD203B41FA5}">
                      <a16:colId xmlns:a16="http://schemas.microsoft.com/office/drawing/2014/main" val="316832427"/>
                    </a:ext>
                  </a:extLst>
                </a:gridCol>
                <a:gridCol w="1146830">
                  <a:extLst>
                    <a:ext uri="{9D8B030D-6E8A-4147-A177-3AD203B41FA5}">
                      <a16:colId xmlns:a16="http://schemas.microsoft.com/office/drawing/2014/main" val="2465884952"/>
                    </a:ext>
                  </a:extLst>
                </a:gridCol>
                <a:gridCol w="1144974">
                  <a:extLst>
                    <a:ext uri="{9D8B030D-6E8A-4147-A177-3AD203B41FA5}">
                      <a16:colId xmlns:a16="http://schemas.microsoft.com/office/drawing/2014/main" val="2348636955"/>
                    </a:ext>
                  </a:extLst>
                </a:gridCol>
              </a:tblGrid>
              <a:tr h="0">
                <a:tc gridSpan="9">
                  <a:txBody>
                    <a:bodyPr/>
                    <a:lstStyle/>
                    <a:p>
                      <a:pPr algn="ctr">
                        <a:lnSpc>
                          <a:spcPct val="107000"/>
                        </a:lnSpc>
                        <a:spcAft>
                          <a:spcPts val="800"/>
                        </a:spcAft>
                      </a:pPr>
                      <a:r>
                        <a:rPr lang="tr-TR" sz="1400" b="1" dirty="0">
                          <a:effectLst/>
                          <a:latin typeface="Calibri" panose="020F0502020204030204" pitchFamily="34" charset="0"/>
                          <a:ea typeface="Calibri" panose="020F0502020204030204" pitchFamily="34" charset="0"/>
                          <a:cs typeface="Times New Roman" panose="02020603050405020304" pitchFamily="18" charset="0"/>
                        </a:rPr>
                        <a:t>PERSONEL GİDERLERİ FORMU</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873406518"/>
                  </a:ext>
                </a:extLst>
              </a:tr>
              <a:tr h="0">
                <a:tc gridSpan="9">
                  <a:txBody>
                    <a:bodyPr/>
                    <a:lstStyle/>
                    <a:p>
                      <a:pPr>
                        <a:lnSpc>
                          <a:spcPct val="107000"/>
                        </a:lnSpc>
                      </a:pPr>
                      <a:endParaRPr lang="tr-TR" sz="1100" dirty="0">
                        <a:effectLst/>
                        <a:latin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473423637"/>
                  </a:ext>
                </a:extLst>
              </a:tr>
              <a:tr h="0">
                <a:tc gridSpan="9">
                  <a:txBody>
                    <a:bodyPr/>
                    <a:lstStyle/>
                    <a:p>
                      <a:pPr algn="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G011</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351169281"/>
                  </a:ext>
                </a:extLst>
              </a:tr>
              <a:tr h="176790">
                <a:tc gridSpan="2">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Proje No</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gridSpan="7">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236115740"/>
                  </a:ext>
                </a:extLst>
              </a:tr>
              <a:tr h="185007">
                <a:tc gridSpan="2">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Proje Adı</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gridSpan="7">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346660409"/>
                  </a:ext>
                </a:extLst>
              </a:tr>
              <a:tr h="176790">
                <a:tc gridSpan="2">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İş Paketi No/Adı</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 1</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 Tasarım Faaliyetleri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254544057"/>
                  </a:ext>
                </a:extLst>
              </a:tr>
              <a:tr h="451914">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Sıra No</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Adı Soyadı</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T.C. Kimlik No</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Projedeki Görevi/Unvanı</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Adam/Ay Oranı</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Çalışılan Ay</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Adam-Ay Değeri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Ortalama Aylık Maliyet</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Toplam </a:t>
                      </a:r>
                      <a:br>
                        <a:rPr lang="tr-TR" sz="1100" b="1">
                          <a:effectLst/>
                          <a:latin typeface="Calibri" panose="020F0502020204030204" pitchFamily="34" charset="0"/>
                          <a:ea typeface="Calibri" panose="020F0502020204030204" pitchFamily="34" charset="0"/>
                          <a:cs typeface="Times New Roman" panose="02020603050405020304" pitchFamily="18" charset="0"/>
                        </a:rPr>
                      </a:br>
                      <a:r>
                        <a:rPr lang="tr-TR" sz="1100" b="1">
                          <a:effectLst/>
                          <a:latin typeface="Calibri" panose="020F0502020204030204" pitchFamily="34" charset="0"/>
                          <a:ea typeface="Calibri" panose="020F0502020204030204" pitchFamily="34" charset="0"/>
                          <a:cs typeface="Times New Roman" panose="02020603050405020304" pitchFamily="18" charset="0"/>
                        </a:rPr>
                        <a:t>Maliyet</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623246"/>
                  </a:ext>
                </a:extLst>
              </a:tr>
              <a:tr h="176790">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1</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Proje Yürütücüsü</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0,2</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3</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0,6</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1438333"/>
                  </a:ext>
                </a:extLst>
              </a:tr>
              <a:tr h="176790">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2</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smtClean="0">
                          <a:effectLst/>
                          <a:latin typeface="Calibri" panose="020F0502020204030204" pitchFamily="34" charset="0"/>
                          <a:ea typeface="Calibri" panose="020F0502020204030204" pitchFamily="34" charset="0"/>
                          <a:cs typeface="Times New Roman" panose="02020603050405020304" pitchFamily="18" charset="0"/>
                        </a:rPr>
                        <a:t>Yazılım </a:t>
                      </a:r>
                      <a:r>
                        <a:rPr lang="tr-TR" sz="1100" dirty="0">
                          <a:effectLst/>
                          <a:latin typeface="Calibri" panose="020F0502020204030204" pitchFamily="34" charset="0"/>
                          <a:ea typeface="Calibri" panose="020F0502020204030204" pitchFamily="34" charset="0"/>
                          <a:cs typeface="Times New Roman" panose="02020603050405020304" pitchFamily="18" charset="0"/>
                        </a:rPr>
                        <a:t>Uzmanı</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0,3</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5</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1,5</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8879999"/>
                  </a:ext>
                </a:extLst>
              </a:tr>
              <a:tr h="176790">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3</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659687"/>
                  </a:ext>
                </a:extLst>
              </a:tr>
              <a:tr h="176790">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4</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2914582"/>
                  </a:ext>
                </a:extLst>
              </a:tr>
              <a:tr h="176790">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5</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6210372"/>
                  </a:ext>
                </a:extLst>
              </a:tr>
              <a:tr h="176790">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6</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9753884"/>
                  </a:ext>
                </a:extLst>
              </a:tr>
              <a:tr h="176790">
                <a:tc gridSpan="6">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TOPLAM</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2,1</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0,00</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3286065"/>
                  </a:ext>
                </a:extLst>
              </a:tr>
              <a:tr h="176790">
                <a:tc gridSpan="4">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Dönemdeki tüm iş paketlerinde gerçekleşen adam-ay değeri toplamı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15</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0,00</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5203160"/>
                  </a:ext>
                </a:extLst>
              </a:tr>
              <a:tr h="350504">
                <a:tc gridSpan="9">
                  <a:txBody>
                    <a:bodyPr/>
                    <a:lstStyle/>
                    <a:p>
                      <a:pP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Bu formda beyan edilen harcama ve giderlere ilişkin mali raporda tevsik edici belgelerin ve ödeme belgelerinin bulunduğunu ve bu belgelerin kuruluşumuzda saklandığını kabul ve taahhüt ederiz.  </a:t>
                      </a:r>
                    </a:p>
                  </a:txBody>
                  <a:tcPr marL="3175" marR="3175" marT="3175"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4022280052"/>
                  </a:ext>
                </a:extLst>
              </a:tr>
              <a:tr h="176790">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extLst>
                  <a:ext uri="{0D108BD9-81ED-4DB2-BD59-A6C34878D82A}">
                    <a16:rowId xmlns:a16="http://schemas.microsoft.com/office/drawing/2014/main" val="252231267"/>
                  </a:ext>
                </a:extLst>
              </a:tr>
              <a:tr h="176790">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Tarih</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a:txBody>
                    <a:bodyPr/>
                    <a:lstStyle/>
                    <a:p>
                      <a:pPr>
                        <a:lnSpc>
                          <a:spcPct val="107000"/>
                        </a:lnSpc>
                        <a:spcAft>
                          <a:spcPts val="800"/>
                        </a:spcAft>
                      </a:pP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Kuruluş Yetkilisi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gridSpan="5">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857553399"/>
                  </a:ext>
                </a:extLst>
              </a:tr>
              <a:tr h="176790">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a:txBody>
                    <a:bodyPr/>
                    <a:lstStyle/>
                    <a:p>
                      <a:pP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Kaşe-İmza</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gridSpan="3">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hMerge="1">
                  <a:txBody>
                    <a:bodyPr/>
                    <a:lstStyle/>
                    <a:p>
                      <a:endParaRPr lang="tr-TR"/>
                    </a:p>
                  </a:txBody>
                  <a:tcPr/>
                </a:tc>
                <a:tc hMerge="1">
                  <a:txBody>
                    <a:bodyPr/>
                    <a:lstStyle/>
                    <a:p>
                      <a:endParaRPr lang="tr-TR"/>
                    </a:p>
                  </a:txBody>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a:txBody>
                    <a:bodyPr/>
                    <a:lstStyle/>
                    <a:p>
                      <a:pPr>
                        <a:lnSpc>
                          <a:spcPct val="107000"/>
                        </a:lnSpc>
                      </a:pPr>
                      <a:endParaRPr lang="tr-TR" sz="1100" dirty="0">
                        <a:effectLst/>
                        <a:latin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extLst>
                  <a:ext uri="{0D108BD9-81ED-4DB2-BD59-A6C34878D82A}">
                    <a16:rowId xmlns:a16="http://schemas.microsoft.com/office/drawing/2014/main" val="889364108"/>
                  </a:ext>
                </a:extLst>
              </a:tr>
            </a:tbl>
          </a:graphicData>
        </a:graphic>
      </p:graphicFrame>
      <p:sp>
        <p:nvSpPr>
          <p:cNvPr id="7" name="Dikdörtgen 6"/>
          <p:cNvSpPr/>
          <p:nvPr/>
        </p:nvSpPr>
        <p:spPr>
          <a:xfrm>
            <a:off x="2595537" y="4886409"/>
            <a:ext cx="8641957" cy="1292662"/>
          </a:xfrm>
          <a:prstGeom prst="rect">
            <a:avLst/>
          </a:prstGeom>
        </p:spPr>
        <p:txBody>
          <a:bodyPr wrap="square">
            <a:spAutoFit/>
          </a:bodyPr>
          <a:lstStyle/>
          <a:p>
            <a:pPr algn="just"/>
            <a:r>
              <a:rPr lang="tr-TR" sz="2600" dirty="0"/>
              <a:t>Her bir iş paketi </a:t>
            </a:r>
            <a:r>
              <a:rPr lang="tr-TR" sz="2600" dirty="0" smtClean="0"/>
              <a:t>için ayrı ayrı doldurulmalıdır. Teknik rapordaki karşılaştırma tablolarında yer alan adam-ay değeri ile form üzerinde sunulan toplam adam-ay değeri uyumlu olmalıdır.  </a:t>
            </a:r>
            <a:endParaRPr lang="tr-TR" sz="2600" dirty="0"/>
          </a:p>
        </p:txBody>
      </p:sp>
      <p:pic>
        <p:nvPicPr>
          <p:cNvPr id="10" name="Resim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6132" y="5193829"/>
            <a:ext cx="979496" cy="857059"/>
          </a:xfrm>
          <a:prstGeom prst="rect">
            <a:avLst/>
          </a:prstGeom>
        </p:spPr>
      </p:pic>
    </p:spTree>
    <p:extLst>
      <p:ext uri="{BB962C8B-B14F-4D97-AF65-F5344CB8AC3E}">
        <p14:creationId xmlns:p14="http://schemas.microsoft.com/office/powerpoint/2010/main" val="40830213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12192000" cy="6185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3000" b="1" dirty="0" smtClean="0">
                <a:solidFill>
                  <a:srgbClr val="E20613"/>
                </a:solidFill>
                <a:latin typeface="Arial" panose="020B0604020202020204" pitchFamily="34" charset="0"/>
                <a:cs typeface="Arial" panose="020B0604020202020204" pitchFamily="34" charset="0"/>
              </a:rPr>
              <a:t>İzleme Süreci: Gider Formları (Dönem Raporu)</a:t>
            </a:r>
            <a:endParaRPr lang="tr-TR" sz="3000" b="1" dirty="0">
              <a:solidFill>
                <a:srgbClr val="E20613"/>
              </a:solidFill>
              <a:latin typeface="Arial" panose="020B0604020202020204" pitchFamily="34" charset="0"/>
              <a:cs typeface="Arial" panose="020B0604020202020204" pitchFamily="34" charset="0"/>
            </a:endParaRPr>
          </a:p>
        </p:txBody>
      </p:sp>
      <p:sp>
        <p:nvSpPr>
          <p:cNvPr id="5"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6" name="Rectangle 3"/>
          <p:cNvSpPr>
            <a:spLocks noChangeArrowheads="1"/>
          </p:cNvSpPr>
          <p:nvPr/>
        </p:nvSpPr>
        <p:spPr bwMode="auto">
          <a:xfrm>
            <a:off x="0" y="4902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7" name="Tablo 6"/>
          <p:cNvGraphicFramePr>
            <a:graphicFrameLocks noGrp="1"/>
          </p:cNvGraphicFramePr>
          <p:nvPr>
            <p:extLst>
              <p:ext uri="{D42A27DB-BD31-4B8C-83A1-F6EECF244321}">
                <p14:modId xmlns:p14="http://schemas.microsoft.com/office/powerpoint/2010/main" val="813222794"/>
              </p:ext>
            </p:extLst>
          </p:nvPr>
        </p:nvGraphicFramePr>
        <p:xfrm>
          <a:off x="313705" y="722828"/>
          <a:ext cx="11516629" cy="4744321"/>
        </p:xfrm>
        <a:graphic>
          <a:graphicData uri="http://schemas.openxmlformats.org/drawingml/2006/table">
            <a:tbl>
              <a:tblPr/>
              <a:tblGrid>
                <a:gridCol w="550283">
                  <a:extLst>
                    <a:ext uri="{9D8B030D-6E8A-4147-A177-3AD203B41FA5}">
                      <a16:colId xmlns:a16="http://schemas.microsoft.com/office/drawing/2014/main" val="3138892657"/>
                    </a:ext>
                  </a:extLst>
                </a:gridCol>
                <a:gridCol w="746812">
                  <a:extLst>
                    <a:ext uri="{9D8B030D-6E8A-4147-A177-3AD203B41FA5}">
                      <a16:colId xmlns:a16="http://schemas.microsoft.com/office/drawing/2014/main" val="2220324513"/>
                    </a:ext>
                  </a:extLst>
                </a:gridCol>
                <a:gridCol w="1713736">
                  <a:extLst>
                    <a:ext uri="{9D8B030D-6E8A-4147-A177-3AD203B41FA5}">
                      <a16:colId xmlns:a16="http://schemas.microsoft.com/office/drawing/2014/main" val="3649510064"/>
                    </a:ext>
                  </a:extLst>
                </a:gridCol>
                <a:gridCol w="1413047">
                  <a:extLst>
                    <a:ext uri="{9D8B030D-6E8A-4147-A177-3AD203B41FA5}">
                      <a16:colId xmlns:a16="http://schemas.microsoft.com/office/drawing/2014/main" val="3797102688"/>
                    </a:ext>
                  </a:extLst>
                </a:gridCol>
                <a:gridCol w="1177212">
                  <a:extLst>
                    <a:ext uri="{9D8B030D-6E8A-4147-A177-3AD203B41FA5}">
                      <a16:colId xmlns:a16="http://schemas.microsoft.com/office/drawing/2014/main" val="1527692888"/>
                    </a:ext>
                  </a:extLst>
                </a:gridCol>
                <a:gridCol w="1805451">
                  <a:extLst>
                    <a:ext uri="{9D8B030D-6E8A-4147-A177-3AD203B41FA5}">
                      <a16:colId xmlns:a16="http://schemas.microsoft.com/office/drawing/2014/main" val="766153971"/>
                    </a:ext>
                  </a:extLst>
                </a:gridCol>
                <a:gridCol w="667545">
                  <a:extLst>
                    <a:ext uri="{9D8B030D-6E8A-4147-A177-3AD203B41FA5}">
                      <a16:colId xmlns:a16="http://schemas.microsoft.com/office/drawing/2014/main" val="2357610349"/>
                    </a:ext>
                  </a:extLst>
                </a:gridCol>
                <a:gridCol w="824114">
                  <a:extLst>
                    <a:ext uri="{9D8B030D-6E8A-4147-A177-3AD203B41FA5}">
                      <a16:colId xmlns:a16="http://schemas.microsoft.com/office/drawing/2014/main" val="2790204689"/>
                    </a:ext>
                  </a:extLst>
                </a:gridCol>
                <a:gridCol w="1517863">
                  <a:extLst>
                    <a:ext uri="{9D8B030D-6E8A-4147-A177-3AD203B41FA5}">
                      <a16:colId xmlns:a16="http://schemas.microsoft.com/office/drawing/2014/main" val="1487587921"/>
                    </a:ext>
                  </a:extLst>
                </a:gridCol>
                <a:gridCol w="550283">
                  <a:extLst>
                    <a:ext uri="{9D8B030D-6E8A-4147-A177-3AD203B41FA5}">
                      <a16:colId xmlns:a16="http://schemas.microsoft.com/office/drawing/2014/main" val="177639875"/>
                    </a:ext>
                  </a:extLst>
                </a:gridCol>
                <a:gridCol w="550283">
                  <a:extLst>
                    <a:ext uri="{9D8B030D-6E8A-4147-A177-3AD203B41FA5}">
                      <a16:colId xmlns:a16="http://schemas.microsoft.com/office/drawing/2014/main" val="3916666301"/>
                    </a:ext>
                  </a:extLst>
                </a:gridCol>
              </a:tblGrid>
              <a:tr h="295607">
                <a:tc gridSpan="11">
                  <a:txBody>
                    <a:bodyPr/>
                    <a:lstStyle/>
                    <a:p>
                      <a:pPr algn="ctr">
                        <a:lnSpc>
                          <a:spcPct val="107000"/>
                        </a:lnSpc>
                        <a:spcAft>
                          <a:spcPts val="800"/>
                        </a:spcAft>
                      </a:pPr>
                      <a:r>
                        <a:rPr lang="tr-TR" sz="1400" b="1" dirty="0">
                          <a:effectLst/>
                          <a:latin typeface="Calibri" panose="020F0502020204030204" pitchFamily="34" charset="0"/>
                          <a:ea typeface="Calibri" panose="020F0502020204030204" pitchFamily="34" charset="0"/>
                          <a:cs typeface="Times New Roman" panose="02020603050405020304" pitchFamily="18" charset="0"/>
                        </a:rPr>
                        <a:t>SEYAHAT GİDERLERİ FORMU</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399359191"/>
                  </a:ext>
                </a:extLst>
              </a:tr>
              <a:tr h="232962">
                <a:tc gridSpan="11">
                  <a:txBody>
                    <a:bodyPr/>
                    <a:lstStyle/>
                    <a:p>
                      <a:pPr>
                        <a:lnSpc>
                          <a:spcPct val="107000"/>
                        </a:lnSpc>
                      </a:pPr>
                      <a:endParaRPr lang="tr-TR" sz="1100" dirty="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458974351"/>
                  </a:ext>
                </a:extLst>
              </a:tr>
              <a:tr h="232962">
                <a:tc gridSpan="11">
                  <a:txBody>
                    <a:bodyPr/>
                    <a:lstStyle/>
                    <a:p>
                      <a:pPr algn="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G012</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4215367035"/>
                  </a:ext>
                </a:extLst>
              </a:tr>
              <a:tr h="232962">
                <a:tc gridSpan="2">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Proje No</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gridSpan="9">
                  <a:txBody>
                    <a:bodyPr/>
                    <a:lstStyle/>
                    <a:p>
                      <a:pP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010557385"/>
                  </a:ext>
                </a:extLst>
              </a:tr>
              <a:tr h="232962">
                <a:tc gridSpan="2">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Proje Adı</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gridSpan="9">
                  <a:txBody>
                    <a:bodyPr/>
                    <a:lstStyle/>
                    <a:p>
                      <a:pP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893127419"/>
                  </a:ext>
                </a:extLst>
              </a:tr>
              <a:tr h="462796">
                <a:tc rowSpan="2">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Sıra No</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M12 Formundaki Sıra No</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Adı Soyadı</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Projedeki Görevi / Unvanı</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Gidilen Yer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Seyahatin Proje İle İlgisi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Ulaşım Çeşidi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Belge Tarihi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Belge Numarası</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Ödenen Tutar</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Ödenen Tutar</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5458053"/>
                  </a:ext>
                </a:extLst>
              </a:tr>
              <a:tr h="462796">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KDV HARİÇ</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KDV DAHİL</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7446359"/>
                  </a:ext>
                </a:extLst>
              </a:tr>
              <a:tr h="239326">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1</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1</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Proje Yürütücüsü</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a:effectLst/>
                          <a:latin typeface="Calibri" panose="020F0502020204030204" pitchFamily="34" charset="0"/>
                          <a:ea typeface="Calibri" panose="020F0502020204030204" pitchFamily="34" charset="0"/>
                          <a:cs typeface="Times New Roman" panose="02020603050405020304" pitchFamily="18" charset="0"/>
                        </a:rPr>
                        <a:t>Las Vegas / ABD</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…konferansı</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Uçak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r>
                        <a:rPr lang="tr-TR" sz="1100" dirty="0" smtClean="0">
                          <a:effectLst/>
                          <a:latin typeface="Calibri" panose="020F0502020204030204" pitchFamily="34" charset="0"/>
                          <a:ea typeface="Calibri" panose="020F0502020204030204" pitchFamily="34" charset="0"/>
                          <a:cs typeface="Times New Roman" panose="02020603050405020304" pitchFamily="18" charset="0"/>
                        </a:rPr>
                        <a:t>03.05.2024</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7602505"/>
                  </a:ext>
                </a:extLst>
              </a:tr>
              <a:tr h="239326">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2</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2970337"/>
                  </a:ext>
                </a:extLst>
              </a:tr>
              <a:tr h="239326">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3</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1429999"/>
                  </a:ext>
                </a:extLst>
              </a:tr>
              <a:tr h="239326">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4</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2457222"/>
                  </a:ext>
                </a:extLst>
              </a:tr>
              <a:tr h="239326">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5</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8042061"/>
                  </a:ext>
                </a:extLst>
              </a:tr>
              <a:tr h="232962">
                <a:tc>
                  <a:txBody>
                    <a:bodyPr/>
                    <a:lstStyle/>
                    <a:p>
                      <a:pPr algn="ct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TOPLAM</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0,00</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440" marR="2440" marT="24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extLst>
                  <a:ext uri="{0D108BD9-81ED-4DB2-BD59-A6C34878D82A}">
                    <a16:rowId xmlns:a16="http://schemas.microsoft.com/office/drawing/2014/main" val="524252926"/>
                  </a:ext>
                </a:extLst>
              </a:tr>
              <a:tr h="462796">
                <a:tc gridSpan="8">
                  <a:txBody>
                    <a:bodyPr/>
                    <a:lstStyle/>
                    <a:p>
                      <a:pP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Bu formda beyan edilen harcama ve giderlere ilişkin mali raporda tevsik edici belgelerin ve ödeme belgelerinin bulunduğunu ve bu belgelerin kuruluşumuzda saklandığını kabul ve taahhüt ederiz. </a:t>
                      </a:r>
                    </a:p>
                  </a:txBody>
                  <a:tcPr marL="2440" marR="2440" marT="2440"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270616606"/>
                  </a:ext>
                </a:extLst>
              </a:tr>
              <a:tr h="232962">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extLst>
                  <a:ext uri="{0D108BD9-81ED-4DB2-BD59-A6C34878D82A}">
                    <a16:rowId xmlns:a16="http://schemas.microsoft.com/office/drawing/2014/main" val="807616299"/>
                  </a:ext>
                </a:extLst>
              </a:tr>
              <a:tr h="232962">
                <a:tc>
                  <a:txBody>
                    <a:bodyPr/>
                    <a:lstStyle/>
                    <a:p>
                      <a:pP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Tarih</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spcAft>
                          <a:spcPts val="800"/>
                        </a:spcAft>
                      </a:pP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Kuruluş Yetkilisi</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gridSpan="4">
                  <a:txBody>
                    <a:bodyPr/>
                    <a:lstStyle/>
                    <a:p>
                      <a:pPr>
                        <a:lnSpc>
                          <a:spcPct val="107000"/>
                        </a:lnSpc>
                      </a:pPr>
                      <a:endParaRPr lang="tr-TR" sz="1100" dirty="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dirty="0"/>
                    </a:p>
                  </a:txBody>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extLst>
                  <a:ext uri="{0D108BD9-81ED-4DB2-BD59-A6C34878D82A}">
                    <a16:rowId xmlns:a16="http://schemas.microsoft.com/office/drawing/2014/main" val="990882537"/>
                  </a:ext>
                </a:extLst>
              </a:tr>
              <a:tr h="232962">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pPr>
                      <a:endParaRPr lang="tr-TR" sz="1100" dirty="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Kaşe-İmza</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tc>
                  <a:txBody>
                    <a:bodyPr/>
                    <a:lstStyle/>
                    <a:p>
                      <a:pPr>
                        <a:lnSpc>
                          <a:spcPct val="107000"/>
                        </a:lnSpc>
                      </a:pPr>
                      <a:endParaRPr lang="tr-TR" sz="1100" dirty="0">
                        <a:effectLst/>
                        <a:latin typeface="Calibri" panose="020F0502020204030204" pitchFamily="34" charset="0"/>
                        <a:cs typeface="Times New Roman" panose="02020603050405020304" pitchFamily="18" charset="0"/>
                      </a:endParaRPr>
                    </a:p>
                  </a:txBody>
                  <a:tcPr marL="2440" marR="2440" marT="2440" marB="0" anchor="b">
                    <a:lnL>
                      <a:noFill/>
                    </a:lnL>
                    <a:lnR>
                      <a:noFill/>
                    </a:lnR>
                    <a:lnT>
                      <a:noFill/>
                    </a:lnT>
                    <a:lnB>
                      <a:noFill/>
                    </a:lnB>
                  </a:tcPr>
                </a:tc>
                <a:extLst>
                  <a:ext uri="{0D108BD9-81ED-4DB2-BD59-A6C34878D82A}">
                    <a16:rowId xmlns:a16="http://schemas.microsoft.com/office/drawing/2014/main" val="1694728942"/>
                  </a:ext>
                </a:extLst>
              </a:tr>
            </a:tbl>
          </a:graphicData>
        </a:graphic>
      </p:graphicFrame>
    </p:spTree>
    <p:extLst>
      <p:ext uri="{BB962C8B-B14F-4D97-AF65-F5344CB8AC3E}">
        <p14:creationId xmlns:p14="http://schemas.microsoft.com/office/powerpoint/2010/main" val="34433017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Destek Kapsamı</a:t>
            </a:r>
          </a:p>
        </p:txBody>
      </p:sp>
      <p:sp>
        <p:nvSpPr>
          <p:cNvPr id="4" name="Dikdörtgen 3"/>
          <p:cNvSpPr/>
          <p:nvPr/>
        </p:nvSpPr>
        <p:spPr>
          <a:xfrm>
            <a:off x="632093" y="696334"/>
            <a:ext cx="10853955" cy="830997"/>
          </a:xfrm>
          <a:prstGeom prst="rect">
            <a:avLst/>
          </a:prstGeom>
        </p:spPr>
        <p:txBody>
          <a:bodyPr wrap="square">
            <a:spAutoFit/>
          </a:bodyPr>
          <a:lstStyle/>
          <a:p>
            <a:pPr algn="ctr"/>
            <a:r>
              <a:rPr lang="tr-TR" sz="2400" dirty="0"/>
              <a:t>Destek kapsamına itirazlar, proje karar yazısı tarihinden itibaren en fazla iki (2) ay içinde yapılabilir. </a:t>
            </a:r>
          </a:p>
        </p:txBody>
      </p:sp>
      <p:pic>
        <p:nvPicPr>
          <p:cNvPr id="6" name="Resim 5"/>
          <p:cNvPicPr preferRelativeResize="0"/>
          <p:nvPr/>
        </p:nvPicPr>
        <p:blipFill rotWithShape="1">
          <a:blip r:embed="rId5"/>
          <a:srcRect l="7131" t="34725" r="66530" b="29810"/>
          <a:stretch/>
        </p:blipFill>
        <p:spPr bwMode="auto">
          <a:xfrm>
            <a:off x="1013401" y="3787169"/>
            <a:ext cx="4520619" cy="2615800"/>
          </a:xfrm>
          <a:prstGeom prst="rect">
            <a:avLst/>
          </a:prstGeom>
          <a:ln>
            <a:noFill/>
          </a:ln>
          <a:extLst>
            <a:ext uri="{53640926-AAD7-44D8-BBD7-CCE9431645EC}">
              <a14:shadowObscured xmlns:a14="http://schemas.microsoft.com/office/drawing/2010/main"/>
            </a:ext>
          </a:extLst>
        </p:spPr>
      </p:pic>
      <p:grpSp>
        <p:nvGrpSpPr>
          <p:cNvPr id="10" name="Grup 9"/>
          <p:cNvGrpSpPr/>
          <p:nvPr/>
        </p:nvGrpSpPr>
        <p:grpSpPr>
          <a:xfrm>
            <a:off x="1013402" y="1300622"/>
            <a:ext cx="4520619" cy="2673578"/>
            <a:chOff x="775760" y="2829638"/>
            <a:chExt cx="4110276" cy="2569971"/>
          </a:xfrm>
        </p:grpSpPr>
        <p:grpSp>
          <p:nvGrpSpPr>
            <p:cNvPr id="11" name="Grup 10"/>
            <p:cNvGrpSpPr/>
            <p:nvPr/>
          </p:nvGrpSpPr>
          <p:grpSpPr>
            <a:xfrm>
              <a:off x="775760" y="2829638"/>
              <a:ext cx="4110276" cy="2569971"/>
              <a:chOff x="775760" y="2829638"/>
              <a:chExt cx="4110276" cy="2569971"/>
            </a:xfrm>
          </p:grpSpPr>
          <p:pic>
            <p:nvPicPr>
              <p:cNvPr id="13" name="Resim 12"/>
              <p:cNvPicPr>
                <a:picLocks noChangeAspect="1"/>
              </p:cNvPicPr>
              <p:nvPr/>
            </p:nvPicPr>
            <p:blipFill rotWithShape="1">
              <a:blip r:embed="rId6"/>
              <a:srcRect r="24103" b="27735"/>
              <a:stretch/>
            </p:blipFill>
            <p:spPr>
              <a:xfrm>
                <a:off x="775760" y="2829638"/>
                <a:ext cx="4110276" cy="2569971"/>
              </a:xfrm>
              <a:prstGeom prst="rect">
                <a:avLst/>
              </a:prstGeom>
              <a:effectLst>
                <a:softEdge rad="177800"/>
              </a:effectLst>
            </p:spPr>
          </p:pic>
          <p:pic>
            <p:nvPicPr>
              <p:cNvPr id="14" name="Resim 13"/>
              <p:cNvPicPr>
                <a:picLocks noChangeAspect="1"/>
              </p:cNvPicPr>
              <p:nvPr/>
            </p:nvPicPr>
            <p:blipFill rotWithShape="1">
              <a:blip r:embed="rId6"/>
              <a:srcRect l="31466" t="1209" r="30983" b="28251"/>
              <a:stretch/>
            </p:blipFill>
            <p:spPr>
              <a:xfrm>
                <a:off x="797251" y="2890987"/>
                <a:ext cx="2033647" cy="2508622"/>
              </a:xfrm>
              <a:prstGeom prst="rect">
                <a:avLst/>
              </a:prstGeom>
              <a:effectLst>
                <a:softEdge rad="177800"/>
              </a:effectLst>
            </p:spPr>
          </p:pic>
        </p:grpSp>
        <p:sp>
          <p:nvSpPr>
            <p:cNvPr id="12" name="Dikdörtgen 11"/>
            <p:cNvSpPr/>
            <p:nvPr/>
          </p:nvSpPr>
          <p:spPr>
            <a:xfrm>
              <a:off x="1542542" y="3466449"/>
              <a:ext cx="2981345" cy="621284"/>
            </a:xfrm>
            <a:prstGeom prst="rect">
              <a:avLst/>
            </a:prstGeom>
          </p:spPr>
          <p:txBody>
            <a:bodyPr wrap="square">
              <a:spAutoFit/>
            </a:bodyPr>
            <a:lstStyle/>
            <a:p>
              <a:r>
                <a:rPr lang="tr-TR" sz="3600" b="1" dirty="0">
                  <a:solidFill>
                    <a:srgbClr val="002060"/>
                  </a:solidFill>
                </a:rPr>
                <a:t> 2          </a:t>
              </a:r>
              <a:r>
                <a:rPr lang="tr-TR" sz="3600" b="1" dirty="0" smtClean="0">
                  <a:solidFill>
                    <a:srgbClr val="002060"/>
                  </a:solidFill>
                </a:rPr>
                <a:t>     ay</a:t>
              </a:r>
              <a:endParaRPr lang="tr-TR" sz="3600" b="1" dirty="0">
                <a:solidFill>
                  <a:srgbClr val="002060"/>
                </a:solidFill>
              </a:endParaRPr>
            </a:p>
          </p:txBody>
        </p:sp>
      </p:grpSp>
      <p:sp>
        <p:nvSpPr>
          <p:cNvPr id="7" name="Dikdörtgen 6"/>
          <p:cNvSpPr/>
          <p:nvPr/>
        </p:nvSpPr>
        <p:spPr>
          <a:xfrm>
            <a:off x="5899638" y="5278271"/>
            <a:ext cx="5379133" cy="461665"/>
          </a:xfrm>
          <a:prstGeom prst="rect">
            <a:avLst/>
          </a:prstGeom>
        </p:spPr>
        <p:txBody>
          <a:bodyPr wrap="square">
            <a:spAutoFit/>
          </a:bodyPr>
          <a:lstStyle/>
          <a:p>
            <a:pPr algn="ctr"/>
            <a:r>
              <a:rPr lang="tr-TR" sz="2400" i="1" dirty="0" smtClean="0">
                <a:solidFill>
                  <a:srgbClr val="002060"/>
                </a:solidFill>
              </a:rPr>
              <a:t>04.05</a:t>
            </a:r>
            <a:r>
              <a:rPr lang="pt-BR" sz="2400" i="1" dirty="0" smtClean="0">
                <a:solidFill>
                  <a:srgbClr val="002060"/>
                </a:solidFill>
              </a:rPr>
              <a:t>.202</a:t>
            </a:r>
            <a:r>
              <a:rPr lang="tr-TR" sz="2400" i="1" dirty="0">
                <a:solidFill>
                  <a:srgbClr val="002060"/>
                </a:solidFill>
              </a:rPr>
              <a:t>4</a:t>
            </a:r>
            <a:r>
              <a:rPr lang="pt-BR" sz="2400" i="1" dirty="0" smtClean="0">
                <a:solidFill>
                  <a:srgbClr val="002060"/>
                </a:solidFill>
              </a:rPr>
              <a:t> </a:t>
            </a:r>
            <a:r>
              <a:rPr lang="pt-BR" sz="2400" i="1" dirty="0">
                <a:solidFill>
                  <a:srgbClr val="002060"/>
                </a:solidFill>
              </a:rPr>
              <a:t>tarihine kadar itiraz edilebilir</a:t>
            </a:r>
            <a:endParaRPr lang="tr-TR" sz="2400" i="1" dirty="0">
              <a:solidFill>
                <a:srgbClr val="002060"/>
              </a:solidFill>
            </a:endParaRPr>
          </a:p>
        </p:txBody>
      </p:sp>
      <p:sp>
        <p:nvSpPr>
          <p:cNvPr id="17" name="Dikdörtgen 16"/>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Resim 8"/>
          <p:cNvPicPr>
            <a:picLocks noChangeAspect="1"/>
          </p:cNvPicPr>
          <p:nvPr/>
        </p:nvPicPr>
        <p:blipFill>
          <a:blip r:embed="rId7"/>
          <a:stretch>
            <a:fillRect/>
          </a:stretch>
        </p:blipFill>
        <p:spPr>
          <a:xfrm>
            <a:off x="5681386" y="1788313"/>
            <a:ext cx="5372100" cy="3228975"/>
          </a:xfrm>
          <a:prstGeom prst="rect">
            <a:avLst/>
          </a:prstGeom>
        </p:spPr>
      </p:pic>
      <p:pic>
        <p:nvPicPr>
          <p:cNvPr id="5" name="Resim 4"/>
          <p:cNvPicPr>
            <a:picLocks noChangeAspect="1"/>
          </p:cNvPicPr>
          <p:nvPr/>
        </p:nvPicPr>
        <p:blipFill>
          <a:blip r:embed="rId8"/>
          <a:stretch>
            <a:fillRect/>
          </a:stretch>
        </p:blipFill>
        <p:spPr>
          <a:xfrm>
            <a:off x="9792930" y="2579941"/>
            <a:ext cx="1038866" cy="295678"/>
          </a:xfrm>
          <a:prstGeom prst="rect">
            <a:avLst/>
          </a:prstGeom>
        </p:spPr>
      </p:pic>
    </p:spTree>
    <p:extLst>
      <p:ext uri="{BB962C8B-B14F-4D97-AF65-F5344CB8AC3E}">
        <p14:creationId xmlns:p14="http://schemas.microsoft.com/office/powerpoint/2010/main" val="14373172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12192000" cy="6185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3000" b="1" dirty="0" smtClean="0">
                <a:solidFill>
                  <a:srgbClr val="E20613"/>
                </a:solidFill>
                <a:latin typeface="Arial" panose="020B0604020202020204" pitchFamily="34" charset="0"/>
                <a:cs typeface="Arial" panose="020B0604020202020204" pitchFamily="34" charset="0"/>
              </a:rPr>
              <a:t>İzleme Süreci: Gider Formları (Dönem Raporu)</a:t>
            </a:r>
            <a:endParaRPr lang="tr-TR" sz="3000" b="1" dirty="0">
              <a:solidFill>
                <a:srgbClr val="E20613"/>
              </a:solidFill>
              <a:latin typeface="Arial" panose="020B0604020202020204" pitchFamily="34" charset="0"/>
              <a:cs typeface="Arial" panose="020B0604020202020204" pitchFamily="34" charset="0"/>
            </a:endParaRPr>
          </a:p>
        </p:txBody>
      </p:sp>
      <p:sp>
        <p:nvSpPr>
          <p:cNvPr id="5"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6" name="Rectangle 3"/>
          <p:cNvSpPr>
            <a:spLocks noChangeArrowheads="1"/>
          </p:cNvSpPr>
          <p:nvPr/>
        </p:nvSpPr>
        <p:spPr bwMode="auto">
          <a:xfrm>
            <a:off x="0" y="4902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3" name="Tablo 2"/>
          <p:cNvGraphicFramePr>
            <a:graphicFrameLocks noGrp="1"/>
          </p:cNvGraphicFramePr>
          <p:nvPr>
            <p:extLst>
              <p:ext uri="{D42A27DB-BD31-4B8C-83A1-F6EECF244321}">
                <p14:modId xmlns:p14="http://schemas.microsoft.com/office/powerpoint/2010/main" val="1518955691"/>
              </p:ext>
            </p:extLst>
          </p:nvPr>
        </p:nvGraphicFramePr>
        <p:xfrm>
          <a:off x="303471" y="582612"/>
          <a:ext cx="11285346" cy="4636831"/>
        </p:xfrm>
        <a:graphic>
          <a:graphicData uri="http://schemas.openxmlformats.org/drawingml/2006/table">
            <a:tbl>
              <a:tblPr/>
              <a:tblGrid>
                <a:gridCol w="737572">
                  <a:extLst>
                    <a:ext uri="{9D8B030D-6E8A-4147-A177-3AD203B41FA5}">
                      <a16:colId xmlns:a16="http://schemas.microsoft.com/office/drawing/2014/main" val="1889838685"/>
                    </a:ext>
                  </a:extLst>
                </a:gridCol>
                <a:gridCol w="1107843">
                  <a:extLst>
                    <a:ext uri="{9D8B030D-6E8A-4147-A177-3AD203B41FA5}">
                      <a16:colId xmlns:a16="http://schemas.microsoft.com/office/drawing/2014/main" val="1044512300"/>
                    </a:ext>
                  </a:extLst>
                </a:gridCol>
                <a:gridCol w="2906727">
                  <a:extLst>
                    <a:ext uri="{9D8B030D-6E8A-4147-A177-3AD203B41FA5}">
                      <a16:colId xmlns:a16="http://schemas.microsoft.com/office/drawing/2014/main" val="601579393"/>
                    </a:ext>
                  </a:extLst>
                </a:gridCol>
                <a:gridCol w="593026">
                  <a:extLst>
                    <a:ext uri="{9D8B030D-6E8A-4147-A177-3AD203B41FA5}">
                      <a16:colId xmlns:a16="http://schemas.microsoft.com/office/drawing/2014/main" val="25473297"/>
                    </a:ext>
                  </a:extLst>
                </a:gridCol>
                <a:gridCol w="886077">
                  <a:extLst>
                    <a:ext uri="{9D8B030D-6E8A-4147-A177-3AD203B41FA5}">
                      <a16:colId xmlns:a16="http://schemas.microsoft.com/office/drawing/2014/main" val="2062944446"/>
                    </a:ext>
                  </a:extLst>
                </a:gridCol>
                <a:gridCol w="1608798">
                  <a:extLst>
                    <a:ext uri="{9D8B030D-6E8A-4147-A177-3AD203B41FA5}">
                      <a16:colId xmlns:a16="http://schemas.microsoft.com/office/drawing/2014/main" val="1340668475"/>
                    </a:ext>
                  </a:extLst>
                </a:gridCol>
                <a:gridCol w="737572">
                  <a:extLst>
                    <a:ext uri="{9D8B030D-6E8A-4147-A177-3AD203B41FA5}">
                      <a16:colId xmlns:a16="http://schemas.microsoft.com/office/drawing/2014/main" val="2071521625"/>
                    </a:ext>
                  </a:extLst>
                </a:gridCol>
                <a:gridCol w="921718">
                  <a:extLst>
                    <a:ext uri="{9D8B030D-6E8A-4147-A177-3AD203B41FA5}">
                      <a16:colId xmlns:a16="http://schemas.microsoft.com/office/drawing/2014/main" val="3911005506"/>
                    </a:ext>
                  </a:extLst>
                </a:gridCol>
                <a:gridCol w="864295">
                  <a:extLst>
                    <a:ext uri="{9D8B030D-6E8A-4147-A177-3AD203B41FA5}">
                      <a16:colId xmlns:a16="http://schemas.microsoft.com/office/drawing/2014/main" val="547666173"/>
                    </a:ext>
                  </a:extLst>
                </a:gridCol>
                <a:gridCol w="921718">
                  <a:extLst>
                    <a:ext uri="{9D8B030D-6E8A-4147-A177-3AD203B41FA5}">
                      <a16:colId xmlns:a16="http://schemas.microsoft.com/office/drawing/2014/main" val="2801188974"/>
                    </a:ext>
                  </a:extLst>
                </a:gridCol>
              </a:tblGrid>
              <a:tr h="288832">
                <a:tc gridSpan="10">
                  <a:txBody>
                    <a:bodyPr/>
                    <a:lstStyle/>
                    <a:p>
                      <a:pPr algn="ctr">
                        <a:lnSpc>
                          <a:spcPct val="107000"/>
                        </a:lnSpc>
                        <a:spcAft>
                          <a:spcPts val="800"/>
                        </a:spcAft>
                      </a:pPr>
                      <a:r>
                        <a:rPr lang="tr-TR" sz="1400" b="1" dirty="0">
                          <a:effectLst/>
                          <a:latin typeface="Calibri" panose="020F0502020204030204" pitchFamily="34" charset="0"/>
                          <a:ea typeface="Calibri" panose="020F0502020204030204" pitchFamily="34" charset="0"/>
                          <a:cs typeface="Times New Roman" panose="02020603050405020304" pitchFamily="18" charset="0"/>
                        </a:rPr>
                        <a:t>ALET/TEÇHİZAT/ YAZILIM/YAYIN GİDERLERİ FORMU</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938690272"/>
                  </a:ext>
                </a:extLst>
              </a:tr>
              <a:tr h="207317">
                <a:tc gridSpan="10">
                  <a:txBody>
                    <a:bodyPr/>
                    <a:lstStyle/>
                    <a:p>
                      <a:pPr>
                        <a:lnSpc>
                          <a:spcPct val="107000"/>
                        </a:lnSpc>
                      </a:pPr>
                      <a:endParaRPr lang="tr-TR" sz="1000" dirty="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557857446"/>
                  </a:ext>
                </a:extLst>
              </a:tr>
              <a:tr h="207317">
                <a:tc gridSpan="10">
                  <a:txBody>
                    <a:bodyPr/>
                    <a:lstStyle/>
                    <a:p>
                      <a:pPr algn="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G013</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79934245"/>
                  </a:ext>
                </a:extLst>
              </a:tr>
              <a:tr h="207317">
                <a:tc gridSpan="2">
                  <a:txBody>
                    <a:bodyPr/>
                    <a:lstStyle/>
                    <a:p>
                      <a:pP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Proje No</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gridSpan="8">
                  <a:txBody>
                    <a:bodyPr/>
                    <a:lstStyle/>
                    <a:p>
                      <a:pP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 </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384334922"/>
                  </a:ext>
                </a:extLst>
              </a:tr>
              <a:tr h="207317">
                <a:tc gridSpan="2">
                  <a:txBody>
                    <a:bodyPr/>
                    <a:lstStyle/>
                    <a:p>
                      <a:pP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Proje Adı</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gridSpan="8">
                  <a:txBody>
                    <a:bodyPr/>
                    <a:lstStyle/>
                    <a:p>
                      <a:pP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 </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724461776"/>
                  </a:ext>
                </a:extLst>
              </a:tr>
              <a:tr h="428889">
                <a:tc rowSpan="2">
                  <a:txBody>
                    <a:bodyPr/>
                    <a:lstStyle/>
                    <a:p>
                      <a:pPr algn="ct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Sıra No</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000" b="1" dirty="0" smtClean="0">
                          <a:effectLst/>
                          <a:latin typeface="Calibri" panose="020F0502020204030204" pitchFamily="34" charset="0"/>
                          <a:ea typeface="Calibri" panose="020F0502020204030204" pitchFamily="34" charset="0"/>
                          <a:cs typeface="Times New Roman" panose="02020603050405020304" pitchFamily="18" charset="0"/>
                        </a:rPr>
                        <a:t>M013 </a:t>
                      </a:r>
                      <a:r>
                        <a:rPr lang="tr-TR" sz="1000" b="1" dirty="0">
                          <a:effectLst/>
                          <a:latin typeface="Calibri" panose="020F0502020204030204" pitchFamily="34" charset="0"/>
                          <a:ea typeface="Calibri" panose="020F0502020204030204" pitchFamily="34" charset="0"/>
                          <a:cs typeface="Times New Roman" panose="02020603050405020304" pitchFamily="18" charset="0"/>
                        </a:rPr>
                        <a:t>Formundaki Sıra No</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Alet/Teçhizat/Yazılım/Yayın Adı</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Adet</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Belge Tarihi</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Belge Numarası</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Ödenen Tutar</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Ödenen Tutar</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YERLİ MALI </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YERLİ MALI TUTARI</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4983962"/>
                  </a:ext>
                </a:extLst>
              </a:tr>
              <a:tr h="286764">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KDV HARİÇ</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KDV DAHİL</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tr-TR"/>
                    </a:p>
                  </a:txBody>
                  <a:tcPr/>
                </a:tc>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KDV HARİÇ</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7283938"/>
                  </a:ext>
                </a:extLst>
              </a:tr>
              <a:tr h="207317">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1</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 1</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 İş istasyonu</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1</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 </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1340038"/>
                  </a:ext>
                </a:extLst>
              </a:tr>
              <a:tr h="207317">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2</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 4</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 MATLAB Yazılımı</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 1</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 </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481226"/>
                  </a:ext>
                </a:extLst>
              </a:tr>
              <a:tr h="207317">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3</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 </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 </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9387939"/>
                  </a:ext>
                </a:extLst>
              </a:tr>
              <a:tr h="207317">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4</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 </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 </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0549958"/>
                  </a:ext>
                </a:extLst>
              </a:tr>
              <a:tr h="207317">
                <a:tc>
                  <a:txBody>
                    <a:bodyPr/>
                    <a:lstStyle/>
                    <a:p>
                      <a:pPr algn="ctr">
                        <a:lnSpc>
                          <a:spcPct val="107000"/>
                        </a:lnSpc>
                        <a:spcAft>
                          <a:spcPts val="800"/>
                        </a:spcAft>
                      </a:pPr>
                      <a:r>
                        <a:rPr lang="tr-TR" sz="1000" b="1" dirty="0" smtClean="0">
                          <a:effectLst/>
                          <a:latin typeface="Calibri" panose="020F0502020204030204" pitchFamily="34" charset="0"/>
                          <a:ea typeface="Calibri" panose="020F0502020204030204" pitchFamily="34" charset="0"/>
                          <a:cs typeface="Times New Roman" panose="02020603050405020304" pitchFamily="18" charset="0"/>
                        </a:rPr>
                        <a:t>5</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 </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 </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8640472"/>
                  </a:ext>
                </a:extLst>
              </a:tr>
              <a:tr h="571014">
                <a:tc>
                  <a:txBody>
                    <a:bodyPr/>
                    <a:lstStyle/>
                    <a:p>
                      <a:pPr algn="ct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tr-TR" sz="1000" dirty="0">
                        <a:effectLst/>
                        <a:latin typeface="Calibri" panose="020F0502020204030204" pitchFamily="34" charset="0"/>
                        <a:cs typeface="Times New Roman" panose="02020603050405020304" pitchFamily="18" charset="0"/>
                      </a:endParaRPr>
                    </a:p>
                  </a:txBody>
                  <a:tcPr marL="2792" marR="2792" marT="2792"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TOPLAM</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0,00</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AAAA"/>
                    </a:solidFill>
                  </a:tcPr>
                </a:tc>
                <a:tc>
                  <a:txBody>
                    <a:bodyPr/>
                    <a:lstStyle/>
                    <a:p>
                      <a:pPr algn="ct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YERLİ MALI TOPLAMI</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0,00</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5680900"/>
                  </a:ext>
                </a:extLst>
              </a:tr>
              <a:tr h="207317">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679892837"/>
                  </a:ext>
                </a:extLst>
              </a:tr>
              <a:tr h="286764">
                <a:tc gridSpan="9">
                  <a:txBody>
                    <a:bodyPr/>
                    <a:lstStyle/>
                    <a:p>
                      <a:pP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Bu formda beyan edilen harcama ve giderlere ilişkin mali raporda tevsik edici belgelerin ve ödeme belgelerinin bulunduğunu ve bu belgelerin kuruluşumuzda saklandığını kabul ve taahhüt ederiz. </a:t>
                      </a:r>
                    </a:p>
                  </a:txBody>
                  <a:tcPr marL="2792" marR="2792" marT="2792"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extLst>
                  <a:ext uri="{0D108BD9-81ED-4DB2-BD59-A6C34878D82A}">
                    <a16:rowId xmlns:a16="http://schemas.microsoft.com/office/drawing/2014/main" val="3451711391"/>
                  </a:ext>
                </a:extLst>
              </a:tr>
              <a:tr h="207317">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extLst>
                  <a:ext uri="{0D108BD9-81ED-4DB2-BD59-A6C34878D82A}">
                    <a16:rowId xmlns:a16="http://schemas.microsoft.com/office/drawing/2014/main" val="3544543506"/>
                  </a:ext>
                </a:extLst>
              </a:tr>
              <a:tr h="286764">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a:txBody>
                    <a:bodyPr/>
                    <a:lstStyle/>
                    <a:p>
                      <a:pP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Tarih</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a:txBody>
                    <a:bodyPr/>
                    <a:lstStyle/>
                    <a:p>
                      <a:pPr>
                        <a:lnSpc>
                          <a:spcPct val="107000"/>
                        </a:lnSpc>
                        <a:spcAft>
                          <a:spcPts val="800"/>
                        </a:spcAft>
                      </a:pP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gridSpan="2">
                  <a:txBody>
                    <a:bodyPr/>
                    <a:lstStyle/>
                    <a:p>
                      <a:pP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Kuruluş Yetkilisi</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hMerge="1">
                  <a:txBody>
                    <a:bodyPr/>
                    <a:lstStyle/>
                    <a:p>
                      <a:endParaRPr lang="tr-TR"/>
                    </a:p>
                  </a:txBody>
                  <a:tcPr/>
                </a:tc>
                <a:tc gridSpan="5">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378012771"/>
                  </a:ext>
                </a:extLst>
              </a:tr>
              <a:tr h="207317">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a:txBody>
                    <a:bodyPr/>
                    <a:lstStyle/>
                    <a:p>
                      <a:pPr>
                        <a:lnSpc>
                          <a:spcPct val="107000"/>
                        </a:lnSpc>
                      </a:pPr>
                      <a:endParaRPr lang="tr-TR" sz="1000" dirty="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a:txBody>
                    <a:bodyPr/>
                    <a:lstStyle/>
                    <a:p>
                      <a:pPr>
                        <a:lnSpc>
                          <a:spcPct val="107000"/>
                        </a:lnSpc>
                      </a:pPr>
                      <a:endParaRPr lang="tr-TR" sz="1000" dirty="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gridSpan="2">
                  <a:txBody>
                    <a:bodyPr/>
                    <a:lstStyle/>
                    <a:p>
                      <a:pP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Kaşe-İmza</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hMerge="1">
                  <a:txBody>
                    <a:bodyPr/>
                    <a:lstStyle/>
                    <a:p>
                      <a:endParaRPr lang="tr-TR"/>
                    </a:p>
                  </a:txBody>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tc>
                  <a:txBody>
                    <a:bodyPr/>
                    <a:lstStyle/>
                    <a:p>
                      <a:pPr>
                        <a:lnSpc>
                          <a:spcPct val="107000"/>
                        </a:lnSpc>
                      </a:pPr>
                      <a:endParaRPr lang="tr-TR" sz="1000" dirty="0">
                        <a:effectLst/>
                        <a:latin typeface="Calibri" panose="020F0502020204030204" pitchFamily="34" charset="0"/>
                        <a:cs typeface="Times New Roman" panose="02020603050405020304" pitchFamily="18" charset="0"/>
                      </a:endParaRPr>
                    </a:p>
                  </a:txBody>
                  <a:tcPr marL="2792" marR="2792" marT="2792" marB="0" anchor="b">
                    <a:lnL>
                      <a:noFill/>
                    </a:lnL>
                    <a:lnR>
                      <a:noFill/>
                    </a:lnR>
                    <a:lnT>
                      <a:noFill/>
                    </a:lnT>
                    <a:lnB>
                      <a:noFill/>
                    </a:lnB>
                  </a:tcPr>
                </a:tc>
                <a:extLst>
                  <a:ext uri="{0D108BD9-81ED-4DB2-BD59-A6C34878D82A}">
                    <a16:rowId xmlns:a16="http://schemas.microsoft.com/office/drawing/2014/main" val="847677473"/>
                  </a:ext>
                </a:extLst>
              </a:tr>
            </a:tbl>
          </a:graphicData>
        </a:graphic>
      </p:graphicFrame>
    </p:spTree>
    <p:extLst>
      <p:ext uri="{BB962C8B-B14F-4D97-AF65-F5344CB8AC3E}">
        <p14:creationId xmlns:p14="http://schemas.microsoft.com/office/powerpoint/2010/main" val="42581903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12192000" cy="6185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3000" b="1" dirty="0" smtClean="0">
                <a:solidFill>
                  <a:srgbClr val="E20613"/>
                </a:solidFill>
                <a:latin typeface="Arial" panose="020B0604020202020204" pitchFamily="34" charset="0"/>
                <a:cs typeface="Arial" panose="020B0604020202020204" pitchFamily="34" charset="0"/>
              </a:rPr>
              <a:t>İzleme Süreci: Gider Formları (Dönem Raporu)</a:t>
            </a:r>
            <a:endParaRPr lang="tr-TR" sz="3000" b="1" dirty="0">
              <a:solidFill>
                <a:srgbClr val="E20613"/>
              </a:solidFill>
              <a:latin typeface="Arial" panose="020B0604020202020204" pitchFamily="34" charset="0"/>
              <a:cs typeface="Arial" panose="020B0604020202020204" pitchFamily="34" charset="0"/>
            </a:endParaRPr>
          </a:p>
        </p:txBody>
      </p:sp>
      <p:sp>
        <p:nvSpPr>
          <p:cNvPr id="5"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6" name="Rectangle 3"/>
          <p:cNvSpPr>
            <a:spLocks noChangeArrowheads="1"/>
          </p:cNvSpPr>
          <p:nvPr/>
        </p:nvSpPr>
        <p:spPr bwMode="auto">
          <a:xfrm>
            <a:off x="0" y="4902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7" name="Tablo 6"/>
          <p:cNvGraphicFramePr>
            <a:graphicFrameLocks noGrp="1"/>
          </p:cNvGraphicFramePr>
          <p:nvPr>
            <p:extLst>
              <p:ext uri="{D42A27DB-BD31-4B8C-83A1-F6EECF244321}">
                <p14:modId xmlns:p14="http://schemas.microsoft.com/office/powerpoint/2010/main" val="1175034935"/>
              </p:ext>
            </p:extLst>
          </p:nvPr>
        </p:nvGraphicFramePr>
        <p:xfrm>
          <a:off x="257986" y="457200"/>
          <a:ext cx="11676027" cy="4344899"/>
        </p:xfrm>
        <a:graphic>
          <a:graphicData uri="http://schemas.openxmlformats.org/drawingml/2006/table">
            <a:tbl>
              <a:tblPr/>
              <a:tblGrid>
                <a:gridCol w="765725">
                  <a:extLst>
                    <a:ext uri="{9D8B030D-6E8A-4147-A177-3AD203B41FA5}">
                      <a16:colId xmlns:a16="http://schemas.microsoft.com/office/drawing/2014/main" val="996177622"/>
                    </a:ext>
                  </a:extLst>
                </a:gridCol>
                <a:gridCol w="1150130">
                  <a:extLst>
                    <a:ext uri="{9D8B030D-6E8A-4147-A177-3AD203B41FA5}">
                      <a16:colId xmlns:a16="http://schemas.microsoft.com/office/drawing/2014/main" val="2221352817"/>
                    </a:ext>
                  </a:extLst>
                </a:gridCol>
                <a:gridCol w="1046320">
                  <a:extLst>
                    <a:ext uri="{9D8B030D-6E8A-4147-A177-3AD203B41FA5}">
                      <a16:colId xmlns:a16="http://schemas.microsoft.com/office/drawing/2014/main" val="3957670860"/>
                    </a:ext>
                  </a:extLst>
                </a:gridCol>
                <a:gridCol w="1902494">
                  <a:extLst>
                    <a:ext uri="{9D8B030D-6E8A-4147-A177-3AD203B41FA5}">
                      <a16:colId xmlns:a16="http://schemas.microsoft.com/office/drawing/2014/main" val="3492792143"/>
                    </a:ext>
                  </a:extLst>
                </a:gridCol>
                <a:gridCol w="1682540">
                  <a:extLst>
                    <a:ext uri="{9D8B030D-6E8A-4147-A177-3AD203B41FA5}">
                      <a16:colId xmlns:a16="http://schemas.microsoft.com/office/drawing/2014/main" val="4290289466"/>
                    </a:ext>
                  </a:extLst>
                </a:gridCol>
                <a:gridCol w="1564342">
                  <a:extLst>
                    <a:ext uri="{9D8B030D-6E8A-4147-A177-3AD203B41FA5}">
                      <a16:colId xmlns:a16="http://schemas.microsoft.com/office/drawing/2014/main" val="1023401203"/>
                    </a:ext>
                  </a:extLst>
                </a:gridCol>
                <a:gridCol w="729753">
                  <a:extLst>
                    <a:ext uri="{9D8B030D-6E8A-4147-A177-3AD203B41FA5}">
                      <a16:colId xmlns:a16="http://schemas.microsoft.com/office/drawing/2014/main" val="4292480519"/>
                    </a:ext>
                  </a:extLst>
                </a:gridCol>
                <a:gridCol w="1303273">
                  <a:extLst>
                    <a:ext uri="{9D8B030D-6E8A-4147-A177-3AD203B41FA5}">
                      <a16:colId xmlns:a16="http://schemas.microsoft.com/office/drawing/2014/main" val="1710344669"/>
                    </a:ext>
                  </a:extLst>
                </a:gridCol>
                <a:gridCol w="765725">
                  <a:extLst>
                    <a:ext uri="{9D8B030D-6E8A-4147-A177-3AD203B41FA5}">
                      <a16:colId xmlns:a16="http://schemas.microsoft.com/office/drawing/2014/main" val="3790184915"/>
                    </a:ext>
                  </a:extLst>
                </a:gridCol>
                <a:gridCol w="765725">
                  <a:extLst>
                    <a:ext uri="{9D8B030D-6E8A-4147-A177-3AD203B41FA5}">
                      <a16:colId xmlns:a16="http://schemas.microsoft.com/office/drawing/2014/main" val="1196309473"/>
                    </a:ext>
                  </a:extLst>
                </a:gridCol>
              </a:tblGrid>
              <a:tr h="203491">
                <a:tc gridSpan="10">
                  <a:txBody>
                    <a:bodyPr/>
                    <a:lstStyle/>
                    <a:p>
                      <a:pPr algn="ctr">
                        <a:lnSpc>
                          <a:spcPct val="107000"/>
                        </a:lnSpc>
                        <a:spcAft>
                          <a:spcPts val="800"/>
                        </a:spcAft>
                      </a:pPr>
                      <a:r>
                        <a:rPr lang="tr-TR" sz="1400" b="1" dirty="0">
                          <a:effectLst/>
                          <a:latin typeface="Calibri" panose="020F0502020204030204" pitchFamily="34" charset="0"/>
                          <a:ea typeface="Calibri" panose="020F0502020204030204" pitchFamily="34" charset="0"/>
                          <a:cs typeface="Times New Roman" panose="02020603050405020304" pitchFamily="18" charset="0"/>
                        </a:rPr>
                        <a:t>AR-GE VE TEST KURULUŞLARINA YAPTIRILAN İŞLERE AİT GİDER FORMU</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357574546"/>
                  </a:ext>
                </a:extLst>
              </a:tr>
              <a:tr h="145950">
                <a:tc gridSpan="10">
                  <a:txBody>
                    <a:bodyPr/>
                    <a:lstStyle/>
                    <a:p>
                      <a:pPr>
                        <a:lnSpc>
                          <a:spcPct val="107000"/>
                        </a:lnSpc>
                      </a:pPr>
                      <a:endParaRPr lang="tr-TR" sz="1000" dirty="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23144771"/>
                  </a:ext>
                </a:extLst>
              </a:tr>
              <a:tr h="145950">
                <a:tc gridSpan="10">
                  <a:txBody>
                    <a:bodyPr/>
                    <a:lstStyle/>
                    <a:p>
                      <a:pPr algn="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G014-A (YURTİÇİ)</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018107083"/>
                  </a:ext>
                </a:extLst>
              </a:tr>
              <a:tr h="145950">
                <a:tc gridSpan="2">
                  <a:txBody>
                    <a:bodyPr/>
                    <a:lstStyle/>
                    <a:p>
                      <a:pP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Proje No</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gridSpan="8">
                  <a:txBody>
                    <a:bodyPr/>
                    <a:lstStyle/>
                    <a:p>
                      <a:pP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 </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761556739"/>
                  </a:ext>
                </a:extLst>
              </a:tr>
              <a:tr h="145950">
                <a:tc gridSpan="2">
                  <a:txBody>
                    <a:bodyPr/>
                    <a:lstStyle/>
                    <a:p>
                      <a:pP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Proje Adı</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gridSpan="8">
                  <a:txBody>
                    <a:bodyPr/>
                    <a:lstStyle/>
                    <a:p>
                      <a:pP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 </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816136377"/>
                  </a:ext>
                </a:extLst>
              </a:tr>
              <a:tr h="145950">
                <a:tc rowSpan="2">
                  <a:txBody>
                    <a:bodyPr/>
                    <a:lstStyle/>
                    <a:p>
                      <a:pPr algn="ct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Sıra No</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M014 Formundaki Sıra No</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Ar-Ge’nin Yaptırıldığı Kuruluş Türü* </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Kuruluş Adı (Üniversite ise, Bölüm, Akademisyen Unvan ve Adı)</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Yaptırılan İş**</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Yaptırılan İşin Açıklaması ve Firma Dışında Yaptırılma Nedenleri</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Belge Tarihi</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Belge Numarası</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Ödenen Tutar</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Ödenen Tutar</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4155192"/>
                  </a:ext>
                </a:extLst>
              </a:tr>
              <a:tr h="287757">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KDV HARİÇ</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KDV DAHİL</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4387126"/>
                  </a:ext>
                </a:extLst>
              </a:tr>
              <a:tr h="433707">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1</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 </a:t>
                      </a:r>
                      <a:r>
                        <a:rPr lang="tr-TR" sz="1000" b="1" dirty="0" smtClean="0">
                          <a:effectLst/>
                          <a:latin typeface="Calibri" panose="020F0502020204030204" pitchFamily="34" charset="0"/>
                          <a:ea typeface="Calibri" panose="020F0502020204030204" pitchFamily="34" charset="0"/>
                          <a:cs typeface="Times New Roman" panose="02020603050405020304" pitchFamily="18" charset="0"/>
                        </a:rPr>
                        <a:t>3</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smtClean="0">
                          <a:effectLst/>
                          <a:latin typeface="Calibri" panose="020F0502020204030204" pitchFamily="34" charset="0"/>
                          <a:ea typeface="Calibri" panose="020F0502020204030204" pitchFamily="34" charset="0"/>
                          <a:cs typeface="Times New Roman" panose="02020603050405020304" pitchFamily="18" charset="0"/>
                        </a:rPr>
                        <a:t>Üniversite</a:t>
                      </a:r>
                      <a:r>
                        <a:rPr lang="tr-TR" sz="1000" dirty="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 </a:t>
                      </a:r>
                      <a:r>
                        <a:rPr lang="tr-TR" sz="1000" dirty="0" smtClean="0">
                          <a:effectLst/>
                          <a:latin typeface="Calibri" panose="020F0502020204030204" pitchFamily="34" charset="0"/>
                          <a:ea typeface="Calibri" panose="020F0502020204030204" pitchFamily="34" charset="0"/>
                          <a:cs typeface="Times New Roman" panose="02020603050405020304" pitchFamily="18" charset="0"/>
                        </a:rPr>
                        <a:t>….Üniversitesi,</a:t>
                      </a:r>
                      <a:r>
                        <a:rPr lang="tr-TR" sz="1000" baseline="0" dirty="0" smtClean="0">
                          <a:effectLst/>
                          <a:latin typeface="Calibri" panose="020F0502020204030204" pitchFamily="34" charset="0"/>
                          <a:ea typeface="Calibri" panose="020F0502020204030204" pitchFamily="34" charset="0"/>
                          <a:cs typeface="Times New Roman" panose="02020603050405020304" pitchFamily="18" charset="0"/>
                        </a:rPr>
                        <a:t> Makine Mühendisliği Bölümü, </a:t>
                      </a:r>
                      <a:r>
                        <a:rPr lang="tr-TR" sz="1000" baseline="0" dirty="0" err="1" smtClean="0">
                          <a:effectLst/>
                          <a:latin typeface="Calibri" panose="020F0502020204030204" pitchFamily="34" charset="0"/>
                          <a:ea typeface="Calibri" panose="020F0502020204030204" pitchFamily="34" charset="0"/>
                          <a:cs typeface="Times New Roman" panose="02020603050405020304" pitchFamily="18" charset="0"/>
                        </a:rPr>
                        <a:t>Prof.Dr</a:t>
                      </a:r>
                      <a:r>
                        <a:rPr lang="tr-TR" sz="1000" baseline="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 </a:t>
                      </a:r>
                      <a:r>
                        <a:rPr lang="tr-TR" sz="1000" dirty="0" smtClean="0">
                          <a:effectLst/>
                          <a:latin typeface="Calibri" panose="020F0502020204030204" pitchFamily="34" charset="0"/>
                          <a:ea typeface="Calibri" panose="020F0502020204030204" pitchFamily="34" charset="0"/>
                          <a:cs typeface="Times New Roman" panose="02020603050405020304" pitchFamily="18" charset="0"/>
                        </a:rPr>
                        <a:t>Bilimsel</a:t>
                      </a:r>
                      <a:r>
                        <a:rPr lang="tr-TR" sz="1000" baseline="0" dirty="0" smtClean="0">
                          <a:effectLst/>
                          <a:latin typeface="Calibri" panose="020F0502020204030204" pitchFamily="34" charset="0"/>
                          <a:ea typeface="Calibri" panose="020F0502020204030204" pitchFamily="34" charset="0"/>
                          <a:cs typeface="Times New Roman" panose="02020603050405020304" pitchFamily="18" charset="0"/>
                        </a:rPr>
                        <a:t> Danışmanlık</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 </a:t>
                      </a:r>
                      <a:r>
                        <a:rPr lang="tr-TR" sz="1000" dirty="0" smtClean="0">
                          <a:effectLst/>
                          <a:latin typeface="Calibri" panose="020F0502020204030204" pitchFamily="34" charset="0"/>
                          <a:ea typeface="Calibri" panose="020F0502020204030204" pitchFamily="34" charset="0"/>
                          <a:cs typeface="Times New Roman" panose="02020603050405020304" pitchFamily="18" charset="0"/>
                        </a:rPr>
                        <a:t>HAD analizlerinde</a:t>
                      </a:r>
                      <a:r>
                        <a:rPr lang="tr-TR" sz="1000" baseline="0" dirty="0" smtClean="0">
                          <a:effectLst/>
                          <a:latin typeface="Calibri" panose="020F0502020204030204" pitchFamily="34" charset="0"/>
                          <a:ea typeface="Calibri" panose="020F0502020204030204" pitchFamily="34" charset="0"/>
                          <a:cs typeface="Times New Roman" panose="02020603050405020304" pitchFamily="18" charset="0"/>
                        </a:rPr>
                        <a:t> danışmanlık hizmeti alınmıştır. </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4233320"/>
                  </a:ext>
                </a:extLst>
              </a:tr>
              <a:tr h="577586">
                <a:tc>
                  <a:txBody>
                    <a:bodyPr/>
                    <a:lstStyle/>
                    <a:p>
                      <a:pPr algn="ct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2</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 </a:t>
                      </a:r>
                      <a:r>
                        <a:rPr lang="tr-TR" sz="1000" b="1" dirty="0" smtClean="0">
                          <a:effectLst/>
                          <a:latin typeface="Calibri" panose="020F0502020204030204" pitchFamily="34" charset="0"/>
                          <a:ea typeface="Calibri" panose="020F0502020204030204" pitchFamily="34" charset="0"/>
                          <a:cs typeface="Times New Roman" panose="02020603050405020304" pitchFamily="18" charset="0"/>
                        </a:rPr>
                        <a:t>5</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smtClean="0">
                          <a:effectLst/>
                          <a:latin typeface="Calibri" panose="020F0502020204030204" pitchFamily="34" charset="0"/>
                          <a:ea typeface="Calibri" panose="020F0502020204030204" pitchFamily="34" charset="0"/>
                          <a:cs typeface="Times New Roman" panose="02020603050405020304" pitchFamily="18" charset="0"/>
                        </a:rPr>
                        <a:t>Özel Sektör Test Merkezi</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 </a:t>
                      </a:r>
                      <a:r>
                        <a:rPr lang="tr-TR" sz="1000" dirty="0" smtClean="0">
                          <a:effectLst/>
                          <a:latin typeface="Calibri" panose="020F0502020204030204" pitchFamily="34" charset="0"/>
                          <a:ea typeface="Calibri" panose="020F0502020204030204" pitchFamily="34" charset="0"/>
                          <a:cs typeface="Times New Roman" panose="02020603050405020304" pitchFamily="18" charset="0"/>
                        </a:rPr>
                        <a:t>…A.Ş</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 </a:t>
                      </a:r>
                      <a:r>
                        <a:rPr lang="tr-TR" sz="1000" dirty="0" smtClean="0">
                          <a:effectLst/>
                          <a:latin typeface="Calibri" panose="020F0502020204030204" pitchFamily="34" charset="0"/>
                          <a:ea typeface="Calibri" panose="020F0502020204030204" pitchFamily="34" charset="0"/>
                          <a:cs typeface="Times New Roman" panose="02020603050405020304" pitchFamily="18" charset="0"/>
                        </a:rPr>
                        <a:t>Test/Analiz</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smtClean="0">
                          <a:effectLst/>
                          <a:latin typeface="Calibri" panose="020F0502020204030204" pitchFamily="34" charset="0"/>
                          <a:ea typeface="Calibri" panose="020F0502020204030204" pitchFamily="34" charset="0"/>
                          <a:cs typeface="Times New Roman" panose="02020603050405020304" pitchFamily="18" charset="0"/>
                        </a:rPr>
                        <a:t>Firmada gerekli test</a:t>
                      </a:r>
                      <a:r>
                        <a:rPr lang="tr-TR" sz="1000" baseline="0" dirty="0" smtClean="0">
                          <a:effectLst/>
                          <a:latin typeface="Calibri" panose="020F0502020204030204" pitchFamily="34" charset="0"/>
                          <a:ea typeface="Calibri" panose="020F0502020204030204" pitchFamily="34" charset="0"/>
                          <a:cs typeface="Times New Roman" panose="02020603050405020304" pitchFamily="18" charset="0"/>
                        </a:rPr>
                        <a:t> altyapısı bulunmadığından, m</a:t>
                      </a:r>
                      <a:r>
                        <a:rPr lang="tr-TR" sz="1000" dirty="0" smtClean="0">
                          <a:effectLst/>
                          <a:latin typeface="Calibri" panose="020F0502020204030204" pitchFamily="34" charset="0"/>
                          <a:ea typeface="Calibri" panose="020F0502020204030204" pitchFamily="34" charset="0"/>
                          <a:cs typeface="Times New Roman" panose="02020603050405020304" pitchFamily="18" charset="0"/>
                        </a:rPr>
                        <a:t>etalografik ve kimyasal testleri</a:t>
                      </a:r>
                      <a:r>
                        <a:rPr lang="tr-TR" sz="1000" baseline="0" dirty="0" smtClean="0">
                          <a:effectLst/>
                          <a:latin typeface="Calibri" panose="020F0502020204030204" pitchFamily="34" charset="0"/>
                          <a:ea typeface="Calibri" panose="020F0502020204030204" pitchFamily="34" charset="0"/>
                          <a:cs typeface="Times New Roman" panose="02020603050405020304" pitchFamily="18" charset="0"/>
                        </a:rPr>
                        <a:t> yaptırılmıştır. </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5241921"/>
                  </a:ext>
                </a:extLst>
              </a:tr>
              <a:tr h="145950">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3</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 </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165283"/>
                  </a:ext>
                </a:extLst>
              </a:tr>
              <a:tr h="145950">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4</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 </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4036670"/>
                  </a:ext>
                </a:extLst>
              </a:tr>
              <a:tr h="145950">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5</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 </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6310159"/>
                  </a:ext>
                </a:extLst>
              </a:tr>
              <a:tr h="289829">
                <a:tc gridSpan="6">
                  <a:txBody>
                    <a:bodyPr/>
                    <a:lstStyle/>
                    <a:p>
                      <a:pP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*Üniversite, Kamu Araştırma Kurumu, Kamu Test Enstitüsü, Özel Sektör Test Merkezi, KOBİ veya Büyük Firma (Birini Seçiniz)</a:t>
                      </a:r>
                      <a:br>
                        <a:rPr lang="tr-TR" sz="1000" dirty="0">
                          <a:effectLst/>
                          <a:latin typeface="Calibri" panose="020F0502020204030204" pitchFamily="34" charset="0"/>
                          <a:ea typeface="Calibri" panose="020F0502020204030204" pitchFamily="34" charset="0"/>
                          <a:cs typeface="Times New Roman" panose="02020603050405020304" pitchFamily="18" charset="0"/>
                        </a:rPr>
                      </a:br>
                      <a:r>
                        <a:rPr lang="tr-TR" sz="1000" dirty="0">
                          <a:effectLst/>
                          <a:latin typeface="Calibri" panose="020F0502020204030204" pitchFamily="34" charset="0"/>
                          <a:ea typeface="Calibri" panose="020F0502020204030204" pitchFamily="34" charset="0"/>
                          <a:cs typeface="Times New Roman" panose="02020603050405020304" pitchFamily="18" charset="0"/>
                        </a:rPr>
                        <a:t>**Bilimsel Danışmanlık, Tasarım, Test/Analiz (Birini Seçiniz)</a:t>
                      </a:r>
                    </a:p>
                  </a:txBody>
                  <a:tcPr marL="2348" marR="2348" marT="2348"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TOPLAM</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0,00</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tr-TR" sz="1000">
                          <a:effectLst/>
                          <a:latin typeface="Calibri" panose="020F0502020204030204" pitchFamily="34" charset="0"/>
                          <a:ea typeface="Calibri" panose="020F0502020204030204" pitchFamily="34" charset="0"/>
                          <a:cs typeface="Times New Roman" panose="02020603050405020304" pitchFamily="18" charset="0"/>
                        </a:rPr>
                        <a:t> </a:t>
                      </a:r>
                    </a:p>
                  </a:txBody>
                  <a:tcPr marL="2348" marR="2348" marT="234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879996016"/>
                  </a:ext>
                </a:extLst>
              </a:tr>
              <a:tr h="289829">
                <a:tc gridSpan="7">
                  <a:txBody>
                    <a:bodyPr/>
                    <a:lstStyle/>
                    <a:p>
                      <a:pPr>
                        <a:lnSpc>
                          <a:spcPct val="107000"/>
                        </a:lnSpc>
                        <a:spcAft>
                          <a:spcPts val="800"/>
                        </a:spcAft>
                      </a:pPr>
                      <a:r>
                        <a:rPr lang="tr-TR" sz="1000" dirty="0">
                          <a:effectLst/>
                          <a:latin typeface="Calibri" panose="020F0502020204030204" pitchFamily="34" charset="0"/>
                          <a:ea typeface="Calibri" panose="020F0502020204030204" pitchFamily="34" charset="0"/>
                          <a:cs typeface="Times New Roman" panose="02020603050405020304" pitchFamily="18" charset="0"/>
                        </a:rPr>
                        <a:t>Bu formda beyan edilen harcama ve giderlere ilişkin mali raporda tevsik edici belgelerin ve ödeme belgelerinin bulunduğunu ve bu belgelerin kuruluşumuzda saklandığını kabul ve taahhüt ederiz. </a:t>
                      </a:r>
                    </a:p>
                  </a:txBody>
                  <a:tcPr marL="2348" marR="2348" marT="2348"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238522786"/>
                  </a:ext>
                </a:extLst>
              </a:tr>
              <a:tr h="145950">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dirty="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extLst>
                  <a:ext uri="{0D108BD9-81ED-4DB2-BD59-A6C34878D82A}">
                    <a16:rowId xmlns:a16="http://schemas.microsoft.com/office/drawing/2014/main" val="2978623585"/>
                  </a:ext>
                </a:extLst>
              </a:tr>
              <a:tr h="145950">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spcAft>
                          <a:spcPts val="800"/>
                        </a:spcAft>
                      </a:pPr>
                      <a:r>
                        <a:rPr lang="tr-TR" sz="1000" b="1">
                          <a:effectLst/>
                          <a:latin typeface="Calibri" panose="020F0502020204030204" pitchFamily="34" charset="0"/>
                          <a:ea typeface="Calibri" panose="020F0502020204030204" pitchFamily="34" charset="0"/>
                          <a:cs typeface="Times New Roman" panose="02020603050405020304" pitchFamily="18" charset="0"/>
                        </a:rPr>
                        <a:t>Tarih</a:t>
                      </a:r>
                      <a:endParaRPr lang="tr-TR" sz="100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spcAft>
                          <a:spcPts val="800"/>
                        </a:spcAft>
                      </a:pPr>
                      <a:r>
                        <a:rPr lang="tr-TR" sz="1000" b="1" dirty="0" smtClean="0">
                          <a:effectLst/>
                          <a:latin typeface="Calibri" panose="020F0502020204030204" pitchFamily="34" charset="0"/>
                          <a:ea typeface="Calibri" panose="020F0502020204030204" pitchFamily="34" charset="0"/>
                          <a:cs typeface="Times New Roman" panose="02020603050405020304" pitchFamily="18" charset="0"/>
                        </a:rPr>
                        <a:t>26.08.2023</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Kuruluş Yetkilisi</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gridSpan="3">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hMerge="1">
                  <a:txBody>
                    <a:bodyPr/>
                    <a:lstStyle/>
                    <a:p>
                      <a:endParaRPr lang="tr-TR"/>
                    </a:p>
                  </a:txBody>
                  <a:tcPr/>
                </a:tc>
                <a:tc hMerge="1">
                  <a:txBody>
                    <a:bodyPr/>
                    <a:lstStyle/>
                    <a:p>
                      <a:endParaRPr lang="tr-TR"/>
                    </a:p>
                  </a:txBody>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extLst>
                  <a:ext uri="{0D108BD9-81ED-4DB2-BD59-A6C34878D82A}">
                    <a16:rowId xmlns:a16="http://schemas.microsoft.com/office/drawing/2014/main" val="2543586251"/>
                  </a:ext>
                </a:extLst>
              </a:tr>
              <a:tr h="145950">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dirty="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spcAft>
                          <a:spcPts val="800"/>
                        </a:spcAft>
                      </a:pPr>
                      <a:r>
                        <a:rPr lang="tr-TR" sz="1000" b="1" dirty="0">
                          <a:effectLst/>
                          <a:latin typeface="Calibri" panose="020F0502020204030204" pitchFamily="34" charset="0"/>
                          <a:ea typeface="Calibri" panose="020F0502020204030204" pitchFamily="34" charset="0"/>
                          <a:cs typeface="Times New Roman" panose="02020603050405020304" pitchFamily="18" charset="0"/>
                        </a:rPr>
                        <a:t>Kaşe-İmza</a:t>
                      </a:r>
                      <a:endParaRPr lang="tr-T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extLst>
                  <a:ext uri="{0D108BD9-81ED-4DB2-BD59-A6C34878D82A}">
                    <a16:rowId xmlns:a16="http://schemas.microsoft.com/office/drawing/2014/main" val="810963653"/>
                  </a:ext>
                </a:extLst>
              </a:tr>
              <a:tr h="145950">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dirty="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dirty="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dirty="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dirty="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tc>
                  <a:txBody>
                    <a:bodyPr/>
                    <a:lstStyle/>
                    <a:p>
                      <a:pPr>
                        <a:lnSpc>
                          <a:spcPct val="107000"/>
                        </a:lnSpc>
                      </a:pPr>
                      <a:endParaRPr lang="tr-TR" sz="1000" dirty="0">
                        <a:effectLst/>
                        <a:latin typeface="Calibri" panose="020F0502020204030204" pitchFamily="34" charset="0"/>
                        <a:cs typeface="Times New Roman" panose="02020603050405020304" pitchFamily="18" charset="0"/>
                      </a:endParaRPr>
                    </a:p>
                  </a:txBody>
                  <a:tcPr marL="2348" marR="2348" marT="2348" marB="0" anchor="b">
                    <a:lnL>
                      <a:noFill/>
                    </a:lnL>
                    <a:lnR>
                      <a:noFill/>
                    </a:lnR>
                    <a:lnT>
                      <a:noFill/>
                    </a:lnT>
                    <a:lnB>
                      <a:noFill/>
                    </a:lnB>
                  </a:tcPr>
                </a:tc>
                <a:extLst>
                  <a:ext uri="{0D108BD9-81ED-4DB2-BD59-A6C34878D82A}">
                    <a16:rowId xmlns:a16="http://schemas.microsoft.com/office/drawing/2014/main" val="2886777293"/>
                  </a:ext>
                </a:extLst>
              </a:tr>
            </a:tbl>
          </a:graphicData>
        </a:graphic>
      </p:graphicFrame>
      <p:graphicFrame>
        <p:nvGraphicFramePr>
          <p:cNvPr id="8" name="Tablo 7"/>
          <p:cNvGraphicFramePr>
            <a:graphicFrameLocks noGrp="1"/>
          </p:cNvGraphicFramePr>
          <p:nvPr>
            <p:extLst>
              <p:ext uri="{D42A27DB-BD31-4B8C-83A1-F6EECF244321}">
                <p14:modId xmlns:p14="http://schemas.microsoft.com/office/powerpoint/2010/main" val="2775509478"/>
              </p:ext>
            </p:extLst>
          </p:nvPr>
        </p:nvGraphicFramePr>
        <p:xfrm>
          <a:off x="257985" y="4179801"/>
          <a:ext cx="11676027" cy="1883587"/>
        </p:xfrm>
        <a:graphic>
          <a:graphicData uri="http://schemas.openxmlformats.org/drawingml/2006/table">
            <a:tbl>
              <a:tblPr/>
              <a:tblGrid>
                <a:gridCol w="765725">
                  <a:extLst>
                    <a:ext uri="{9D8B030D-6E8A-4147-A177-3AD203B41FA5}">
                      <a16:colId xmlns:a16="http://schemas.microsoft.com/office/drawing/2014/main" val="2140816368"/>
                    </a:ext>
                  </a:extLst>
                </a:gridCol>
                <a:gridCol w="1150130">
                  <a:extLst>
                    <a:ext uri="{9D8B030D-6E8A-4147-A177-3AD203B41FA5}">
                      <a16:colId xmlns:a16="http://schemas.microsoft.com/office/drawing/2014/main" val="3666106219"/>
                    </a:ext>
                  </a:extLst>
                </a:gridCol>
                <a:gridCol w="1046320">
                  <a:extLst>
                    <a:ext uri="{9D8B030D-6E8A-4147-A177-3AD203B41FA5}">
                      <a16:colId xmlns:a16="http://schemas.microsoft.com/office/drawing/2014/main" val="2169542189"/>
                    </a:ext>
                  </a:extLst>
                </a:gridCol>
                <a:gridCol w="1870631">
                  <a:extLst>
                    <a:ext uri="{9D8B030D-6E8A-4147-A177-3AD203B41FA5}">
                      <a16:colId xmlns:a16="http://schemas.microsoft.com/office/drawing/2014/main" val="2174305140"/>
                    </a:ext>
                  </a:extLst>
                </a:gridCol>
                <a:gridCol w="1646567">
                  <a:extLst>
                    <a:ext uri="{9D8B030D-6E8A-4147-A177-3AD203B41FA5}">
                      <a16:colId xmlns:a16="http://schemas.microsoft.com/office/drawing/2014/main" val="4002314332"/>
                    </a:ext>
                  </a:extLst>
                </a:gridCol>
                <a:gridCol w="1648622">
                  <a:extLst>
                    <a:ext uri="{9D8B030D-6E8A-4147-A177-3AD203B41FA5}">
                      <a16:colId xmlns:a16="http://schemas.microsoft.com/office/drawing/2014/main" val="4188875611"/>
                    </a:ext>
                  </a:extLst>
                </a:gridCol>
                <a:gridCol w="724613">
                  <a:extLst>
                    <a:ext uri="{9D8B030D-6E8A-4147-A177-3AD203B41FA5}">
                      <a16:colId xmlns:a16="http://schemas.microsoft.com/office/drawing/2014/main" val="488178226"/>
                    </a:ext>
                  </a:extLst>
                </a:gridCol>
                <a:gridCol w="1291969">
                  <a:extLst>
                    <a:ext uri="{9D8B030D-6E8A-4147-A177-3AD203B41FA5}">
                      <a16:colId xmlns:a16="http://schemas.microsoft.com/office/drawing/2014/main" val="4102655908"/>
                    </a:ext>
                  </a:extLst>
                </a:gridCol>
                <a:gridCol w="765725">
                  <a:extLst>
                    <a:ext uri="{9D8B030D-6E8A-4147-A177-3AD203B41FA5}">
                      <a16:colId xmlns:a16="http://schemas.microsoft.com/office/drawing/2014/main" val="2894383663"/>
                    </a:ext>
                  </a:extLst>
                </a:gridCol>
                <a:gridCol w="765725">
                  <a:extLst>
                    <a:ext uri="{9D8B030D-6E8A-4147-A177-3AD203B41FA5}">
                      <a16:colId xmlns:a16="http://schemas.microsoft.com/office/drawing/2014/main" val="861730303"/>
                    </a:ext>
                  </a:extLst>
                </a:gridCol>
              </a:tblGrid>
              <a:tr h="492378">
                <a:tc gridSpan="10">
                  <a:txBody>
                    <a:bodyPr/>
                    <a:lstStyle/>
                    <a:p>
                      <a:pPr algn="r">
                        <a:lnSpc>
                          <a:spcPct val="107000"/>
                        </a:lnSpc>
                        <a:spcAft>
                          <a:spcPts val="800"/>
                        </a:spcAft>
                      </a:pPr>
                      <a:r>
                        <a:rPr lang="tr-TR" sz="1100" b="1" dirty="0" smtClean="0">
                          <a:effectLst/>
                          <a:latin typeface="Calibri" panose="020F0502020204030204" pitchFamily="34" charset="0"/>
                          <a:ea typeface="Calibri" panose="020F0502020204030204" pitchFamily="34" charset="0"/>
                          <a:cs typeface="Times New Roman" panose="02020603050405020304" pitchFamily="18" charset="0"/>
                        </a:rPr>
                        <a:t>G014-B </a:t>
                      </a:r>
                      <a:r>
                        <a:rPr lang="tr-TR" sz="1100" b="1" dirty="0">
                          <a:effectLst/>
                          <a:latin typeface="Calibri" panose="020F0502020204030204" pitchFamily="34" charset="0"/>
                          <a:ea typeface="Calibri" panose="020F0502020204030204" pitchFamily="34" charset="0"/>
                          <a:cs typeface="Times New Roman" panose="02020603050405020304" pitchFamily="18" charset="0"/>
                        </a:rPr>
                        <a:t>(YURTDIŞI)</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483278636"/>
                  </a:ext>
                </a:extLst>
              </a:tr>
              <a:tr h="164126">
                <a:tc gridSpan="2">
                  <a:txBody>
                    <a:bodyPr/>
                    <a:lstStyle/>
                    <a:p>
                      <a:pP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Proje No</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gridSpan="8">
                  <a:txBody>
                    <a:bodyPr/>
                    <a:lstStyle/>
                    <a:p>
                      <a:pP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953381021"/>
                  </a:ext>
                </a:extLst>
              </a:tr>
              <a:tr h="140862">
                <a:tc gridSpan="2">
                  <a:txBody>
                    <a:bodyPr/>
                    <a:lstStyle/>
                    <a:p>
                      <a:pP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Proje Adı</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gridSpan="8">
                  <a:txBody>
                    <a:bodyPr/>
                    <a:lstStyle/>
                    <a:p>
                      <a:pP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956158423"/>
                  </a:ext>
                </a:extLst>
              </a:tr>
              <a:tr h="325960">
                <a:tc rowSpan="2">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Sıra No</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M014 Formundaki Sıra No</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Ar-Ge’nin Yaptırıldığı Kuruluş Türü*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Kuruluş Adı (Üniversite ise, Bölüm, Akademisyen Unvan ve Adı)</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Yaptırılan İş**</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Yaptırılan İşin Açıklaması ve Firma Dışında Yaptırılma Nedenleri</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Belge Tarihi</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Belge Numarası</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Ödenen Tutar</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Ödenen Tutar</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936529"/>
                  </a:ext>
                </a:extLst>
              </a:tr>
              <a:tr h="484110">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KDV HARİÇ</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KDV DAHİL</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9692226"/>
                  </a:ext>
                </a:extLst>
              </a:tr>
              <a:tr h="164126">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1</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3337361"/>
                  </a:ext>
                </a:extLst>
              </a:tr>
            </a:tbl>
          </a:graphicData>
        </a:graphic>
      </p:graphicFrame>
      <p:pic>
        <p:nvPicPr>
          <p:cNvPr id="2" name="Resim 1"/>
          <p:cNvPicPr>
            <a:picLocks noChangeAspect="1"/>
          </p:cNvPicPr>
          <p:nvPr/>
        </p:nvPicPr>
        <p:blipFill>
          <a:blip r:embed="rId3"/>
          <a:stretch>
            <a:fillRect/>
          </a:stretch>
        </p:blipFill>
        <p:spPr>
          <a:xfrm>
            <a:off x="2068749" y="4274301"/>
            <a:ext cx="790575" cy="266700"/>
          </a:xfrm>
          <a:prstGeom prst="rect">
            <a:avLst/>
          </a:prstGeom>
        </p:spPr>
      </p:pic>
    </p:spTree>
    <p:extLst>
      <p:ext uri="{BB962C8B-B14F-4D97-AF65-F5344CB8AC3E}">
        <p14:creationId xmlns:p14="http://schemas.microsoft.com/office/powerpoint/2010/main" val="39584728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12192000" cy="6185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3000" b="1" dirty="0" smtClean="0">
                <a:solidFill>
                  <a:srgbClr val="E20613"/>
                </a:solidFill>
                <a:latin typeface="Arial" panose="020B0604020202020204" pitchFamily="34" charset="0"/>
                <a:cs typeface="Arial" panose="020B0604020202020204" pitchFamily="34" charset="0"/>
              </a:rPr>
              <a:t>İzleme Süreci: Gider Formları (Dönem Raporu)</a:t>
            </a:r>
            <a:endParaRPr lang="tr-TR" sz="3000" b="1" dirty="0">
              <a:solidFill>
                <a:srgbClr val="E20613"/>
              </a:solidFill>
              <a:latin typeface="Arial" panose="020B0604020202020204" pitchFamily="34" charset="0"/>
              <a:cs typeface="Arial" panose="020B0604020202020204" pitchFamily="34" charset="0"/>
            </a:endParaRPr>
          </a:p>
        </p:txBody>
      </p:sp>
      <p:sp>
        <p:nvSpPr>
          <p:cNvPr id="5"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6" name="Rectangle 3"/>
          <p:cNvSpPr>
            <a:spLocks noChangeArrowheads="1"/>
          </p:cNvSpPr>
          <p:nvPr/>
        </p:nvSpPr>
        <p:spPr bwMode="auto">
          <a:xfrm>
            <a:off x="0" y="4902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2" name="Tablo 1"/>
          <p:cNvGraphicFramePr>
            <a:graphicFrameLocks noGrp="1"/>
          </p:cNvGraphicFramePr>
          <p:nvPr>
            <p:extLst>
              <p:ext uri="{D42A27DB-BD31-4B8C-83A1-F6EECF244321}">
                <p14:modId xmlns:p14="http://schemas.microsoft.com/office/powerpoint/2010/main" val="145758143"/>
              </p:ext>
            </p:extLst>
          </p:nvPr>
        </p:nvGraphicFramePr>
        <p:xfrm>
          <a:off x="231006" y="457200"/>
          <a:ext cx="11328934" cy="3636829"/>
        </p:xfrm>
        <a:graphic>
          <a:graphicData uri="http://schemas.openxmlformats.org/drawingml/2006/table">
            <a:tbl>
              <a:tblPr/>
              <a:tblGrid>
                <a:gridCol w="712842">
                  <a:extLst>
                    <a:ext uri="{9D8B030D-6E8A-4147-A177-3AD203B41FA5}">
                      <a16:colId xmlns:a16="http://schemas.microsoft.com/office/drawing/2014/main" val="43877790"/>
                    </a:ext>
                  </a:extLst>
                </a:gridCol>
                <a:gridCol w="1070698">
                  <a:extLst>
                    <a:ext uri="{9D8B030D-6E8A-4147-A177-3AD203B41FA5}">
                      <a16:colId xmlns:a16="http://schemas.microsoft.com/office/drawing/2014/main" val="3078275900"/>
                    </a:ext>
                  </a:extLst>
                </a:gridCol>
                <a:gridCol w="974060">
                  <a:extLst>
                    <a:ext uri="{9D8B030D-6E8A-4147-A177-3AD203B41FA5}">
                      <a16:colId xmlns:a16="http://schemas.microsoft.com/office/drawing/2014/main" val="1372400735"/>
                    </a:ext>
                  </a:extLst>
                </a:gridCol>
                <a:gridCol w="1875400">
                  <a:extLst>
                    <a:ext uri="{9D8B030D-6E8A-4147-A177-3AD203B41FA5}">
                      <a16:colId xmlns:a16="http://schemas.microsoft.com/office/drawing/2014/main" val="854570810"/>
                    </a:ext>
                  </a:extLst>
                </a:gridCol>
                <a:gridCol w="1648628">
                  <a:extLst>
                    <a:ext uri="{9D8B030D-6E8A-4147-A177-3AD203B41FA5}">
                      <a16:colId xmlns:a16="http://schemas.microsoft.com/office/drawing/2014/main" val="1385985924"/>
                    </a:ext>
                  </a:extLst>
                </a:gridCol>
                <a:gridCol w="1642885">
                  <a:extLst>
                    <a:ext uri="{9D8B030D-6E8A-4147-A177-3AD203B41FA5}">
                      <a16:colId xmlns:a16="http://schemas.microsoft.com/office/drawing/2014/main" val="541233552"/>
                    </a:ext>
                  </a:extLst>
                </a:gridCol>
                <a:gridCol w="703275">
                  <a:extLst>
                    <a:ext uri="{9D8B030D-6E8A-4147-A177-3AD203B41FA5}">
                      <a16:colId xmlns:a16="http://schemas.microsoft.com/office/drawing/2014/main" val="3915533242"/>
                    </a:ext>
                  </a:extLst>
                </a:gridCol>
                <a:gridCol w="1275462">
                  <a:extLst>
                    <a:ext uri="{9D8B030D-6E8A-4147-A177-3AD203B41FA5}">
                      <a16:colId xmlns:a16="http://schemas.microsoft.com/office/drawing/2014/main" val="3889645925"/>
                    </a:ext>
                  </a:extLst>
                </a:gridCol>
                <a:gridCol w="712842">
                  <a:extLst>
                    <a:ext uri="{9D8B030D-6E8A-4147-A177-3AD203B41FA5}">
                      <a16:colId xmlns:a16="http://schemas.microsoft.com/office/drawing/2014/main" val="2744609662"/>
                    </a:ext>
                  </a:extLst>
                </a:gridCol>
                <a:gridCol w="712842">
                  <a:extLst>
                    <a:ext uri="{9D8B030D-6E8A-4147-A177-3AD203B41FA5}">
                      <a16:colId xmlns:a16="http://schemas.microsoft.com/office/drawing/2014/main" val="1749474772"/>
                    </a:ext>
                  </a:extLst>
                </a:gridCol>
              </a:tblGrid>
              <a:tr h="183692">
                <a:tc gridSpan="10">
                  <a:txBody>
                    <a:bodyPr/>
                    <a:lstStyle/>
                    <a:p>
                      <a:pPr algn="ctr">
                        <a:lnSpc>
                          <a:spcPct val="107000"/>
                        </a:lnSpc>
                        <a:spcAft>
                          <a:spcPts val="800"/>
                        </a:spcAft>
                      </a:pPr>
                      <a:r>
                        <a:rPr lang="tr-TR" sz="1200" b="1" dirty="0">
                          <a:effectLst/>
                          <a:latin typeface="Calibri" panose="020F0502020204030204" pitchFamily="34" charset="0"/>
                          <a:ea typeface="Calibri" panose="020F0502020204030204" pitchFamily="34" charset="0"/>
                          <a:cs typeface="Times New Roman" panose="02020603050405020304" pitchFamily="18" charset="0"/>
                        </a:rPr>
                        <a:t>HİZMET ALIMLARI GİDER FORMU</a:t>
                      </a:r>
                      <a:endParaRPr lang="tr-T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628910117"/>
                  </a:ext>
                </a:extLst>
              </a:tr>
              <a:tr h="138242">
                <a:tc gridSpan="10">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787084015"/>
                  </a:ext>
                </a:extLst>
              </a:tr>
              <a:tr h="138242">
                <a:tc gridSpan="10">
                  <a:txBody>
                    <a:bodyPr/>
                    <a:lstStyle/>
                    <a:p>
                      <a:pPr algn="r">
                        <a:lnSpc>
                          <a:spcPct val="107000"/>
                        </a:lnSpc>
                        <a:spcAft>
                          <a:spcPts val="800"/>
                        </a:spcAft>
                      </a:pPr>
                      <a:r>
                        <a:rPr lang="tr-TR" sz="900" b="1">
                          <a:effectLst/>
                          <a:latin typeface="Calibri" panose="020F0502020204030204" pitchFamily="34" charset="0"/>
                          <a:ea typeface="Calibri" panose="020F0502020204030204" pitchFamily="34" charset="0"/>
                          <a:cs typeface="Times New Roman" panose="02020603050405020304" pitchFamily="18" charset="0"/>
                        </a:rPr>
                        <a:t>G015-A (YURTİÇİ)</a:t>
                      </a:r>
                      <a:endParaRPr lang="tr-TR" sz="90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611023346"/>
                  </a:ext>
                </a:extLst>
              </a:tr>
              <a:tr h="138242">
                <a:tc gridSpan="2">
                  <a:txBody>
                    <a:bodyPr/>
                    <a:lstStyle/>
                    <a:p>
                      <a:pPr>
                        <a:lnSpc>
                          <a:spcPct val="107000"/>
                        </a:lnSpc>
                        <a:spcAft>
                          <a:spcPts val="800"/>
                        </a:spcAft>
                      </a:pPr>
                      <a:r>
                        <a:rPr lang="tr-TR" sz="900" b="1">
                          <a:effectLst/>
                          <a:latin typeface="Calibri" panose="020F0502020204030204" pitchFamily="34" charset="0"/>
                          <a:ea typeface="Calibri" panose="020F0502020204030204" pitchFamily="34" charset="0"/>
                          <a:cs typeface="Times New Roman" panose="02020603050405020304" pitchFamily="18" charset="0"/>
                        </a:rPr>
                        <a:t>Proje No</a:t>
                      </a:r>
                      <a:endParaRPr lang="tr-TR" sz="90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gridSpan="8">
                  <a:txBody>
                    <a:bodyPr/>
                    <a:lstStyle/>
                    <a:p>
                      <a:pPr>
                        <a:lnSpc>
                          <a:spcPct val="107000"/>
                        </a:lnSpc>
                        <a:spcAft>
                          <a:spcPts val="800"/>
                        </a:spcAft>
                      </a:pPr>
                      <a:r>
                        <a:rPr lang="tr-TR" sz="900" b="1" dirty="0">
                          <a:effectLst/>
                          <a:latin typeface="Calibri" panose="020F0502020204030204" pitchFamily="34" charset="0"/>
                          <a:ea typeface="Calibri" panose="020F0502020204030204" pitchFamily="34" charset="0"/>
                          <a:cs typeface="Times New Roman" panose="02020603050405020304" pitchFamily="18" charset="0"/>
                        </a:rPr>
                        <a:t> </a:t>
                      </a:r>
                      <a:endParaRPr lang="tr-T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07207972"/>
                  </a:ext>
                </a:extLst>
              </a:tr>
              <a:tr h="138242">
                <a:tc gridSpan="2">
                  <a:txBody>
                    <a:bodyPr/>
                    <a:lstStyle/>
                    <a:p>
                      <a:pPr>
                        <a:lnSpc>
                          <a:spcPct val="107000"/>
                        </a:lnSpc>
                        <a:spcAft>
                          <a:spcPts val="800"/>
                        </a:spcAft>
                      </a:pPr>
                      <a:r>
                        <a:rPr lang="tr-TR" sz="900" b="1">
                          <a:effectLst/>
                          <a:latin typeface="Calibri" panose="020F0502020204030204" pitchFamily="34" charset="0"/>
                          <a:ea typeface="Calibri" panose="020F0502020204030204" pitchFamily="34" charset="0"/>
                          <a:cs typeface="Times New Roman" panose="02020603050405020304" pitchFamily="18" charset="0"/>
                        </a:rPr>
                        <a:t>Proje Adı</a:t>
                      </a:r>
                      <a:endParaRPr lang="tr-TR" sz="90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gridSpan="8">
                  <a:txBody>
                    <a:bodyPr/>
                    <a:lstStyle/>
                    <a:p>
                      <a:pPr>
                        <a:lnSpc>
                          <a:spcPct val="107000"/>
                        </a:lnSpc>
                        <a:spcAft>
                          <a:spcPts val="800"/>
                        </a:spcAft>
                      </a:pPr>
                      <a:r>
                        <a:rPr lang="tr-TR" sz="900" b="1">
                          <a:effectLst/>
                          <a:latin typeface="Calibri" panose="020F0502020204030204" pitchFamily="34" charset="0"/>
                          <a:ea typeface="Calibri" panose="020F0502020204030204" pitchFamily="34" charset="0"/>
                          <a:cs typeface="Times New Roman" panose="02020603050405020304" pitchFamily="18" charset="0"/>
                        </a:rPr>
                        <a:t> </a:t>
                      </a:r>
                      <a:endParaRPr lang="tr-TR" sz="90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463624542"/>
                  </a:ext>
                </a:extLst>
              </a:tr>
              <a:tr h="237386">
                <a:tc rowSpan="2">
                  <a:txBody>
                    <a:bodyPr/>
                    <a:lstStyle/>
                    <a:p>
                      <a:pPr algn="ctr">
                        <a:lnSpc>
                          <a:spcPct val="107000"/>
                        </a:lnSpc>
                        <a:spcAft>
                          <a:spcPts val="800"/>
                        </a:spcAft>
                      </a:pPr>
                      <a:r>
                        <a:rPr lang="tr-TR" sz="900" b="1" dirty="0">
                          <a:effectLst/>
                          <a:latin typeface="Calibri" panose="020F0502020204030204" pitchFamily="34" charset="0"/>
                          <a:ea typeface="Calibri" panose="020F0502020204030204" pitchFamily="34" charset="0"/>
                          <a:cs typeface="Times New Roman" panose="02020603050405020304" pitchFamily="18" charset="0"/>
                        </a:rPr>
                        <a:t>Sıra No</a:t>
                      </a:r>
                      <a:endParaRPr lang="tr-T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900" b="1" dirty="0">
                          <a:effectLst/>
                          <a:latin typeface="Calibri" panose="020F0502020204030204" pitchFamily="34" charset="0"/>
                          <a:ea typeface="Calibri" panose="020F0502020204030204" pitchFamily="34" charset="0"/>
                          <a:cs typeface="Times New Roman" panose="02020603050405020304" pitchFamily="18" charset="0"/>
                        </a:rPr>
                        <a:t>M015 Formundaki Sıra No</a:t>
                      </a:r>
                      <a:endParaRPr lang="tr-T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900" b="1" dirty="0">
                          <a:effectLst/>
                          <a:latin typeface="Calibri" panose="020F0502020204030204" pitchFamily="34" charset="0"/>
                          <a:ea typeface="Calibri" panose="020F0502020204030204" pitchFamily="34" charset="0"/>
                          <a:cs typeface="Times New Roman" panose="02020603050405020304" pitchFamily="18" charset="0"/>
                        </a:rPr>
                        <a:t>Kuruluş Türü* </a:t>
                      </a:r>
                      <a:endParaRPr lang="tr-T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900" b="1" dirty="0">
                          <a:effectLst/>
                          <a:latin typeface="Calibri" panose="020F0502020204030204" pitchFamily="34" charset="0"/>
                          <a:ea typeface="Calibri" panose="020F0502020204030204" pitchFamily="34" charset="0"/>
                          <a:cs typeface="Times New Roman" panose="02020603050405020304" pitchFamily="18" charset="0"/>
                        </a:rPr>
                        <a:t>Kuruluş Adı (Üniversite ise, Bölüm, Akademisyen Unvan ve Adı)</a:t>
                      </a:r>
                      <a:endParaRPr lang="tr-T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900" b="1">
                          <a:effectLst/>
                          <a:latin typeface="Calibri" panose="020F0502020204030204" pitchFamily="34" charset="0"/>
                          <a:ea typeface="Calibri" panose="020F0502020204030204" pitchFamily="34" charset="0"/>
                          <a:cs typeface="Times New Roman" panose="02020603050405020304" pitchFamily="18" charset="0"/>
                        </a:rPr>
                        <a:t>Yaptırılan İş**</a:t>
                      </a:r>
                      <a:endParaRPr lang="tr-TR" sz="90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900" b="1">
                          <a:effectLst/>
                          <a:latin typeface="Calibri" panose="020F0502020204030204" pitchFamily="34" charset="0"/>
                          <a:ea typeface="Calibri" panose="020F0502020204030204" pitchFamily="34" charset="0"/>
                          <a:cs typeface="Times New Roman" panose="02020603050405020304" pitchFamily="18" charset="0"/>
                        </a:rPr>
                        <a:t>Yaptırılan İşin Açıklaması ve Firma Dışında Yaptırılma Nedenleri</a:t>
                      </a:r>
                      <a:endParaRPr lang="tr-TR" sz="90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900" b="1" dirty="0">
                          <a:effectLst/>
                          <a:latin typeface="Calibri" panose="020F0502020204030204" pitchFamily="34" charset="0"/>
                          <a:ea typeface="Calibri" panose="020F0502020204030204" pitchFamily="34" charset="0"/>
                          <a:cs typeface="Times New Roman" panose="02020603050405020304" pitchFamily="18" charset="0"/>
                        </a:rPr>
                        <a:t>Belge Tarihi</a:t>
                      </a:r>
                      <a:endParaRPr lang="tr-T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900" b="1">
                          <a:effectLst/>
                          <a:latin typeface="Calibri" panose="020F0502020204030204" pitchFamily="34" charset="0"/>
                          <a:ea typeface="Calibri" panose="020F0502020204030204" pitchFamily="34" charset="0"/>
                          <a:cs typeface="Times New Roman" panose="02020603050405020304" pitchFamily="18" charset="0"/>
                        </a:rPr>
                        <a:t>Belge Numarası</a:t>
                      </a:r>
                      <a:endParaRPr lang="tr-TR" sz="90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b="1">
                          <a:effectLst/>
                          <a:latin typeface="Calibri" panose="020F0502020204030204" pitchFamily="34" charset="0"/>
                          <a:ea typeface="Calibri" panose="020F0502020204030204" pitchFamily="34" charset="0"/>
                          <a:cs typeface="Times New Roman" panose="02020603050405020304" pitchFamily="18" charset="0"/>
                        </a:rPr>
                        <a:t>Ödenen Tutar</a:t>
                      </a:r>
                      <a:endParaRPr lang="tr-TR" sz="90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b="1">
                          <a:effectLst/>
                          <a:latin typeface="Calibri" panose="020F0502020204030204" pitchFamily="34" charset="0"/>
                          <a:ea typeface="Calibri" panose="020F0502020204030204" pitchFamily="34" charset="0"/>
                          <a:cs typeface="Times New Roman" panose="02020603050405020304" pitchFamily="18" charset="0"/>
                        </a:rPr>
                        <a:t>Ödenen Tutar</a:t>
                      </a:r>
                      <a:endParaRPr lang="tr-TR" sz="90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16886"/>
                  </a:ext>
                </a:extLst>
              </a:tr>
              <a:tr h="353575">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algn="ctr">
                        <a:lnSpc>
                          <a:spcPct val="107000"/>
                        </a:lnSpc>
                        <a:spcAft>
                          <a:spcPts val="800"/>
                        </a:spcAft>
                      </a:pPr>
                      <a:r>
                        <a:rPr lang="tr-TR" sz="900" b="1">
                          <a:effectLst/>
                          <a:latin typeface="Calibri" panose="020F0502020204030204" pitchFamily="34" charset="0"/>
                          <a:ea typeface="Calibri" panose="020F0502020204030204" pitchFamily="34" charset="0"/>
                          <a:cs typeface="Times New Roman" panose="02020603050405020304" pitchFamily="18" charset="0"/>
                        </a:rPr>
                        <a:t>KDV HARİÇ</a:t>
                      </a:r>
                      <a:endParaRPr lang="tr-TR" sz="90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b="1" dirty="0">
                          <a:effectLst/>
                          <a:latin typeface="Calibri" panose="020F0502020204030204" pitchFamily="34" charset="0"/>
                          <a:ea typeface="Calibri" panose="020F0502020204030204" pitchFamily="34" charset="0"/>
                          <a:cs typeface="Times New Roman" panose="02020603050405020304" pitchFamily="18" charset="0"/>
                        </a:rPr>
                        <a:t>KDV DAHİL</a:t>
                      </a:r>
                      <a:endParaRPr lang="tr-T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19329"/>
                  </a:ext>
                </a:extLst>
              </a:tr>
              <a:tr h="708819">
                <a:tc>
                  <a:txBody>
                    <a:bodyPr/>
                    <a:lstStyle/>
                    <a:p>
                      <a:pPr algn="ctr">
                        <a:lnSpc>
                          <a:spcPct val="107000"/>
                        </a:lnSpc>
                        <a:spcAft>
                          <a:spcPts val="800"/>
                        </a:spcAft>
                      </a:pPr>
                      <a:r>
                        <a:rPr lang="tr-TR" sz="900" b="1" dirty="0">
                          <a:effectLst/>
                          <a:latin typeface="Calibri" panose="020F0502020204030204" pitchFamily="34" charset="0"/>
                          <a:ea typeface="Calibri" panose="020F0502020204030204" pitchFamily="34" charset="0"/>
                          <a:cs typeface="Times New Roman" panose="02020603050405020304" pitchFamily="18" charset="0"/>
                        </a:rPr>
                        <a:t>1</a:t>
                      </a:r>
                      <a:endParaRPr lang="tr-T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b="1" dirty="0">
                          <a:effectLst/>
                          <a:latin typeface="Calibri" panose="020F0502020204030204" pitchFamily="34" charset="0"/>
                          <a:ea typeface="Calibri" panose="020F0502020204030204" pitchFamily="34" charset="0"/>
                          <a:cs typeface="Times New Roman" panose="02020603050405020304" pitchFamily="18" charset="0"/>
                        </a:rPr>
                        <a:t> 4</a:t>
                      </a:r>
                      <a:endParaRPr lang="tr-T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dirty="0">
                          <a:effectLst/>
                          <a:latin typeface="Calibri" panose="020F0502020204030204" pitchFamily="34" charset="0"/>
                          <a:ea typeface="Calibri" panose="020F0502020204030204" pitchFamily="34" charset="0"/>
                          <a:cs typeface="Times New Roman" panose="02020603050405020304" pitchFamily="18" charset="0"/>
                        </a:rPr>
                        <a:t> KOBİ</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dirty="0">
                          <a:effectLst/>
                          <a:latin typeface="Calibri" panose="020F0502020204030204" pitchFamily="34" charset="0"/>
                          <a:ea typeface="Calibri" panose="020F0502020204030204" pitchFamily="34" charset="0"/>
                          <a:cs typeface="Times New Roman" panose="02020603050405020304" pitchFamily="18" charset="0"/>
                        </a:rPr>
                        <a:t> …A.Ş</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dirty="0">
                          <a:effectLst/>
                          <a:latin typeface="Calibri" panose="020F0502020204030204" pitchFamily="34" charset="0"/>
                          <a:ea typeface="Calibri" panose="020F0502020204030204" pitchFamily="34" charset="0"/>
                          <a:cs typeface="Times New Roman" panose="02020603050405020304" pitchFamily="18" charset="0"/>
                        </a:rPr>
                        <a:t>Ara Mamul Üretimi</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dirty="0">
                          <a:effectLst/>
                          <a:latin typeface="Calibri" panose="020F0502020204030204" pitchFamily="34" charset="0"/>
                          <a:ea typeface="Calibri" panose="020F0502020204030204" pitchFamily="34" charset="0"/>
                          <a:cs typeface="Times New Roman" panose="02020603050405020304" pitchFamily="18" charset="0"/>
                        </a:rPr>
                        <a:t>Kuruluş bünyesinde ısıl işlem fırını bulunmadığından,… parçaların ısıl işlemi yapılmıştır.  </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a:effectLst/>
                          <a:latin typeface="Calibri" panose="020F0502020204030204" pitchFamily="34" charset="0"/>
                          <a:ea typeface="Calibri" panose="020F0502020204030204" pitchFamily="34" charset="0"/>
                          <a:cs typeface="Times New Roman" panose="02020603050405020304" pitchFamily="18" charset="0"/>
                        </a:rPr>
                        <a:t> </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a:effectLst/>
                          <a:latin typeface="Calibri" panose="020F0502020204030204" pitchFamily="34" charset="0"/>
                          <a:ea typeface="Calibri" panose="020F0502020204030204" pitchFamily="34" charset="0"/>
                          <a:cs typeface="Times New Roman" panose="02020603050405020304" pitchFamily="18" charset="0"/>
                        </a:rPr>
                        <a:t> </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797699"/>
                  </a:ext>
                </a:extLst>
              </a:tr>
              <a:tr h="138242">
                <a:tc>
                  <a:txBody>
                    <a:bodyPr/>
                    <a:lstStyle/>
                    <a:p>
                      <a:pPr algn="ctr">
                        <a:lnSpc>
                          <a:spcPct val="107000"/>
                        </a:lnSpc>
                        <a:spcAft>
                          <a:spcPts val="800"/>
                        </a:spcAft>
                      </a:pPr>
                      <a:r>
                        <a:rPr lang="tr-TR" sz="900" b="1">
                          <a:effectLst/>
                          <a:latin typeface="Calibri" panose="020F0502020204030204" pitchFamily="34" charset="0"/>
                          <a:ea typeface="Calibri" panose="020F0502020204030204" pitchFamily="34" charset="0"/>
                          <a:cs typeface="Times New Roman" panose="02020603050405020304" pitchFamily="18" charset="0"/>
                        </a:rPr>
                        <a:t>2</a:t>
                      </a:r>
                      <a:endParaRPr lang="tr-TR" sz="90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b="1">
                          <a:effectLst/>
                          <a:latin typeface="Calibri" panose="020F0502020204030204" pitchFamily="34" charset="0"/>
                          <a:ea typeface="Calibri" panose="020F0502020204030204" pitchFamily="34" charset="0"/>
                          <a:cs typeface="Times New Roman" panose="02020603050405020304" pitchFamily="18" charset="0"/>
                        </a:rPr>
                        <a:t> </a:t>
                      </a:r>
                      <a:endParaRPr lang="tr-TR" sz="90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a:effectLst/>
                          <a:latin typeface="Calibri" panose="020F0502020204030204" pitchFamily="34" charset="0"/>
                          <a:ea typeface="Calibri" panose="020F0502020204030204" pitchFamily="34" charset="0"/>
                          <a:cs typeface="Times New Roman" panose="02020603050405020304" pitchFamily="18" charset="0"/>
                        </a:rPr>
                        <a:t> </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a:effectLst/>
                          <a:latin typeface="Calibri" panose="020F0502020204030204" pitchFamily="34" charset="0"/>
                          <a:ea typeface="Calibri" panose="020F0502020204030204" pitchFamily="34" charset="0"/>
                          <a:cs typeface="Times New Roman" panose="02020603050405020304" pitchFamily="18" charset="0"/>
                        </a:rPr>
                        <a:t> </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a:effectLst/>
                          <a:latin typeface="Calibri" panose="020F0502020204030204" pitchFamily="34" charset="0"/>
                          <a:ea typeface="Calibri" panose="020F0502020204030204" pitchFamily="34" charset="0"/>
                          <a:cs typeface="Times New Roman" panose="02020603050405020304" pitchFamily="18" charset="0"/>
                        </a:rPr>
                        <a:t> </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a:effectLst/>
                          <a:latin typeface="Calibri" panose="020F0502020204030204" pitchFamily="34" charset="0"/>
                          <a:ea typeface="Calibri" panose="020F0502020204030204" pitchFamily="34" charset="0"/>
                          <a:cs typeface="Times New Roman" panose="02020603050405020304" pitchFamily="18" charset="0"/>
                        </a:rPr>
                        <a:t> </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7734659"/>
                  </a:ext>
                </a:extLst>
              </a:tr>
              <a:tr h="138242">
                <a:tc>
                  <a:txBody>
                    <a:bodyPr/>
                    <a:lstStyle/>
                    <a:p>
                      <a:pPr algn="ctr">
                        <a:lnSpc>
                          <a:spcPct val="107000"/>
                        </a:lnSpc>
                        <a:spcAft>
                          <a:spcPts val="800"/>
                        </a:spcAft>
                      </a:pPr>
                      <a:r>
                        <a:rPr lang="tr-TR" sz="900" b="1">
                          <a:effectLst/>
                          <a:latin typeface="Calibri" panose="020F0502020204030204" pitchFamily="34" charset="0"/>
                          <a:ea typeface="Calibri" panose="020F0502020204030204" pitchFamily="34" charset="0"/>
                          <a:cs typeface="Times New Roman" panose="02020603050405020304" pitchFamily="18" charset="0"/>
                        </a:rPr>
                        <a:t>3</a:t>
                      </a:r>
                      <a:endParaRPr lang="tr-TR" sz="90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b="1">
                          <a:effectLst/>
                          <a:latin typeface="Calibri" panose="020F0502020204030204" pitchFamily="34" charset="0"/>
                          <a:ea typeface="Calibri" panose="020F0502020204030204" pitchFamily="34" charset="0"/>
                          <a:cs typeface="Times New Roman" panose="02020603050405020304" pitchFamily="18" charset="0"/>
                        </a:rPr>
                        <a:t> </a:t>
                      </a:r>
                      <a:endParaRPr lang="tr-TR" sz="90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a:effectLst/>
                          <a:latin typeface="Calibri" panose="020F0502020204030204" pitchFamily="34" charset="0"/>
                          <a:ea typeface="Calibri" panose="020F0502020204030204" pitchFamily="34" charset="0"/>
                          <a:cs typeface="Times New Roman" panose="02020603050405020304" pitchFamily="18" charset="0"/>
                        </a:rPr>
                        <a:t> </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a:effectLst/>
                          <a:latin typeface="Calibri" panose="020F0502020204030204" pitchFamily="34" charset="0"/>
                          <a:ea typeface="Calibri" panose="020F0502020204030204" pitchFamily="34" charset="0"/>
                          <a:cs typeface="Times New Roman" panose="02020603050405020304" pitchFamily="18" charset="0"/>
                        </a:rPr>
                        <a:t> </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a:effectLst/>
                          <a:latin typeface="Calibri" panose="020F0502020204030204" pitchFamily="34" charset="0"/>
                          <a:ea typeface="Calibri" panose="020F0502020204030204" pitchFamily="34" charset="0"/>
                          <a:cs typeface="Times New Roman" panose="02020603050405020304" pitchFamily="18" charset="0"/>
                        </a:rPr>
                        <a:t> </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9219623"/>
                  </a:ext>
                </a:extLst>
              </a:tr>
              <a:tr h="355244">
                <a:tc gridSpan="7">
                  <a:txBody>
                    <a:bodyPr/>
                    <a:lstStyle/>
                    <a:p>
                      <a:pPr>
                        <a:lnSpc>
                          <a:spcPct val="107000"/>
                        </a:lnSpc>
                        <a:spcAft>
                          <a:spcPts val="800"/>
                        </a:spcAft>
                      </a:pPr>
                      <a:r>
                        <a:rPr lang="tr-TR" sz="900" dirty="0">
                          <a:effectLst/>
                          <a:latin typeface="Calibri" panose="020F0502020204030204" pitchFamily="34" charset="0"/>
                          <a:ea typeface="Calibri" panose="020F0502020204030204" pitchFamily="34" charset="0"/>
                          <a:cs typeface="Times New Roman" panose="02020603050405020304" pitchFamily="18" charset="0"/>
                        </a:rPr>
                        <a:t>*KOBİ, Büyük firma, Üniversite</a:t>
                      </a:r>
                      <a:r>
                        <a:rPr lang="tr-TR"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Konferans/Fuar (Birini Seçiniz)</a:t>
                      </a:r>
                      <a:br>
                        <a:rPr lang="tr-TR" sz="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tr-TR" sz="900" dirty="0">
                          <a:effectLst/>
                          <a:latin typeface="Calibri" panose="020F0502020204030204" pitchFamily="34" charset="0"/>
                          <a:ea typeface="Calibri" panose="020F0502020204030204" pitchFamily="34" charset="0"/>
                          <a:cs typeface="Times New Roman" panose="02020603050405020304" pitchFamily="18" charset="0"/>
                        </a:rPr>
                        <a:t>**MM Rapor Hazırlama, Proje Yazım Hizmeti, Eğitim, Konferans/Fuar, İşçilik, Ara </a:t>
                      </a:r>
                      <a:r>
                        <a:rPr lang="tr-TR" sz="900" dirty="0" err="1">
                          <a:effectLst/>
                          <a:latin typeface="Calibri" panose="020F0502020204030204" pitchFamily="34" charset="0"/>
                          <a:ea typeface="Calibri" panose="020F0502020204030204" pitchFamily="34" charset="0"/>
                          <a:cs typeface="Times New Roman" panose="02020603050405020304" pitchFamily="18" charset="0"/>
                        </a:rPr>
                        <a:t>Mamül</a:t>
                      </a:r>
                      <a:r>
                        <a:rPr lang="tr-TR" sz="900" dirty="0">
                          <a:effectLst/>
                          <a:latin typeface="Calibri" panose="020F0502020204030204" pitchFamily="34" charset="0"/>
                          <a:ea typeface="Calibri" panose="020F0502020204030204" pitchFamily="34" charset="0"/>
                          <a:cs typeface="Times New Roman" panose="02020603050405020304" pitchFamily="18" charset="0"/>
                        </a:rPr>
                        <a:t> Üretimi, Kalıp Tasarım ve Üretimi, (Birini Seçiniz)</a:t>
                      </a:r>
                    </a:p>
                  </a:txBody>
                  <a:tcPr marL="2164" marR="2164" marT="2164"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gn="ctr">
                        <a:lnSpc>
                          <a:spcPct val="107000"/>
                        </a:lnSpc>
                        <a:spcAft>
                          <a:spcPts val="800"/>
                        </a:spcAft>
                      </a:pPr>
                      <a:r>
                        <a:rPr lang="tr-TR" sz="900" b="1" dirty="0">
                          <a:effectLst/>
                          <a:latin typeface="Calibri" panose="020F0502020204030204" pitchFamily="34" charset="0"/>
                          <a:ea typeface="Calibri" panose="020F0502020204030204" pitchFamily="34" charset="0"/>
                          <a:cs typeface="Times New Roman" panose="02020603050405020304" pitchFamily="18" charset="0"/>
                        </a:rPr>
                        <a:t>TOPLAM</a:t>
                      </a:r>
                      <a:endParaRPr lang="tr-T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b="1" dirty="0">
                          <a:effectLst/>
                          <a:latin typeface="Calibri" panose="020F0502020204030204" pitchFamily="34" charset="0"/>
                          <a:ea typeface="Calibri" panose="020F0502020204030204" pitchFamily="34" charset="0"/>
                          <a:cs typeface="Times New Roman" panose="02020603050405020304" pitchFamily="18" charset="0"/>
                        </a:rPr>
                        <a:t>0,00</a:t>
                      </a:r>
                      <a:endParaRPr lang="tr-T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900" dirty="0">
                          <a:effectLst/>
                          <a:latin typeface="Calibri" panose="020F0502020204030204" pitchFamily="34" charset="0"/>
                          <a:ea typeface="Calibri" panose="020F0502020204030204" pitchFamily="34" charset="0"/>
                          <a:cs typeface="Times New Roman" panose="02020603050405020304" pitchFamily="18" charset="0"/>
                        </a:rPr>
                        <a:t> </a:t>
                      </a:r>
                    </a:p>
                  </a:txBody>
                  <a:tcPr marL="2164" marR="2164" marT="216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799851863"/>
                  </a:ext>
                </a:extLst>
              </a:tr>
              <a:tr h="355244">
                <a:tc gridSpan="7">
                  <a:txBody>
                    <a:bodyPr/>
                    <a:lstStyle/>
                    <a:p>
                      <a:pPr>
                        <a:lnSpc>
                          <a:spcPct val="107000"/>
                        </a:lnSpc>
                        <a:spcAft>
                          <a:spcPts val="800"/>
                        </a:spcAft>
                      </a:pPr>
                      <a:r>
                        <a:rPr lang="tr-TR" sz="900" dirty="0">
                          <a:effectLst/>
                          <a:latin typeface="Calibri" panose="020F0502020204030204" pitchFamily="34" charset="0"/>
                          <a:ea typeface="Calibri" panose="020F0502020204030204" pitchFamily="34" charset="0"/>
                          <a:cs typeface="Times New Roman" panose="02020603050405020304" pitchFamily="18" charset="0"/>
                        </a:rPr>
                        <a:t>Bu formda beyan edilen harcama ve giderlere ilişkin mali raporda tevsik edici belgelerin ve </a:t>
                      </a:r>
                      <a:r>
                        <a:rPr lang="tr-TR" sz="9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ödeme</a:t>
                      </a:r>
                      <a:r>
                        <a:rPr lang="tr-TR" sz="900" dirty="0">
                          <a:effectLst/>
                          <a:latin typeface="Calibri" panose="020F0502020204030204" pitchFamily="34" charset="0"/>
                          <a:ea typeface="Calibri" panose="020F0502020204030204" pitchFamily="34" charset="0"/>
                          <a:cs typeface="Times New Roman" panose="02020603050405020304" pitchFamily="18" charset="0"/>
                        </a:rPr>
                        <a:t> belgelerinin bulunduğunu ve bu belgelerin kuruluşumuzda saklandığını kabul ve taahhüt ederiz. </a:t>
                      </a:r>
                    </a:p>
                  </a:txBody>
                  <a:tcPr marL="2164" marR="2164" marT="2164"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135292358"/>
                  </a:ext>
                </a:extLst>
              </a:tr>
              <a:tr h="138242">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a:txBody>
                    <a:bodyPr/>
                    <a:lstStyle/>
                    <a:p>
                      <a:pPr>
                        <a:lnSpc>
                          <a:spcPct val="107000"/>
                        </a:lnSpc>
                      </a:pPr>
                      <a:endParaRPr lang="tr-TR" sz="900" dirty="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extLst>
                  <a:ext uri="{0D108BD9-81ED-4DB2-BD59-A6C34878D82A}">
                    <a16:rowId xmlns:a16="http://schemas.microsoft.com/office/drawing/2014/main" val="3504659451"/>
                  </a:ext>
                </a:extLst>
              </a:tr>
              <a:tr h="237386">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a:txBody>
                    <a:bodyPr/>
                    <a:lstStyle/>
                    <a:p>
                      <a:pPr>
                        <a:lnSpc>
                          <a:spcPct val="107000"/>
                        </a:lnSpc>
                        <a:spcAft>
                          <a:spcPts val="800"/>
                        </a:spcAft>
                      </a:pPr>
                      <a:r>
                        <a:rPr lang="tr-TR" sz="900" b="1">
                          <a:effectLst/>
                          <a:latin typeface="Calibri" panose="020F0502020204030204" pitchFamily="34" charset="0"/>
                          <a:ea typeface="Calibri" panose="020F0502020204030204" pitchFamily="34" charset="0"/>
                          <a:cs typeface="Times New Roman" panose="02020603050405020304" pitchFamily="18" charset="0"/>
                        </a:rPr>
                        <a:t>Tarih</a:t>
                      </a:r>
                      <a:endParaRPr lang="tr-TR" sz="90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a:txBody>
                    <a:bodyPr/>
                    <a:lstStyle/>
                    <a:p>
                      <a:pPr>
                        <a:lnSpc>
                          <a:spcPct val="107000"/>
                        </a:lnSpc>
                        <a:spcAft>
                          <a:spcPts val="800"/>
                        </a:spcAft>
                      </a:pPr>
                      <a:r>
                        <a:rPr lang="tr-TR" sz="900" b="1" dirty="0" smtClean="0">
                          <a:effectLst/>
                          <a:latin typeface="Calibri" panose="020F0502020204030204" pitchFamily="34" charset="0"/>
                          <a:ea typeface="Calibri" panose="020F0502020204030204" pitchFamily="34" charset="0"/>
                          <a:cs typeface="Times New Roman" panose="02020603050405020304" pitchFamily="18" charset="0"/>
                        </a:rPr>
                        <a:t>26.01.2024</a:t>
                      </a:r>
                      <a:endParaRPr lang="tr-T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a:txBody>
                    <a:bodyPr/>
                    <a:lstStyle/>
                    <a:p>
                      <a:pPr>
                        <a:lnSpc>
                          <a:spcPct val="107000"/>
                        </a:lnSpc>
                        <a:spcAft>
                          <a:spcPts val="800"/>
                        </a:spcAft>
                      </a:pPr>
                      <a:r>
                        <a:rPr lang="tr-TR" sz="900" b="1">
                          <a:effectLst/>
                          <a:latin typeface="Calibri" panose="020F0502020204030204" pitchFamily="34" charset="0"/>
                          <a:ea typeface="Calibri" panose="020F0502020204030204" pitchFamily="34" charset="0"/>
                          <a:cs typeface="Times New Roman" panose="02020603050405020304" pitchFamily="18" charset="0"/>
                        </a:rPr>
                        <a:t>Kuruluş Yetkilisi</a:t>
                      </a:r>
                      <a:endParaRPr lang="tr-TR" sz="90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gridSpan="4">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extLst>
                  <a:ext uri="{0D108BD9-81ED-4DB2-BD59-A6C34878D82A}">
                    <a16:rowId xmlns:a16="http://schemas.microsoft.com/office/drawing/2014/main" val="1216159167"/>
                  </a:ext>
                </a:extLst>
              </a:tr>
              <a:tr h="138242">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a:txBody>
                    <a:bodyPr/>
                    <a:lstStyle/>
                    <a:p>
                      <a:pPr>
                        <a:lnSpc>
                          <a:spcPct val="107000"/>
                        </a:lnSpc>
                        <a:spcAft>
                          <a:spcPts val="800"/>
                        </a:spcAft>
                      </a:pPr>
                      <a:r>
                        <a:rPr lang="tr-TR" sz="900" b="1" dirty="0">
                          <a:effectLst/>
                          <a:latin typeface="Calibri" panose="020F0502020204030204" pitchFamily="34" charset="0"/>
                          <a:ea typeface="Calibri" panose="020F0502020204030204" pitchFamily="34" charset="0"/>
                          <a:cs typeface="Times New Roman" panose="02020603050405020304" pitchFamily="18" charset="0"/>
                        </a:rPr>
                        <a:t>Kaşe-İmza</a:t>
                      </a:r>
                      <a:endParaRPr lang="tr-TR"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a:txBody>
                    <a:bodyPr/>
                    <a:lstStyle/>
                    <a:p>
                      <a:pPr>
                        <a:lnSpc>
                          <a:spcPct val="107000"/>
                        </a:lnSpc>
                      </a:pPr>
                      <a:endParaRPr lang="tr-TR" sz="90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tc>
                  <a:txBody>
                    <a:bodyPr/>
                    <a:lstStyle/>
                    <a:p>
                      <a:pPr>
                        <a:lnSpc>
                          <a:spcPct val="107000"/>
                        </a:lnSpc>
                      </a:pPr>
                      <a:endParaRPr lang="tr-TR" sz="900" dirty="0">
                        <a:effectLst/>
                        <a:latin typeface="Calibri" panose="020F0502020204030204" pitchFamily="34" charset="0"/>
                        <a:cs typeface="Times New Roman" panose="02020603050405020304" pitchFamily="18" charset="0"/>
                      </a:endParaRPr>
                    </a:p>
                  </a:txBody>
                  <a:tcPr marL="2164" marR="2164" marT="2164" marB="0" anchor="b">
                    <a:lnL>
                      <a:noFill/>
                    </a:lnL>
                    <a:lnR>
                      <a:noFill/>
                    </a:lnR>
                    <a:lnT>
                      <a:noFill/>
                    </a:lnT>
                    <a:lnB>
                      <a:noFill/>
                    </a:lnB>
                  </a:tcPr>
                </a:tc>
                <a:extLst>
                  <a:ext uri="{0D108BD9-81ED-4DB2-BD59-A6C34878D82A}">
                    <a16:rowId xmlns:a16="http://schemas.microsoft.com/office/drawing/2014/main" val="645473439"/>
                  </a:ext>
                </a:extLst>
              </a:tr>
            </a:tbl>
          </a:graphicData>
        </a:graphic>
      </p:graphicFrame>
      <p:graphicFrame>
        <p:nvGraphicFramePr>
          <p:cNvPr id="7" name="Tablo 6"/>
          <p:cNvGraphicFramePr>
            <a:graphicFrameLocks noGrp="1"/>
          </p:cNvGraphicFramePr>
          <p:nvPr>
            <p:extLst>
              <p:ext uri="{D42A27DB-BD31-4B8C-83A1-F6EECF244321}">
                <p14:modId xmlns:p14="http://schemas.microsoft.com/office/powerpoint/2010/main" val="2412393457"/>
              </p:ext>
            </p:extLst>
          </p:nvPr>
        </p:nvGraphicFramePr>
        <p:xfrm>
          <a:off x="231006" y="3969894"/>
          <a:ext cx="11393303" cy="1864611"/>
        </p:xfrm>
        <a:graphic>
          <a:graphicData uri="http://schemas.openxmlformats.org/drawingml/2006/table">
            <a:tbl>
              <a:tblPr/>
              <a:tblGrid>
                <a:gridCol w="716893">
                  <a:extLst>
                    <a:ext uri="{9D8B030D-6E8A-4147-A177-3AD203B41FA5}">
                      <a16:colId xmlns:a16="http://schemas.microsoft.com/office/drawing/2014/main" val="3876425863"/>
                    </a:ext>
                  </a:extLst>
                </a:gridCol>
                <a:gridCol w="1076783">
                  <a:extLst>
                    <a:ext uri="{9D8B030D-6E8A-4147-A177-3AD203B41FA5}">
                      <a16:colId xmlns:a16="http://schemas.microsoft.com/office/drawing/2014/main" val="941966043"/>
                    </a:ext>
                  </a:extLst>
                </a:gridCol>
                <a:gridCol w="979593">
                  <a:extLst>
                    <a:ext uri="{9D8B030D-6E8A-4147-A177-3AD203B41FA5}">
                      <a16:colId xmlns:a16="http://schemas.microsoft.com/office/drawing/2014/main" val="3517381681"/>
                    </a:ext>
                  </a:extLst>
                </a:gridCol>
                <a:gridCol w="1878355">
                  <a:extLst>
                    <a:ext uri="{9D8B030D-6E8A-4147-A177-3AD203B41FA5}">
                      <a16:colId xmlns:a16="http://schemas.microsoft.com/office/drawing/2014/main" val="1487520452"/>
                    </a:ext>
                  </a:extLst>
                </a:gridCol>
                <a:gridCol w="1666656">
                  <a:extLst>
                    <a:ext uri="{9D8B030D-6E8A-4147-A177-3AD203B41FA5}">
                      <a16:colId xmlns:a16="http://schemas.microsoft.com/office/drawing/2014/main" val="3079094773"/>
                    </a:ext>
                  </a:extLst>
                </a:gridCol>
                <a:gridCol w="1644523">
                  <a:extLst>
                    <a:ext uri="{9D8B030D-6E8A-4147-A177-3AD203B41FA5}">
                      <a16:colId xmlns:a16="http://schemas.microsoft.com/office/drawing/2014/main" val="3013289800"/>
                    </a:ext>
                  </a:extLst>
                </a:gridCol>
                <a:gridCol w="723628">
                  <a:extLst>
                    <a:ext uri="{9D8B030D-6E8A-4147-A177-3AD203B41FA5}">
                      <a16:colId xmlns:a16="http://schemas.microsoft.com/office/drawing/2014/main" val="1519644993"/>
                    </a:ext>
                  </a:extLst>
                </a:gridCol>
                <a:gridCol w="1273086">
                  <a:extLst>
                    <a:ext uri="{9D8B030D-6E8A-4147-A177-3AD203B41FA5}">
                      <a16:colId xmlns:a16="http://schemas.microsoft.com/office/drawing/2014/main" val="815809658"/>
                    </a:ext>
                  </a:extLst>
                </a:gridCol>
                <a:gridCol w="716893">
                  <a:extLst>
                    <a:ext uri="{9D8B030D-6E8A-4147-A177-3AD203B41FA5}">
                      <a16:colId xmlns:a16="http://schemas.microsoft.com/office/drawing/2014/main" val="63904068"/>
                    </a:ext>
                  </a:extLst>
                </a:gridCol>
                <a:gridCol w="716893">
                  <a:extLst>
                    <a:ext uri="{9D8B030D-6E8A-4147-A177-3AD203B41FA5}">
                      <a16:colId xmlns:a16="http://schemas.microsoft.com/office/drawing/2014/main" val="226777430"/>
                    </a:ext>
                  </a:extLst>
                </a:gridCol>
              </a:tblGrid>
              <a:tr h="207501">
                <a:tc gridSpan="10">
                  <a:txBody>
                    <a:bodyPr/>
                    <a:lstStyle/>
                    <a:p>
                      <a:pPr>
                        <a:lnSpc>
                          <a:spcPct val="107000"/>
                        </a:lnSpc>
                      </a:pPr>
                      <a:endParaRPr lang="tr-TR" sz="1100" dirty="0">
                        <a:effectLst/>
                        <a:latin typeface="Calibri" panose="020F0502020204030204" pitchFamily="34" charset="0"/>
                        <a:cs typeface="Times New Roman" panose="02020603050405020304" pitchFamily="18" charset="0"/>
                      </a:endParaRPr>
                    </a:p>
                  </a:txBody>
                  <a:tcPr marL="2540" marR="2540" marT="2540"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158236833"/>
                  </a:ext>
                </a:extLst>
              </a:tr>
              <a:tr h="207501">
                <a:tc gridSpan="10">
                  <a:txBody>
                    <a:bodyPr/>
                    <a:lstStyle/>
                    <a:p>
                      <a:pPr algn="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G015-B (YURTDIŞI)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264337473"/>
                  </a:ext>
                </a:extLst>
              </a:tr>
              <a:tr h="207501">
                <a:tc gridSpan="2">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Proje No</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gridSpan="8">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328755754"/>
                  </a:ext>
                </a:extLst>
              </a:tr>
              <a:tr h="207501">
                <a:tc gridSpan="2">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Proje Adı</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gridSpan="8">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37920631"/>
                  </a:ext>
                </a:extLst>
              </a:tr>
              <a:tr h="412104">
                <a:tc rowSpan="2">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Sıra No</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M015 Formundaki Sıra No</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Kuruluş Türü*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Kuruluş Adı (Üniversite ise, Bölüm, Akademisyen Unvan ve Adı)</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Yaptırılan İş**</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Yaptırılan İşin Açıklaması ve Firma Dışında Yaptırılma Nedenleri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Belge Tarihi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Belge Numarası</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Ödenen Tutar</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Ödenen Tutar</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807625"/>
                  </a:ext>
                </a:extLst>
              </a:tr>
              <a:tr h="207501">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KDV HARİÇ</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KDV DAHİL</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9832843"/>
                  </a:ext>
                </a:extLst>
              </a:tr>
              <a:tr h="207501">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1</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5939210"/>
                  </a:ext>
                </a:extLst>
              </a:tr>
              <a:tr h="207501">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2</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2540" marR="2540" marT="25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2999743"/>
                  </a:ext>
                </a:extLst>
              </a:tr>
            </a:tbl>
          </a:graphicData>
        </a:graphic>
      </p:graphicFrame>
    </p:spTree>
    <p:extLst>
      <p:ext uri="{BB962C8B-B14F-4D97-AF65-F5344CB8AC3E}">
        <p14:creationId xmlns:p14="http://schemas.microsoft.com/office/powerpoint/2010/main" val="10135034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12192000" cy="6185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3000" b="1" dirty="0" smtClean="0">
                <a:solidFill>
                  <a:srgbClr val="E20613"/>
                </a:solidFill>
                <a:latin typeface="Arial" panose="020B0604020202020204" pitchFamily="34" charset="0"/>
                <a:cs typeface="Arial" panose="020B0604020202020204" pitchFamily="34" charset="0"/>
              </a:rPr>
              <a:t>İzleme Süreci: Gider Formları (Dönem Raporu)</a:t>
            </a:r>
            <a:endParaRPr lang="tr-TR" sz="3000" b="1" dirty="0">
              <a:solidFill>
                <a:srgbClr val="E20613"/>
              </a:solidFill>
              <a:latin typeface="Arial" panose="020B0604020202020204" pitchFamily="34" charset="0"/>
              <a:cs typeface="Arial" panose="020B0604020202020204" pitchFamily="34" charset="0"/>
            </a:endParaRPr>
          </a:p>
        </p:txBody>
      </p:sp>
      <p:sp>
        <p:nvSpPr>
          <p:cNvPr id="5"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6" name="Rectangle 3"/>
          <p:cNvSpPr>
            <a:spLocks noChangeArrowheads="1"/>
          </p:cNvSpPr>
          <p:nvPr/>
        </p:nvSpPr>
        <p:spPr bwMode="auto">
          <a:xfrm>
            <a:off x="0" y="4902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aphicFrame>
        <p:nvGraphicFramePr>
          <p:cNvPr id="2" name="Tablo 1"/>
          <p:cNvGraphicFramePr>
            <a:graphicFrameLocks noGrp="1"/>
          </p:cNvGraphicFramePr>
          <p:nvPr>
            <p:extLst>
              <p:ext uri="{D42A27DB-BD31-4B8C-83A1-F6EECF244321}">
                <p14:modId xmlns:p14="http://schemas.microsoft.com/office/powerpoint/2010/main" val="2493252802"/>
              </p:ext>
            </p:extLst>
          </p:nvPr>
        </p:nvGraphicFramePr>
        <p:xfrm>
          <a:off x="413886" y="457200"/>
          <a:ext cx="11011302" cy="3542188"/>
        </p:xfrm>
        <a:graphic>
          <a:graphicData uri="http://schemas.openxmlformats.org/drawingml/2006/table">
            <a:tbl>
              <a:tblPr/>
              <a:tblGrid>
                <a:gridCol w="750542">
                  <a:extLst>
                    <a:ext uri="{9D8B030D-6E8A-4147-A177-3AD203B41FA5}">
                      <a16:colId xmlns:a16="http://schemas.microsoft.com/office/drawing/2014/main" val="744248189"/>
                    </a:ext>
                  </a:extLst>
                </a:gridCol>
                <a:gridCol w="1127324">
                  <a:extLst>
                    <a:ext uri="{9D8B030D-6E8A-4147-A177-3AD203B41FA5}">
                      <a16:colId xmlns:a16="http://schemas.microsoft.com/office/drawing/2014/main" val="1426112677"/>
                    </a:ext>
                  </a:extLst>
                </a:gridCol>
                <a:gridCol w="2833925">
                  <a:extLst>
                    <a:ext uri="{9D8B030D-6E8A-4147-A177-3AD203B41FA5}">
                      <a16:colId xmlns:a16="http://schemas.microsoft.com/office/drawing/2014/main" val="1895031638"/>
                    </a:ext>
                  </a:extLst>
                </a:gridCol>
                <a:gridCol w="1228067">
                  <a:extLst>
                    <a:ext uri="{9D8B030D-6E8A-4147-A177-3AD203B41FA5}">
                      <a16:colId xmlns:a16="http://schemas.microsoft.com/office/drawing/2014/main" val="2956657493"/>
                    </a:ext>
                  </a:extLst>
                </a:gridCol>
                <a:gridCol w="1059825">
                  <a:extLst>
                    <a:ext uri="{9D8B030D-6E8A-4147-A177-3AD203B41FA5}">
                      <a16:colId xmlns:a16="http://schemas.microsoft.com/office/drawing/2014/main" val="454247525"/>
                    </a:ext>
                  </a:extLst>
                </a:gridCol>
                <a:gridCol w="2510535">
                  <a:extLst>
                    <a:ext uri="{9D8B030D-6E8A-4147-A177-3AD203B41FA5}">
                      <a16:colId xmlns:a16="http://schemas.microsoft.com/office/drawing/2014/main" val="2235583659"/>
                    </a:ext>
                  </a:extLst>
                </a:gridCol>
                <a:gridCol w="750542">
                  <a:extLst>
                    <a:ext uri="{9D8B030D-6E8A-4147-A177-3AD203B41FA5}">
                      <a16:colId xmlns:a16="http://schemas.microsoft.com/office/drawing/2014/main" val="353989198"/>
                    </a:ext>
                  </a:extLst>
                </a:gridCol>
                <a:gridCol w="750542">
                  <a:extLst>
                    <a:ext uri="{9D8B030D-6E8A-4147-A177-3AD203B41FA5}">
                      <a16:colId xmlns:a16="http://schemas.microsoft.com/office/drawing/2014/main" val="3007928068"/>
                    </a:ext>
                  </a:extLst>
                </a:gridCol>
              </a:tblGrid>
              <a:tr h="198159">
                <a:tc gridSpan="8">
                  <a:txBody>
                    <a:bodyPr/>
                    <a:lstStyle/>
                    <a:p>
                      <a:pPr algn="ctr">
                        <a:lnSpc>
                          <a:spcPct val="107000"/>
                        </a:lnSpc>
                        <a:spcAft>
                          <a:spcPts val="800"/>
                        </a:spcAft>
                      </a:pPr>
                      <a:r>
                        <a:rPr lang="tr-TR" sz="1400" b="1" dirty="0">
                          <a:effectLst/>
                          <a:latin typeface="Calibri" panose="020F0502020204030204" pitchFamily="34" charset="0"/>
                          <a:ea typeface="Calibri" panose="020F0502020204030204" pitchFamily="34" charset="0"/>
                          <a:cs typeface="Times New Roman" panose="02020603050405020304" pitchFamily="18" charset="0"/>
                        </a:rPr>
                        <a:t>MALZEME GİDERLERİ FORMU</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785340524"/>
                  </a:ext>
                </a:extLst>
              </a:tr>
              <a:tr h="156067">
                <a:tc gridSpan="8">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1507327"/>
                  </a:ext>
                </a:extLst>
              </a:tr>
              <a:tr h="156067">
                <a:tc gridSpan="8">
                  <a:txBody>
                    <a:bodyPr/>
                    <a:lstStyle/>
                    <a:p>
                      <a:pPr algn="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G016</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4057353676"/>
                  </a:ext>
                </a:extLst>
              </a:tr>
              <a:tr h="156067">
                <a:tc gridSpan="2">
                  <a:txBody>
                    <a:bodyPr/>
                    <a:lstStyle/>
                    <a:p>
                      <a:pP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Proje No</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gridSpan="6">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717710944"/>
                  </a:ext>
                </a:extLst>
              </a:tr>
              <a:tr h="158217">
                <a:tc gridSpan="2">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Proje Adı</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gridSpan="6">
                  <a:txBody>
                    <a:bodyPr/>
                    <a:lstStyle/>
                    <a:p>
                      <a:pP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603728451"/>
                  </a:ext>
                </a:extLst>
              </a:tr>
              <a:tr h="310493">
                <a:tc rowSpan="2">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Sıra No</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dirty="0" smtClean="0">
                          <a:effectLst/>
                          <a:latin typeface="Calibri" panose="020F0502020204030204" pitchFamily="34" charset="0"/>
                          <a:ea typeface="Calibri" panose="020F0502020204030204" pitchFamily="34" charset="0"/>
                          <a:cs typeface="Times New Roman" panose="02020603050405020304" pitchFamily="18" charset="0"/>
                        </a:rPr>
                        <a:t>M016 </a:t>
                      </a:r>
                      <a:r>
                        <a:rPr lang="tr-TR" sz="1100" b="1" dirty="0">
                          <a:effectLst/>
                          <a:latin typeface="Calibri" panose="020F0502020204030204" pitchFamily="34" charset="0"/>
                          <a:ea typeface="Calibri" panose="020F0502020204030204" pitchFamily="34" charset="0"/>
                          <a:cs typeface="Times New Roman" panose="02020603050405020304" pitchFamily="18" charset="0"/>
                        </a:rPr>
                        <a:t>Formundaki Sıra No</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Malzeme Adı ve Açıklama</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Miktar/Birim</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Belge Tarihi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Belge Numarası</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Ödenen Tutar</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Ödenen Tutar</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8513193"/>
                  </a:ext>
                </a:extLst>
              </a:tr>
              <a:tr h="202404">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KDV HARİÇ</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KDV DAHİL</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4818674"/>
                  </a:ext>
                </a:extLst>
              </a:tr>
              <a:tr h="156067">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1</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Stoktan kullanılan malzeme</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0,00</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4160778"/>
                  </a:ext>
                </a:extLst>
              </a:tr>
              <a:tr h="156067">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2</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12</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Gövde Malzemesi</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2.4 kg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3789744"/>
                  </a:ext>
                </a:extLst>
              </a:tr>
              <a:tr h="156067">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3</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17</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Servo Motor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3 adet</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9101935"/>
                  </a:ext>
                </a:extLst>
              </a:tr>
              <a:tr h="156067">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4</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8675825"/>
                  </a:ext>
                </a:extLst>
              </a:tr>
              <a:tr h="156067">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5</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7662510"/>
                  </a:ext>
                </a:extLst>
              </a:tr>
              <a:tr h="156067">
                <a:tc>
                  <a:txBody>
                    <a:bodyPr/>
                    <a:lstStyle/>
                    <a:p>
                      <a:pPr algn="ct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TOPLAM</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0,00</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1905" marR="1905" marT="1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1411894974"/>
                  </a:ext>
                </a:extLst>
              </a:tr>
              <a:tr h="156067">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167203482"/>
                  </a:ext>
                </a:extLst>
              </a:tr>
              <a:tr h="210814">
                <a:tc gridSpan="8">
                  <a:txBody>
                    <a:bodyPr/>
                    <a:lstStyle/>
                    <a:p>
                      <a:pP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Bu formda beyan edilen harcama ve giderlere ilişkin mali raporda tevsik edici belgelerin ve ödeme belgelerinin bulunduğunu ve bu belgelerin kuruluşumuzda saklandığını kabul ve taahhüt ederiz. </a:t>
                      </a:r>
                    </a:p>
                  </a:txBody>
                  <a:tcPr marL="1905" marR="1905" marT="1905"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682134578"/>
                  </a:ext>
                </a:extLst>
              </a:tr>
              <a:tr h="156067">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a:txBody>
                    <a:bodyPr/>
                    <a:lstStyle/>
                    <a:p>
                      <a:pPr>
                        <a:lnSpc>
                          <a:spcPct val="107000"/>
                        </a:lnSpc>
                      </a:pPr>
                      <a:endParaRPr lang="tr-TR" sz="1100" dirty="0">
                        <a:effectLst/>
                        <a:latin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extLst>
                  <a:ext uri="{0D108BD9-81ED-4DB2-BD59-A6C34878D82A}">
                    <a16:rowId xmlns:a16="http://schemas.microsoft.com/office/drawing/2014/main" val="2231312127"/>
                  </a:ext>
                </a:extLst>
              </a:tr>
              <a:tr h="156067">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Tarih</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a:txBody>
                    <a:bodyPr/>
                    <a:lstStyle/>
                    <a:p>
                      <a:pPr>
                        <a:lnSpc>
                          <a:spcPct val="107000"/>
                        </a:lnSpc>
                        <a:spcAft>
                          <a:spcPts val="800"/>
                        </a:spcAft>
                      </a:pPr>
                      <a:r>
                        <a:rPr lang="tr-TR" sz="1100" b="1" dirty="0" smtClean="0">
                          <a:effectLst/>
                          <a:latin typeface="Calibri" panose="020F0502020204030204" pitchFamily="34" charset="0"/>
                          <a:ea typeface="Calibri" panose="020F0502020204030204" pitchFamily="34" charset="0"/>
                          <a:cs typeface="Times New Roman" panose="02020603050405020304" pitchFamily="18" charset="0"/>
                        </a:rPr>
                        <a:t>26.01.2024</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gridSpan="2">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Kuruluş Yetkilisi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hMerge="1">
                  <a:txBody>
                    <a:bodyPr/>
                    <a:lstStyle/>
                    <a:p>
                      <a:endParaRPr lang="tr-TR"/>
                    </a:p>
                  </a:txBody>
                  <a:tcPr/>
                </a:tc>
                <a:tc gridSpan="3">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8852304"/>
                  </a:ext>
                </a:extLst>
              </a:tr>
              <a:tr h="156067">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gridSpan="2">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Kaşe-İmza</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hMerge="1">
                  <a:txBody>
                    <a:bodyPr/>
                    <a:lstStyle/>
                    <a:p>
                      <a:endParaRPr lang="tr-TR"/>
                    </a:p>
                  </a:txBody>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tc>
                  <a:txBody>
                    <a:bodyPr/>
                    <a:lstStyle/>
                    <a:p>
                      <a:pPr>
                        <a:lnSpc>
                          <a:spcPct val="107000"/>
                        </a:lnSpc>
                      </a:pPr>
                      <a:endParaRPr lang="tr-TR" sz="1100" dirty="0">
                        <a:effectLst/>
                        <a:latin typeface="Calibri" panose="020F0502020204030204" pitchFamily="34" charset="0"/>
                        <a:cs typeface="Times New Roman" panose="02020603050405020304" pitchFamily="18" charset="0"/>
                      </a:endParaRPr>
                    </a:p>
                  </a:txBody>
                  <a:tcPr marL="1905" marR="1905" marT="1905" marB="0" anchor="b">
                    <a:lnL>
                      <a:noFill/>
                    </a:lnL>
                    <a:lnR>
                      <a:noFill/>
                    </a:lnR>
                    <a:lnT>
                      <a:noFill/>
                    </a:lnT>
                    <a:lnB>
                      <a:noFill/>
                    </a:lnB>
                  </a:tcPr>
                </a:tc>
                <a:extLst>
                  <a:ext uri="{0D108BD9-81ED-4DB2-BD59-A6C34878D82A}">
                    <a16:rowId xmlns:a16="http://schemas.microsoft.com/office/drawing/2014/main" val="2424516025"/>
                  </a:ext>
                </a:extLst>
              </a:tr>
            </a:tbl>
          </a:graphicData>
        </a:graphic>
      </p:graphicFrame>
      <p:graphicFrame>
        <p:nvGraphicFramePr>
          <p:cNvPr id="3" name="Tablo 2"/>
          <p:cNvGraphicFramePr>
            <a:graphicFrameLocks noGrp="1"/>
          </p:cNvGraphicFramePr>
          <p:nvPr>
            <p:extLst>
              <p:ext uri="{D42A27DB-BD31-4B8C-83A1-F6EECF244321}">
                <p14:modId xmlns:p14="http://schemas.microsoft.com/office/powerpoint/2010/main" val="404546305"/>
              </p:ext>
            </p:extLst>
          </p:nvPr>
        </p:nvGraphicFramePr>
        <p:xfrm>
          <a:off x="413886" y="4095162"/>
          <a:ext cx="11305778" cy="2053912"/>
        </p:xfrm>
        <a:graphic>
          <a:graphicData uri="http://schemas.openxmlformats.org/drawingml/2006/table">
            <a:tbl>
              <a:tblPr/>
              <a:tblGrid>
                <a:gridCol w="587902">
                  <a:extLst>
                    <a:ext uri="{9D8B030D-6E8A-4147-A177-3AD203B41FA5}">
                      <a16:colId xmlns:a16="http://schemas.microsoft.com/office/drawing/2014/main" val="1834685018"/>
                    </a:ext>
                  </a:extLst>
                </a:gridCol>
                <a:gridCol w="1686822">
                  <a:extLst>
                    <a:ext uri="{9D8B030D-6E8A-4147-A177-3AD203B41FA5}">
                      <a16:colId xmlns:a16="http://schemas.microsoft.com/office/drawing/2014/main" val="3804478633"/>
                    </a:ext>
                  </a:extLst>
                </a:gridCol>
                <a:gridCol w="3064619">
                  <a:extLst>
                    <a:ext uri="{9D8B030D-6E8A-4147-A177-3AD203B41FA5}">
                      <a16:colId xmlns:a16="http://schemas.microsoft.com/office/drawing/2014/main" val="2896469313"/>
                    </a:ext>
                  </a:extLst>
                </a:gridCol>
                <a:gridCol w="1263232">
                  <a:extLst>
                    <a:ext uri="{9D8B030D-6E8A-4147-A177-3AD203B41FA5}">
                      <a16:colId xmlns:a16="http://schemas.microsoft.com/office/drawing/2014/main" val="3002975248"/>
                    </a:ext>
                  </a:extLst>
                </a:gridCol>
                <a:gridCol w="1228561">
                  <a:extLst>
                    <a:ext uri="{9D8B030D-6E8A-4147-A177-3AD203B41FA5}">
                      <a16:colId xmlns:a16="http://schemas.microsoft.com/office/drawing/2014/main" val="4290313920"/>
                    </a:ext>
                  </a:extLst>
                </a:gridCol>
                <a:gridCol w="1299411">
                  <a:extLst>
                    <a:ext uri="{9D8B030D-6E8A-4147-A177-3AD203B41FA5}">
                      <a16:colId xmlns:a16="http://schemas.microsoft.com/office/drawing/2014/main" val="2359480611"/>
                    </a:ext>
                  </a:extLst>
                </a:gridCol>
                <a:gridCol w="1227053">
                  <a:extLst>
                    <a:ext uri="{9D8B030D-6E8A-4147-A177-3AD203B41FA5}">
                      <a16:colId xmlns:a16="http://schemas.microsoft.com/office/drawing/2014/main" val="2154839977"/>
                    </a:ext>
                  </a:extLst>
                </a:gridCol>
                <a:gridCol w="948178">
                  <a:extLst>
                    <a:ext uri="{9D8B030D-6E8A-4147-A177-3AD203B41FA5}">
                      <a16:colId xmlns:a16="http://schemas.microsoft.com/office/drawing/2014/main" val="1111769678"/>
                    </a:ext>
                  </a:extLst>
                </a:gridCol>
              </a:tblGrid>
              <a:tr h="216237">
                <a:tc gridSpan="8">
                  <a:txBody>
                    <a:bodyPr/>
                    <a:lstStyle/>
                    <a:p>
                      <a:pPr algn="ctr">
                        <a:lnSpc>
                          <a:spcPct val="107000"/>
                        </a:lnSpc>
                        <a:spcAft>
                          <a:spcPts val="800"/>
                        </a:spcAft>
                      </a:pPr>
                      <a:r>
                        <a:rPr lang="tr-TR" sz="1400" b="1" dirty="0">
                          <a:effectLst/>
                          <a:latin typeface="Calibri" panose="020F0502020204030204" pitchFamily="34" charset="0"/>
                          <a:ea typeface="Calibri" panose="020F0502020204030204" pitchFamily="34" charset="0"/>
                          <a:cs typeface="Times New Roman" panose="02020603050405020304" pitchFamily="18" charset="0"/>
                        </a:rPr>
                        <a:t>STOKTAN KULLANILAN MALZEME GİDERLERİ FORMU</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796707874"/>
                  </a:ext>
                </a:extLst>
              </a:tr>
              <a:tr h="170557">
                <a:tc gridSpan="8">
                  <a:txBody>
                    <a:bodyPr/>
                    <a:lstStyle/>
                    <a:p>
                      <a:pPr>
                        <a:lnSpc>
                          <a:spcPct val="107000"/>
                        </a:lnSpc>
                      </a:pPr>
                      <a:endParaRPr lang="tr-TR" sz="1100" dirty="0">
                        <a:effectLst/>
                        <a:latin typeface="Calibri" panose="020F0502020204030204" pitchFamily="34" charset="0"/>
                        <a:cs typeface="Times New Roman" panose="02020603050405020304" pitchFamily="18" charset="0"/>
                      </a:endParaRPr>
                    </a:p>
                  </a:txBody>
                  <a:tcPr marL="3175" marR="3175" marT="3175" marB="0" anchor="b">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208447772"/>
                  </a:ext>
                </a:extLst>
              </a:tr>
              <a:tr h="170557">
                <a:tc gridSpan="8">
                  <a:txBody>
                    <a:bodyPr/>
                    <a:lstStyle/>
                    <a:p>
                      <a:pPr algn="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G016-A</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463822513"/>
                  </a:ext>
                </a:extLst>
              </a:tr>
              <a:tr h="170557">
                <a:tc gridSpan="2">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Proje No</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gridSpan="6">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11046240"/>
                  </a:ext>
                </a:extLst>
              </a:tr>
              <a:tr h="180345">
                <a:tc gridSpan="2">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Proje Adı</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gridSpan="6">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914146364"/>
                  </a:ext>
                </a:extLst>
              </a:tr>
              <a:tr h="179159">
                <a:tc gridSpan="2">
                  <a:txBody>
                    <a:bodyPr/>
                    <a:lstStyle/>
                    <a:p>
                      <a:pP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Stok Değerleme Yöntemi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gridSpan="6">
                  <a:txBody>
                    <a:bodyPr/>
                    <a:lstStyle/>
                    <a:p>
                      <a:pP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4215716504"/>
                  </a:ext>
                </a:extLst>
              </a:tr>
              <a:tr h="338147">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Sıra No</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dirty="0" smtClean="0">
                          <a:effectLst/>
                          <a:latin typeface="Calibri" panose="020F0502020204030204" pitchFamily="34" charset="0"/>
                          <a:ea typeface="Calibri" panose="020F0502020204030204" pitchFamily="34" charset="0"/>
                          <a:cs typeface="Times New Roman" panose="02020603050405020304" pitchFamily="18" charset="0"/>
                        </a:rPr>
                        <a:t>M016 </a:t>
                      </a:r>
                      <a:r>
                        <a:rPr lang="tr-TR" sz="1100" b="1" dirty="0">
                          <a:effectLst/>
                          <a:latin typeface="Calibri" panose="020F0502020204030204" pitchFamily="34" charset="0"/>
                          <a:ea typeface="Calibri" panose="020F0502020204030204" pitchFamily="34" charset="0"/>
                          <a:cs typeface="Times New Roman" panose="02020603050405020304" pitchFamily="18" charset="0"/>
                        </a:rPr>
                        <a:t>Formundaki Sıra No</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Malzeme Adı ve Açıklama</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dirty="0">
                          <a:effectLst/>
                          <a:latin typeface="Calibri" panose="020F0502020204030204" pitchFamily="34" charset="0"/>
                          <a:ea typeface="Calibri" panose="020F0502020204030204" pitchFamily="34" charset="0"/>
                          <a:cs typeface="Times New Roman" panose="02020603050405020304" pitchFamily="18" charset="0"/>
                        </a:rPr>
                        <a:t>Birim</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Miktar</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Birim Fiyatı</a:t>
                      </a:r>
                      <a:br>
                        <a:rPr lang="tr-TR" sz="1100" b="1">
                          <a:effectLst/>
                          <a:latin typeface="Calibri" panose="020F0502020204030204" pitchFamily="34" charset="0"/>
                          <a:ea typeface="Calibri" panose="020F0502020204030204" pitchFamily="34" charset="0"/>
                          <a:cs typeface="Times New Roman" panose="02020603050405020304" pitchFamily="18" charset="0"/>
                        </a:rPr>
                      </a:br>
                      <a:r>
                        <a:rPr lang="tr-TR" sz="1100" b="1">
                          <a:effectLst/>
                          <a:latin typeface="Calibri" panose="020F0502020204030204" pitchFamily="34" charset="0"/>
                          <a:ea typeface="Calibri" panose="020F0502020204030204" pitchFamily="34" charset="0"/>
                          <a:cs typeface="Times New Roman" panose="02020603050405020304" pitchFamily="18" charset="0"/>
                        </a:rPr>
                        <a:t>(KDV Hariç)</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TOPLAM</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Stok Çıkış Tarihi</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5553605"/>
                  </a:ext>
                </a:extLst>
              </a:tr>
              <a:tr h="170557">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1</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907191"/>
                  </a:ext>
                </a:extLst>
              </a:tr>
              <a:tr h="170557">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2</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8020714"/>
                  </a:ext>
                </a:extLst>
              </a:tr>
              <a:tr h="170557">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3</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b="1">
                          <a:effectLst/>
                          <a:latin typeface="Calibri" panose="020F0502020204030204" pitchFamily="34" charset="0"/>
                          <a:ea typeface="Calibri" panose="020F0502020204030204" pitchFamily="34" charset="0"/>
                          <a:cs typeface="Times New Roman" panose="02020603050405020304" pitchFamily="18" charset="0"/>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tr-TR"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3175" marR="3175" marT="31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3408396"/>
                  </a:ext>
                </a:extLst>
              </a:tr>
            </a:tbl>
          </a:graphicData>
        </a:graphic>
      </p:graphicFrame>
    </p:spTree>
    <p:extLst>
      <p:ext uri="{BB962C8B-B14F-4D97-AF65-F5344CB8AC3E}">
        <p14:creationId xmlns:p14="http://schemas.microsoft.com/office/powerpoint/2010/main" val="5064016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Proje Sonuç Raporu</a:t>
            </a:r>
          </a:p>
        </p:txBody>
      </p:sp>
      <p:sp>
        <p:nvSpPr>
          <p:cNvPr id="7" name="İçerik Yer Tutucusu 2"/>
          <p:cNvSpPr>
            <a:spLocks noGrp="1"/>
          </p:cNvSpPr>
          <p:nvPr>
            <p:ph idx="1"/>
          </p:nvPr>
        </p:nvSpPr>
        <p:spPr>
          <a:xfrm>
            <a:off x="5499065" y="2830192"/>
            <a:ext cx="6819935" cy="1491343"/>
          </a:xfrm>
        </p:spPr>
        <p:txBody>
          <a:bodyPr>
            <a:normAutofit/>
          </a:bodyPr>
          <a:lstStyle/>
          <a:p>
            <a:pPr marL="0" indent="0" algn="ctr">
              <a:buNone/>
            </a:pPr>
            <a:endParaRPr lang="tr-TR" dirty="0"/>
          </a:p>
          <a:p>
            <a:pPr marL="0" indent="0" algn="ctr">
              <a:buNone/>
            </a:pPr>
            <a:r>
              <a:rPr lang="tr-TR" dirty="0"/>
              <a:t>Projenin son döneminde son dönem raporu ile birlikte gönderilir. </a:t>
            </a:r>
            <a:endParaRPr lang="en-US" dirty="0"/>
          </a:p>
        </p:txBody>
      </p:sp>
      <p:sp>
        <p:nvSpPr>
          <p:cNvPr id="5" name="AutoShape 2" descr="Pusula Nedir? Pusula Nasıl Kullanılır? | ELEKTRİK REHBERİNİ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6" name="Picture 6" descr="Kısa Vadede Yüksek Kazanç Mümkün mü? | InvestAZ Bl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7262" y="4371149"/>
            <a:ext cx="4563537" cy="1960631"/>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ön çalışma | Girbi her konuda çok bilmiş tek s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0731" y="810782"/>
            <a:ext cx="3976601" cy="2211985"/>
          </a:xfrm>
          <a:prstGeom prst="rect">
            <a:avLst/>
          </a:prstGeom>
          <a:noFill/>
          <a:extLst>
            <a:ext uri="{909E8E84-426E-40DD-AFC4-6F175D3DCCD1}">
              <a14:hiddenFill xmlns:a14="http://schemas.microsoft.com/office/drawing/2010/main">
                <a:solidFill>
                  <a:srgbClr val="FFFFFF"/>
                </a:solidFill>
              </a14:hiddenFill>
            </a:ext>
          </a:extLst>
        </p:spPr>
      </p:pic>
      <p:sp>
        <p:nvSpPr>
          <p:cNvPr id="8" name="Dikdörtgen 7"/>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Dikdörtgen 8"/>
          <p:cNvSpPr/>
          <p:nvPr/>
        </p:nvSpPr>
        <p:spPr>
          <a:xfrm>
            <a:off x="307975" y="866507"/>
            <a:ext cx="8098750" cy="5632311"/>
          </a:xfrm>
          <a:prstGeom prst="rect">
            <a:avLst/>
          </a:prstGeom>
        </p:spPr>
        <p:txBody>
          <a:bodyPr wrap="square">
            <a:spAutoFit/>
          </a:bodyPr>
          <a:lstStyle/>
          <a:p>
            <a:r>
              <a:rPr lang="tr-TR" sz="2000" b="1" dirty="0" smtClean="0"/>
              <a:t>A. KURULUŞ </a:t>
            </a:r>
            <a:r>
              <a:rPr lang="tr-TR" sz="2000" b="1" dirty="0"/>
              <a:t>BİLGİLERİ</a:t>
            </a:r>
            <a:endParaRPr lang="tr-TR" sz="2000" b="1" dirty="0" smtClean="0"/>
          </a:p>
          <a:p>
            <a:endParaRPr lang="tr-TR" sz="2000" b="1" dirty="0"/>
          </a:p>
          <a:p>
            <a:r>
              <a:rPr lang="tr-TR" sz="2000" b="1" dirty="0" smtClean="0"/>
              <a:t>B. PROJE BİLGİLERİ </a:t>
            </a:r>
          </a:p>
          <a:p>
            <a:endParaRPr lang="tr-TR" sz="2000" b="1" dirty="0" smtClean="0"/>
          </a:p>
          <a:p>
            <a:r>
              <a:rPr lang="tr-TR" sz="2000" dirty="0"/>
              <a:t>P</a:t>
            </a:r>
            <a:r>
              <a:rPr lang="tr-TR" sz="2000" dirty="0" smtClean="0"/>
              <a:t>rojenin tamamlanma durumu, öngörülen</a:t>
            </a:r>
          </a:p>
          <a:p>
            <a:r>
              <a:rPr lang="tr-TR" sz="2000" dirty="0" smtClean="0"/>
              <a:t>hedeflerle </a:t>
            </a:r>
            <a:r>
              <a:rPr lang="tr-TR" sz="2000" dirty="0"/>
              <a:t>karşılaştırılmalı olarak </a:t>
            </a:r>
            <a:r>
              <a:rPr lang="tr-TR" sz="2000" dirty="0" smtClean="0"/>
              <a:t>anlatılmalıdır. </a:t>
            </a:r>
          </a:p>
          <a:p>
            <a:endParaRPr lang="tr-TR" sz="2000" b="1" dirty="0"/>
          </a:p>
          <a:p>
            <a:r>
              <a:rPr lang="tr-TR" sz="2000" b="1" dirty="0" smtClean="0"/>
              <a:t>C. PROJE DEĞERLENDİRMESİ</a:t>
            </a:r>
          </a:p>
          <a:p>
            <a:endParaRPr lang="tr-TR" sz="2000" b="1" dirty="0"/>
          </a:p>
          <a:p>
            <a:pPr lvl="1"/>
            <a:r>
              <a:rPr lang="tr-TR" sz="2000" i="1" dirty="0"/>
              <a:t>C.1. GENEL  </a:t>
            </a:r>
            <a:r>
              <a:rPr lang="tr-TR" sz="2000" i="1" dirty="0" smtClean="0"/>
              <a:t>DEĞERLENDİRME</a:t>
            </a:r>
          </a:p>
          <a:p>
            <a:pPr lvl="1"/>
            <a:r>
              <a:rPr lang="tr-TR" sz="2000" i="1" dirty="0"/>
              <a:t>C.2. PROJE SÜRESİ </a:t>
            </a:r>
            <a:r>
              <a:rPr lang="tr-TR" sz="2000" i="1" dirty="0" smtClean="0"/>
              <a:t>DEĞERLENDİRMESİ</a:t>
            </a:r>
          </a:p>
          <a:p>
            <a:pPr lvl="1"/>
            <a:r>
              <a:rPr lang="tr-TR" sz="2000" dirty="0"/>
              <a:t>C.3. MALİYET DEĞERLENDİRMESİ</a:t>
            </a:r>
            <a:endParaRPr lang="tr-TR" sz="2000" i="1" dirty="0"/>
          </a:p>
          <a:p>
            <a:pPr lvl="1"/>
            <a:r>
              <a:rPr lang="en-AU" sz="2000" i="1" dirty="0"/>
              <a:t>C.4. PROJE FİNANSMANI </a:t>
            </a:r>
            <a:endParaRPr lang="tr-TR" sz="2000" i="1" dirty="0" smtClean="0"/>
          </a:p>
          <a:p>
            <a:pPr lvl="1"/>
            <a:r>
              <a:rPr lang="tr-TR" sz="2000" i="1" dirty="0" smtClean="0"/>
              <a:t>C.5</a:t>
            </a:r>
            <a:r>
              <a:rPr lang="tr-TR" sz="2000" i="1" dirty="0"/>
              <a:t>. TİCARİ </a:t>
            </a:r>
            <a:r>
              <a:rPr lang="tr-TR" sz="2000" i="1" dirty="0" smtClean="0"/>
              <a:t>DEĞERLENDİRME</a:t>
            </a:r>
          </a:p>
          <a:p>
            <a:pPr lvl="1"/>
            <a:r>
              <a:rPr lang="tr-TR" sz="2000" i="1" dirty="0"/>
              <a:t>C.6. FİRMA İÇİ ETKİLER </a:t>
            </a:r>
            <a:endParaRPr lang="tr-TR" sz="2000" i="1" dirty="0" smtClean="0"/>
          </a:p>
          <a:p>
            <a:pPr lvl="1"/>
            <a:r>
              <a:rPr lang="tr-TR" sz="2000" dirty="0"/>
              <a:t>C.7. FİRMA DIŞI ETKİLER	</a:t>
            </a:r>
            <a:endParaRPr lang="tr-TR" sz="2000" dirty="0" smtClean="0"/>
          </a:p>
          <a:p>
            <a:pPr lvl="1"/>
            <a:endParaRPr lang="tr-TR" sz="2000" b="1" i="1" dirty="0"/>
          </a:p>
          <a:p>
            <a:r>
              <a:rPr lang="tr-TR" sz="2000" b="1" dirty="0"/>
              <a:t>D. AR-GE YARDIMI UYGULAMASI DEĞERLENDİRMESİ</a:t>
            </a:r>
            <a:endParaRPr lang="tr-TR" sz="2000" b="1" i="1" dirty="0"/>
          </a:p>
        </p:txBody>
      </p:sp>
    </p:spTree>
    <p:extLst>
      <p:ext uri="{BB962C8B-B14F-4D97-AF65-F5344CB8AC3E}">
        <p14:creationId xmlns:p14="http://schemas.microsoft.com/office/powerpoint/2010/main" val="23741724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509B505E-3812-4A49-B70A-B35F6535BA62}"/>
              </a:ext>
            </a:extLst>
          </p:cNvPr>
          <p:cNvSpPr txBox="1"/>
          <p:nvPr/>
        </p:nvSpPr>
        <p:spPr>
          <a:xfrm>
            <a:off x="2420105" y="3781022"/>
            <a:ext cx="625476"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500" b="1" i="0" u="none" strike="noStrike" kern="1200" cap="none" spc="0" normalizeH="0" baseline="0" noProof="0" dirty="0" smtClean="0">
                <a:ln>
                  <a:noFill/>
                </a:ln>
                <a:solidFill>
                  <a:srgbClr val="FFFFFF"/>
                </a:solidFill>
                <a:effectLst/>
                <a:uLnTx/>
                <a:uFillTx/>
                <a:latin typeface="Open Sans" panose="020B0606030504020204" pitchFamily="34" charset="0"/>
                <a:ea typeface="+mn-ea"/>
                <a:cs typeface="Arial" panose="020B0604020202020204" pitchFamily="34" charset="0"/>
              </a:rPr>
              <a:t> </a:t>
            </a:r>
            <a:endParaRPr kumimoji="0" lang="en-GB" sz="2500" b="1" i="0" u="none" strike="noStrike" kern="1200" cap="none" spc="0" normalizeH="0" baseline="0" noProof="0" dirty="0">
              <a:ln>
                <a:noFill/>
              </a:ln>
              <a:solidFill>
                <a:srgbClr val="FFFFFF"/>
              </a:solidFill>
              <a:effectLst/>
              <a:uLnTx/>
              <a:uFillTx/>
              <a:latin typeface="Noto Sans" panose="020B0502040504020204" pitchFamily="34"/>
              <a:ea typeface="Noto Sans" panose="020B0502040504020204" pitchFamily="34"/>
              <a:cs typeface="Noto Sans" panose="020B0502040504020204" pitchFamily="34"/>
            </a:endParaRPr>
          </a:p>
        </p:txBody>
      </p:sp>
      <p:pic>
        <p:nvPicPr>
          <p:cNvPr id="8" name="Picture 2" descr="gram altın fiyatları, ons altın fiyatları, çeyrek altın, güncel altın  fiyatları, 29 Ekim altın yor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0549" y="4359803"/>
            <a:ext cx="2939349" cy="165055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 10"/>
          <p:cNvGrpSpPr/>
          <p:nvPr/>
        </p:nvGrpSpPr>
        <p:grpSpPr>
          <a:xfrm>
            <a:off x="285015" y="559309"/>
            <a:ext cx="11467514" cy="3702217"/>
            <a:chOff x="335280" y="737345"/>
            <a:chExt cx="11714480" cy="4007770"/>
          </a:xfrm>
        </p:grpSpPr>
        <p:pic>
          <p:nvPicPr>
            <p:cNvPr id="12" name="Resim 11"/>
            <p:cNvPicPr>
              <a:picLocks noChangeAspect="1"/>
            </p:cNvPicPr>
            <p:nvPr/>
          </p:nvPicPr>
          <p:blipFill>
            <a:blip r:embed="rId4"/>
            <a:stretch>
              <a:fillRect/>
            </a:stretch>
          </p:blipFill>
          <p:spPr>
            <a:xfrm>
              <a:off x="335280" y="737345"/>
              <a:ext cx="11639550" cy="3714750"/>
            </a:xfrm>
            <a:prstGeom prst="rect">
              <a:avLst/>
            </a:prstGeom>
          </p:spPr>
        </p:pic>
        <p:sp>
          <p:nvSpPr>
            <p:cNvPr id="13" name="Sağ Ayraç 12"/>
            <p:cNvSpPr/>
            <p:nvPr/>
          </p:nvSpPr>
          <p:spPr>
            <a:xfrm rot="5400000">
              <a:off x="7550713" y="44488"/>
              <a:ext cx="659240" cy="8338854"/>
            </a:xfrm>
            <a:prstGeom prst="rightBrace">
              <a:avLst/>
            </a:prstGeom>
            <a:ln w="222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Dikdörtgen 13"/>
            <p:cNvSpPr/>
            <p:nvPr/>
          </p:nvSpPr>
          <p:spPr>
            <a:xfrm>
              <a:off x="2904499" y="4486583"/>
              <a:ext cx="2447762" cy="168585"/>
            </a:xfrm>
            <a:prstGeom prst="rect">
              <a:avLst/>
            </a:prstGeom>
          </p:spPr>
          <p:style>
            <a:lnRef idx="2">
              <a:schemeClr val="accent1"/>
            </a:lnRef>
            <a:fillRef idx="1">
              <a:schemeClr val="lt1"/>
            </a:fillRef>
            <a:effectRef idx="0">
              <a:schemeClr val="accent1"/>
            </a:effectRef>
            <a:fontRef idx="minor">
              <a:schemeClr val="dk1"/>
            </a:fontRef>
          </p:style>
          <p:txBody>
            <a:bodyPr spcFirstLastPara="0" vert="horz" wrap="square" lIns="216354" tIns="189034" rIns="216354" bIns="189034" numCol="1" spcCol="1270" rtlCol="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200" b="1" i="0" u="none" strike="noStrike" kern="1200" cap="none" spc="0" normalizeH="0" baseline="0" noProof="0" dirty="0" smtClean="0">
                  <a:ln>
                    <a:noFill/>
                  </a:ln>
                  <a:solidFill>
                    <a:prstClr val="black"/>
                  </a:solidFill>
                  <a:effectLst/>
                  <a:uLnTx/>
                  <a:uFillTx/>
                  <a:latin typeface="Futura Bk BT" pitchFamily="34" charset="0"/>
                  <a:ea typeface="+mn-ea"/>
                  <a:cs typeface="+mn-cs"/>
                </a:rPr>
                <a:t>TEKNİK BAŞARI</a:t>
              </a:r>
            </a:p>
          </p:txBody>
        </p:sp>
        <p:sp>
          <p:nvSpPr>
            <p:cNvPr id="15" name="Metin kutusu 14"/>
            <p:cNvSpPr txBox="1"/>
            <p:nvPr/>
          </p:nvSpPr>
          <p:spPr>
            <a:xfrm>
              <a:off x="6459664" y="4486583"/>
              <a:ext cx="2841337" cy="258532"/>
            </a:xfrm>
            <a:prstGeom prst="rect">
              <a:avLst/>
            </a:prstGeom>
          </p:spPr>
          <p:style>
            <a:lnRef idx="2">
              <a:schemeClr val="accent1"/>
            </a:lnRef>
            <a:fillRef idx="1">
              <a:schemeClr val="lt1"/>
            </a:fillRef>
            <a:effectRef idx="0">
              <a:schemeClr val="accent1"/>
            </a:effectRef>
            <a:fontRef idx="minor">
              <a:schemeClr val="dk1"/>
            </a:fontRef>
          </p:style>
          <p:txBody>
            <a:bodyPr spcFirstLastPara="0" vert="horz" wrap="square" lIns="216354" tIns="189034" rIns="216354" bIns="189034" numCol="1" spcCol="1270" rtlCol="0" anchor="ctr" anchorCtr="0">
              <a:noAutofit/>
            </a:bodyPr>
            <a:lstStyle>
              <a:defPPr>
                <a:defRPr lang="tr-TR"/>
              </a:defPPr>
              <a:lvl1pPr algn="ctr" defTabSz="711200">
                <a:lnSpc>
                  <a:spcPct val="90000"/>
                </a:lnSpc>
                <a:spcBef>
                  <a:spcPct val="0"/>
                </a:spcBef>
                <a:spcAft>
                  <a:spcPct val="35000"/>
                </a:spcAft>
                <a:defRPr sz="1200" b="1" u="none">
                  <a:solidFill>
                    <a:schemeClr val="dk1"/>
                  </a:solidFill>
                  <a:latin typeface="Futura Bk BT"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200" b="1" i="0" u="none" strike="noStrike" kern="1200" cap="none" spc="0" normalizeH="0" baseline="0" noProof="0" dirty="0" smtClean="0">
                  <a:ln>
                    <a:noFill/>
                  </a:ln>
                  <a:solidFill>
                    <a:prstClr val="black"/>
                  </a:solidFill>
                  <a:effectLst/>
                  <a:uLnTx/>
                  <a:uFillTx/>
                  <a:ea typeface="+mn-ea"/>
                  <a:cs typeface="+mn-cs"/>
                </a:rPr>
                <a:t>TİCARİLEŞME İZLEME SÜRECİ</a:t>
              </a:r>
              <a:endParaRPr kumimoji="0" lang="tr-TR" sz="1200" b="1" i="0" u="none" strike="noStrike" kern="1200" cap="none" spc="0" normalizeH="0" baseline="0" noProof="0" dirty="0">
                <a:ln>
                  <a:noFill/>
                </a:ln>
                <a:solidFill>
                  <a:prstClr val="black"/>
                </a:solidFill>
                <a:effectLst/>
                <a:uLnTx/>
                <a:uFillTx/>
                <a:ea typeface="+mn-ea"/>
                <a:cs typeface="+mn-cs"/>
              </a:endParaRPr>
            </a:p>
          </p:txBody>
        </p:sp>
      </p:grpSp>
      <p:sp>
        <p:nvSpPr>
          <p:cNvPr id="16" name="Dikdörtgen 15"/>
          <p:cNvSpPr/>
          <p:nvPr/>
        </p:nvSpPr>
        <p:spPr>
          <a:xfrm>
            <a:off x="2824532" y="4447786"/>
            <a:ext cx="2447762" cy="168585"/>
          </a:xfrm>
          <a:prstGeom prst="rect">
            <a:avLst/>
          </a:prstGeom>
        </p:spPr>
        <p:style>
          <a:lnRef idx="2">
            <a:schemeClr val="accent1"/>
          </a:lnRef>
          <a:fillRef idx="1">
            <a:schemeClr val="lt1"/>
          </a:fillRef>
          <a:effectRef idx="0">
            <a:schemeClr val="accent1"/>
          </a:effectRef>
          <a:fontRef idx="minor">
            <a:schemeClr val="dk1"/>
          </a:fontRef>
        </p:style>
        <p:txBody>
          <a:bodyPr spcFirstLastPara="0" vert="horz" wrap="square" lIns="216354" tIns="189034" rIns="216354" bIns="189034" numCol="1" spcCol="1270" rtlCol="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200" b="1" i="0" u="none" strike="noStrike" kern="1200" cap="none" spc="0" normalizeH="0" baseline="0" noProof="0" dirty="0" smtClean="0">
                <a:ln>
                  <a:noFill/>
                </a:ln>
                <a:solidFill>
                  <a:prstClr val="black"/>
                </a:solidFill>
                <a:effectLst/>
                <a:uLnTx/>
                <a:uFillTx/>
                <a:latin typeface="Futura Bk BT" pitchFamily="34" charset="0"/>
                <a:ea typeface="+mn-ea"/>
                <a:cs typeface="+mn-cs"/>
              </a:rPr>
              <a:t>TP YETERLİ</a:t>
            </a:r>
          </a:p>
        </p:txBody>
      </p:sp>
      <p:sp>
        <p:nvSpPr>
          <p:cNvPr id="17" name="Metin kutusu 16"/>
          <p:cNvSpPr txBox="1"/>
          <p:nvPr/>
        </p:nvSpPr>
        <p:spPr>
          <a:xfrm>
            <a:off x="198641" y="5956544"/>
            <a:ext cx="110385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Ticarileşme Başarısına göre firmaların yeni proje başvurularında ek puan verilecektir detaylar web sayfamızda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duyurulmuştur.</a:t>
            </a: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itle 1"/>
          <p:cNvSpPr txBox="1">
            <a:spLocks/>
          </p:cNvSpPr>
          <p:nvPr/>
        </p:nvSpPr>
        <p:spPr>
          <a:xfrm>
            <a:off x="0" y="0"/>
            <a:ext cx="12192000" cy="6185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spcAft>
                <a:spcPct val="0"/>
              </a:spcAft>
            </a:pPr>
            <a:r>
              <a:rPr lang="tr-TR" sz="3000" b="1" dirty="0" smtClean="0">
                <a:solidFill>
                  <a:srgbClr val="E20613"/>
                </a:solidFill>
                <a:latin typeface="Arial" panose="020B0604020202020204" pitchFamily="34" charset="0"/>
                <a:cs typeface="Arial" panose="020B0604020202020204" pitchFamily="34" charset="0"/>
              </a:rPr>
              <a:t>İzleme Süreci: Ticarileşme </a:t>
            </a:r>
            <a:r>
              <a:rPr lang="tr-TR" sz="3000" b="1" dirty="0">
                <a:solidFill>
                  <a:srgbClr val="E20613"/>
                </a:solidFill>
                <a:latin typeface="Arial" panose="020B0604020202020204" pitchFamily="34" charset="0"/>
                <a:cs typeface="Arial" panose="020B0604020202020204" pitchFamily="34" charset="0"/>
              </a:rPr>
              <a:t>İzleme Süreci</a:t>
            </a:r>
          </a:p>
        </p:txBody>
      </p:sp>
    </p:spTree>
    <p:extLst>
      <p:ext uri="{BB962C8B-B14F-4D97-AF65-F5344CB8AC3E}">
        <p14:creationId xmlns:p14="http://schemas.microsoft.com/office/powerpoint/2010/main" val="24979171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İzleme Süreci: İzleyici Değerlendirmesi </a:t>
            </a:r>
            <a:endParaRPr lang="en-US" sz="3000" b="1" dirty="0">
              <a:solidFill>
                <a:srgbClr val="E20613"/>
              </a:solidFill>
              <a:latin typeface="Arial" panose="020B0604020202020204" pitchFamily="34" charset="0"/>
              <a:cs typeface="Arial" panose="020B0604020202020204" pitchFamily="34" charset="0"/>
            </a:endParaRPr>
          </a:p>
        </p:txBody>
      </p:sp>
      <p:sp>
        <p:nvSpPr>
          <p:cNvPr id="5" name="Dikdörtgen 4"/>
          <p:cNvSpPr/>
          <p:nvPr/>
        </p:nvSpPr>
        <p:spPr>
          <a:xfrm>
            <a:off x="6177516" y="1488715"/>
            <a:ext cx="5146159" cy="1015663"/>
          </a:xfrm>
          <a:prstGeom prst="rect">
            <a:avLst/>
          </a:prstGeom>
        </p:spPr>
        <p:txBody>
          <a:bodyPr wrap="square">
            <a:spAutoFit/>
          </a:bodyPr>
          <a:lstStyle/>
          <a:p>
            <a:pPr marL="285750" indent="-285750">
              <a:buFont typeface="Wingdings" panose="05000000000000000000" pitchFamily="2" charset="2"/>
              <a:buChar char="v"/>
            </a:pPr>
            <a:r>
              <a:rPr lang="en-US" sz="2000" dirty="0"/>
              <a:t>Firma </a:t>
            </a:r>
            <a:r>
              <a:rPr lang="en-US" sz="2000" dirty="0" err="1"/>
              <a:t>İzleyici</a:t>
            </a:r>
            <a:r>
              <a:rPr lang="en-US" sz="2000" dirty="0"/>
              <a:t> </a:t>
            </a:r>
            <a:r>
              <a:rPr lang="en-US" sz="2000" dirty="0" err="1"/>
              <a:t>ile</a:t>
            </a:r>
            <a:r>
              <a:rPr lang="en-US" sz="2000" dirty="0"/>
              <a:t> </a:t>
            </a:r>
            <a:r>
              <a:rPr lang="en-US" sz="2000" dirty="0" err="1"/>
              <a:t>temasa</a:t>
            </a:r>
            <a:r>
              <a:rPr lang="en-US" sz="2000" dirty="0"/>
              <a:t> </a:t>
            </a:r>
            <a:r>
              <a:rPr lang="en-US" sz="2000" dirty="0" err="1" smtClean="0"/>
              <a:t>geçer</a:t>
            </a:r>
            <a:r>
              <a:rPr lang="tr-TR" sz="2000" dirty="0" smtClean="0"/>
              <a:t>.</a:t>
            </a:r>
          </a:p>
          <a:p>
            <a:endParaRPr lang="en-US" sz="2000" dirty="0"/>
          </a:p>
          <a:p>
            <a:pPr marL="285750" indent="-285750">
              <a:buFont typeface="Wingdings" panose="05000000000000000000" pitchFamily="2" charset="2"/>
              <a:buChar char="v"/>
            </a:pPr>
            <a:r>
              <a:rPr lang="en-US" sz="2000" dirty="0" err="1" smtClean="0"/>
              <a:t>İzleyici</a:t>
            </a:r>
            <a:r>
              <a:rPr lang="en-US" sz="2000" dirty="0" smtClean="0"/>
              <a:t> </a:t>
            </a:r>
            <a:r>
              <a:rPr lang="en-US" sz="2000" dirty="0" err="1" smtClean="0"/>
              <a:t>firmayı</a:t>
            </a:r>
            <a:r>
              <a:rPr lang="en-US" sz="2000" dirty="0" smtClean="0"/>
              <a:t> </a:t>
            </a:r>
            <a:r>
              <a:rPr lang="en-US" sz="2000" dirty="0" err="1" smtClean="0"/>
              <a:t>yerinde</a:t>
            </a:r>
            <a:r>
              <a:rPr lang="en-US" sz="2000" dirty="0" smtClean="0"/>
              <a:t> </a:t>
            </a:r>
            <a:r>
              <a:rPr lang="en-US" sz="2000" dirty="0" err="1" smtClean="0"/>
              <a:t>ziyaret</a:t>
            </a:r>
            <a:r>
              <a:rPr lang="en-US" sz="2000" dirty="0" smtClean="0"/>
              <a:t> </a:t>
            </a:r>
            <a:r>
              <a:rPr lang="en-US" sz="2000" dirty="0" err="1" smtClean="0"/>
              <a:t>eder</a:t>
            </a:r>
            <a:r>
              <a:rPr lang="tr-TR" sz="2000" dirty="0"/>
              <a:t>.</a:t>
            </a:r>
            <a:endParaRPr lang="en-US" dirty="0">
              <a:solidFill>
                <a:srgbClr val="000000"/>
              </a:solidFill>
              <a:latin typeface="arial" panose="020B0604020202020204" pitchFamily="34" charset="0"/>
            </a:endParaRPr>
          </a:p>
        </p:txBody>
      </p:sp>
      <p:pic>
        <p:nvPicPr>
          <p:cNvPr id="6" name="Resim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8902" y="3508032"/>
            <a:ext cx="5146159" cy="2573080"/>
          </a:xfrm>
          <a:prstGeom prst="rect">
            <a:avLst/>
          </a:prstGeom>
        </p:spPr>
      </p:pic>
      <p:pic>
        <p:nvPicPr>
          <p:cNvPr id="7" name="Resim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169" y="776414"/>
            <a:ext cx="5147536" cy="2573768"/>
          </a:xfrm>
          <a:prstGeom prst="rect">
            <a:avLst/>
          </a:prstGeom>
        </p:spPr>
      </p:pic>
      <p:sp>
        <p:nvSpPr>
          <p:cNvPr id="8" name="Dikdörtgen 7"/>
          <p:cNvSpPr/>
          <p:nvPr/>
        </p:nvSpPr>
        <p:spPr>
          <a:xfrm>
            <a:off x="272902" y="3350182"/>
            <a:ext cx="6096000" cy="3170099"/>
          </a:xfrm>
          <a:prstGeom prst="rect">
            <a:avLst/>
          </a:prstGeom>
        </p:spPr>
        <p:txBody>
          <a:bodyPr>
            <a:spAutoFit/>
          </a:bodyPr>
          <a:lstStyle/>
          <a:p>
            <a:pPr marL="285750" indent="-285750">
              <a:buFont typeface="Wingdings" panose="05000000000000000000" pitchFamily="2" charset="2"/>
              <a:buChar char="v"/>
            </a:pPr>
            <a:r>
              <a:rPr lang="en-US" sz="2000" dirty="0" err="1">
                <a:solidFill>
                  <a:srgbClr val="000000"/>
                </a:solidFill>
                <a:latin typeface="arial" panose="020B0604020202020204" pitchFamily="34" charset="0"/>
              </a:rPr>
              <a:t>İzleyiciye</a:t>
            </a:r>
            <a:r>
              <a:rPr lang="en-US" sz="2000" dirty="0">
                <a:solidFill>
                  <a:srgbClr val="000000"/>
                </a:solidFill>
                <a:latin typeface="arial" panose="020B0604020202020204" pitchFamily="34" charset="0"/>
              </a:rPr>
              <a:t> </a:t>
            </a:r>
            <a:r>
              <a:rPr lang="en-US" sz="2000" dirty="0" err="1">
                <a:solidFill>
                  <a:srgbClr val="000000"/>
                </a:solidFill>
                <a:latin typeface="arial" panose="020B0604020202020204" pitchFamily="34" charset="0"/>
              </a:rPr>
              <a:t>gerekli</a:t>
            </a:r>
            <a:r>
              <a:rPr lang="en-US" sz="2000" dirty="0">
                <a:solidFill>
                  <a:srgbClr val="000000"/>
                </a:solidFill>
                <a:latin typeface="arial" panose="020B0604020202020204" pitchFamily="34" charset="0"/>
              </a:rPr>
              <a:t> </a:t>
            </a:r>
            <a:r>
              <a:rPr lang="en-US" sz="2000" dirty="0" err="1">
                <a:solidFill>
                  <a:srgbClr val="000000"/>
                </a:solidFill>
                <a:latin typeface="arial" panose="020B0604020202020204" pitchFamily="34" charset="0"/>
              </a:rPr>
              <a:t>tüm</a:t>
            </a:r>
            <a:r>
              <a:rPr lang="en-US" sz="2000" dirty="0">
                <a:solidFill>
                  <a:srgbClr val="000000"/>
                </a:solidFill>
                <a:latin typeface="arial" panose="020B0604020202020204" pitchFamily="34" charset="0"/>
              </a:rPr>
              <a:t> </a:t>
            </a:r>
            <a:r>
              <a:rPr lang="en-US" sz="2000" dirty="0" err="1">
                <a:solidFill>
                  <a:srgbClr val="000000"/>
                </a:solidFill>
                <a:latin typeface="arial" panose="020B0604020202020204" pitchFamily="34" charset="0"/>
              </a:rPr>
              <a:t>bilgiler</a:t>
            </a:r>
            <a:r>
              <a:rPr lang="en-US" sz="2000" dirty="0">
                <a:solidFill>
                  <a:srgbClr val="000000"/>
                </a:solidFill>
                <a:latin typeface="arial" panose="020B0604020202020204" pitchFamily="34" charset="0"/>
              </a:rPr>
              <a:t> </a:t>
            </a:r>
            <a:r>
              <a:rPr lang="en-US" sz="2000" dirty="0" err="1" smtClean="0">
                <a:solidFill>
                  <a:srgbClr val="000000"/>
                </a:solidFill>
                <a:latin typeface="arial" panose="020B0604020202020204" pitchFamily="34" charset="0"/>
              </a:rPr>
              <a:t>sunulmalıdır</a:t>
            </a:r>
            <a:r>
              <a:rPr lang="tr-TR" sz="2000" dirty="0" smtClean="0">
                <a:solidFill>
                  <a:srgbClr val="000000"/>
                </a:solidFill>
                <a:latin typeface="arial" panose="020B0604020202020204" pitchFamily="34" charset="0"/>
              </a:rPr>
              <a:t>.</a:t>
            </a:r>
          </a:p>
          <a:p>
            <a:endParaRPr lang="tr-TR" sz="2000" b="1" i="1" dirty="0" smtClean="0">
              <a:solidFill>
                <a:srgbClr val="000000"/>
              </a:solidFill>
              <a:latin typeface="arial" panose="020B0604020202020204" pitchFamily="34" charset="0"/>
            </a:endParaRPr>
          </a:p>
          <a:p>
            <a:pPr marL="742950" lvl="1" indent="-285750">
              <a:buFont typeface="Arial" panose="020B0604020202020204" pitchFamily="34" charset="0"/>
              <a:buChar char="•"/>
            </a:pPr>
            <a:r>
              <a:rPr lang="tr-TR" sz="2000" b="1" i="1" dirty="0" smtClean="0">
                <a:solidFill>
                  <a:srgbClr val="000000"/>
                </a:solidFill>
                <a:latin typeface="arial" panose="020B0604020202020204" pitchFamily="34" charset="0"/>
              </a:rPr>
              <a:t>E</a:t>
            </a:r>
            <a:r>
              <a:rPr lang="en-US" sz="2000" b="1" i="1" dirty="0" err="1" smtClean="0">
                <a:solidFill>
                  <a:srgbClr val="000000"/>
                </a:solidFill>
                <a:latin typeface="arial" panose="020B0604020202020204" pitchFamily="34" charset="0"/>
              </a:rPr>
              <a:t>lde</a:t>
            </a:r>
            <a:r>
              <a:rPr lang="en-US" sz="2000" b="1" i="1" dirty="0" smtClean="0">
                <a:solidFill>
                  <a:srgbClr val="000000"/>
                </a:solidFill>
                <a:latin typeface="arial" panose="020B0604020202020204" pitchFamily="34" charset="0"/>
              </a:rPr>
              <a:t> </a:t>
            </a:r>
            <a:r>
              <a:rPr lang="en-US" sz="2000" b="1" i="1" dirty="0" err="1">
                <a:solidFill>
                  <a:srgbClr val="000000"/>
                </a:solidFill>
                <a:latin typeface="arial" panose="020B0604020202020204" pitchFamily="34" charset="0"/>
              </a:rPr>
              <a:t>edilen</a:t>
            </a:r>
            <a:r>
              <a:rPr lang="en-US" sz="2000" b="1" i="1" dirty="0">
                <a:solidFill>
                  <a:srgbClr val="000000"/>
                </a:solidFill>
                <a:latin typeface="arial" panose="020B0604020202020204" pitchFamily="34" charset="0"/>
              </a:rPr>
              <a:t> </a:t>
            </a:r>
            <a:r>
              <a:rPr lang="en-US" sz="2000" b="1" i="1" dirty="0" err="1" smtClean="0">
                <a:solidFill>
                  <a:srgbClr val="000000"/>
                </a:solidFill>
                <a:latin typeface="arial" panose="020B0604020202020204" pitchFamily="34" charset="0"/>
              </a:rPr>
              <a:t>çıktı</a:t>
            </a:r>
            <a:r>
              <a:rPr lang="tr-TR" sz="2000" b="1" i="1" dirty="0" err="1" smtClean="0">
                <a:solidFill>
                  <a:srgbClr val="000000"/>
                </a:solidFill>
                <a:latin typeface="arial" panose="020B0604020202020204" pitchFamily="34" charset="0"/>
              </a:rPr>
              <a:t>lar</a:t>
            </a:r>
            <a:endParaRPr lang="tr-TR" sz="2000" b="1" i="1" dirty="0" smtClean="0">
              <a:solidFill>
                <a:srgbClr val="000000"/>
              </a:solidFill>
              <a:latin typeface="arial" panose="020B0604020202020204" pitchFamily="34" charset="0"/>
            </a:endParaRPr>
          </a:p>
          <a:p>
            <a:pPr marL="742950" lvl="1" indent="-285750">
              <a:buFont typeface="Arial" panose="020B0604020202020204" pitchFamily="34" charset="0"/>
              <a:buChar char="•"/>
            </a:pPr>
            <a:r>
              <a:rPr lang="tr-TR" sz="2000" b="1" i="1" dirty="0" smtClean="0">
                <a:solidFill>
                  <a:srgbClr val="000000"/>
                </a:solidFill>
                <a:latin typeface="arial" panose="020B0604020202020204" pitchFamily="34" charset="0"/>
              </a:rPr>
              <a:t>P</a:t>
            </a:r>
            <a:r>
              <a:rPr lang="en-US" sz="2000" b="1" i="1" dirty="0" err="1" smtClean="0">
                <a:solidFill>
                  <a:srgbClr val="000000"/>
                </a:solidFill>
                <a:latin typeface="arial" panose="020B0604020202020204" pitchFamily="34" charset="0"/>
              </a:rPr>
              <a:t>rototipler</a:t>
            </a:r>
            <a:r>
              <a:rPr lang="tr-TR" sz="2000" b="1" i="1" dirty="0" smtClean="0">
                <a:solidFill>
                  <a:srgbClr val="000000"/>
                </a:solidFill>
                <a:latin typeface="arial" panose="020B0604020202020204" pitchFamily="34" charset="0"/>
              </a:rPr>
              <a:t> (varsa)</a:t>
            </a:r>
          </a:p>
          <a:p>
            <a:pPr marL="742950" lvl="1" indent="-285750">
              <a:buFont typeface="Arial" panose="020B0604020202020204" pitchFamily="34" charset="0"/>
              <a:buChar char="•"/>
            </a:pPr>
            <a:r>
              <a:rPr lang="tr-TR" sz="2000" b="1" i="1" dirty="0" smtClean="0">
                <a:solidFill>
                  <a:srgbClr val="000000"/>
                </a:solidFill>
                <a:latin typeface="arial" panose="020B0604020202020204" pitchFamily="34" charset="0"/>
              </a:rPr>
              <a:t>Test/Analiz sonuçları</a:t>
            </a:r>
          </a:p>
          <a:p>
            <a:pPr marL="742950" lvl="1" indent="-285750">
              <a:buFont typeface="Arial" panose="020B0604020202020204" pitchFamily="34" charset="0"/>
              <a:buChar char="•"/>
            </a:pPr>
            <a:r>
              <a:rPr lang="tr-TR" sz="2000" b="1" i="1" dirty="0" smtClean="0">
                <a:solidFill>
                  <a:srgbClr val="000000"/>
                </a:solidFill>
                <a:latin typeface="arial" panose="020B0604020202020204" pitchFamily="34" charset="0"/>
              </a:rPr>
              <a:t>Kullanılan alet/teçhizat ve malzemeler </a:t>
            </a:r>
          </a:p>
          <a:p>
            <a:pPr lvl="1"/>
            <a:r>
              <a:rPr lang="tr-TR" sz="2000" b="1" i="1" dirty="0" smtClean="0">
                <a:solidFill>
                  <a:srgbClr val="000000"/>
                </a:solidFill>
                <a:latin typeface="arial" panose="020B0604020202020204" pitchFamily="34" charset="0"/>
              </a:rPr>
              <a:t>vb. </a:t>
            </a:r>
          </a:p>
          <a:p>
            <a:pPr marL="742950" lvl="1" indent="-285750">
              <a:buFont typeface="Arial" panose="020B0604020202020204" pitchFamily="34" charset="0"/>
              <a:buChar char="•"/>
            </a:pPr>
            <a:endParaRPr lang="en-US" sz="2000" dirty="0">
              <a:solidFill>
                <a:srgbClr val="000000"/>
              </a:solidFill>
              <a:latin typeface="arial" panose="020B0604020202020204" pitchFamily="34" charset="0"/>
            </a:endParaRPr>
          </a:p>
          <a:p>
            <a:pPr marL="285750" indent="-285750">
              <a:buFont typeface="Wingdings" panose="05000000000000000000" pitchFamily="2" charset="2"/>
              <a:buChar char="v"/>
            </a:pPr>
            <a:r>
              <a:rPr lang="en-US" sz="2000" dirty="0" err="1" smtClean="0">
                <a:solidFill>
                  <a:srgbClr val="000000"/>
                </a:solidFill>
                <a:latin typeface="arial" panose="020B0604020202020204" pitchFamily="34" charset="0"/>
              </a:rPr>
              <a:t>Proje</a:t>
            </a:r>
            <a:r>
              <a:rPr lang="en-US" sz="2000" dirty="0" smtClean="0">
                <a:solidFill>
                  <a:srgbClr val="000000"/>
                </a:solidFill>
                <a:latin typeface="arial" panose="020B0604020202020204" pitchFamily="34" charset="0"/>
              </a:rPr>
              <a:t> </a:t>
            </a:r>
            <a:r>
              <a:rPr lang="en-US" sz="2000" dirty="0" err="1">
                <a:solidFill>
                  <a:srgbClr val="000000"/>
                </a:solidFill>
                <a:latin typeface="arial" panose="020B0604020202020204" pitchFamily="34" charset="0"/>
              </a:rPr>
              <a:t>yürütücüsünün</a:t>
            </a:r>
            <a:r>
              <a:rPr lang="en-US" sz="2000" dirty="0">
                <a:solidFill>
                  <a:srgbClr val="000000"/>
                </a:solidFill>
                <a:latin typeface="arial" panose="020B0604020202020204" pitchFamily="34" charset="0"/>
              </a:rPr>
              <a:t> </a:t>
            </a:r>
            <a:r>
              <a:rPr lang="en-US" sz="2000" dirty="0" err="1" smtClean="0">
                <a:solidFill>
                  <a:srgbClr val="000000"/>
                </a:solidFill>
                <a:latin typeface="arial" panose="020B0604020202020204" pitchFamily="34" charset="0"/>
              </a:rPr>
              <a:t>ve</a:t>
            </a:r>
            <a:r>
              <a:rPr lang="tr-TR" sz="2000" dirty="0">
                <a:solidFill>
                  <a:srgbClr val="000000"/>
                </a:solidFill>
                <a:latin typeface="arial" panose="020B0604020202020204" pitchFamily="34" charset="0"/>
              </a:rPr>
              <a:t> </a:t>
            </a:r>
            <a:r>
              <a:rPr lang="en-US" sz="2000" dirty="0" err="1" smtClean="0">
                <a:solidFill>
                  <a:srgbClr val="000000"/>
                </a:solidFill>
                <a:latin typeface="arial" panose="020B0604020202020204" pitchFamily="34" charset="0"/>
              </a:rPr>
              <a:t>ekibin</a:t>
            </a:r>
            <a:r>
              <a:rPr lang="en-US" sz="2000" dirty="0" smtClean="0">
                <a:solidFill>
                  <a:srgbClr val="000000"/>
                </a:solidFill>
                <a:latin typeface="arial" panose="020B0604020202020204" pitchFamily="34" charset="0"/>
              </a:rPr>
              <a:t> </a:t>
            </a:r>
            <a:r>
              <a:rPr lang="en-US" sz="2000" dirty="0" err="1">
                <a:solidFill>
                  <a:srgbClr val="000000"/>
                </a:solidFill>
                <a:latin typeface="arial" panose="020B0604020202020204" pitchFamily="34" charset="0"/>
              </a:rPr>
              <a:t>toplantıya</a:t>
            </a:r>
            <a:r>
              <a:rPr lang="en-US" sz="2000" dirty="0">
                <a:solidFill>
                  <a:srgbClr val="000000"/>
                </a:solidFill>
                <a:latin typeface="arial" panose="020B0604020202020204" pitchFamily="34" charset="0"/>
              </a:rPr>
              <a:t> </a:t>
            </a:r>
            <a:r>
              <a:rPr lang="en-US" sz="2000" dirty="0" err="1">
                <a:solidFill>
                  <a:srgbClr val="000000"/>
                </a:solidFill>
                <a:latin typeface="arial" panose="020B0604020202020204" pitchFamily="34" charset="0"/>
              </a:rPr>
              <a:t>katılımı</a:t>
            </a:r>
            <a:r>
              <a:rPr lang="en-US" sz="2000" dirty="0">
                <a:solidFill>
                  <a:srgbClr val="000000"/>
                </a:solidFill>
                <a:latin typeface="arial" panose="020B0604020202020204" pitchFamily="34" charset="0"/>
              </a:rPr>
              <a:t> </a:t>
            </a:r>
            <a:r>
              <a:rPr lang="en-US" sz="2000" dirty="0" err="1" smtClean="0">
                <a:solidFill>
                  <a:srgbClr val="000000"/>
                </a:solidFill>
                <a:latin typeface="arial" panose="020B0604020202020204" pitchFamily="34" charset="0"/>
              </a:rPr>
              <a:t>beklenir</a:t>
            </a:r>
            <a:r>
              <a:rPr lang="tr-TR" sz="2000" dirty="0" smtClean="0">
                <a:solidFill>
                  <a:srgbClr val="000000"/>
                </a:solidFill>
                <a:latin typeface="arial" panose="020B0604020202020204" pitchFamily="34" charset="0"/>
              </a:rPr>
              <a:t>.</a:t>
            </a:r>
            <a:endParaRPr lang="en-US" sz="2000" dirty="0">
              <a:solidFill>
                <a:srgbClr val="000000"/>
              </a:solidFill>
              <a:latin typeface="arial" panose="020B0604020202020204" pitchFamily="34" charset="0"/>
            </a:endParaRPr>
          </a:p>
        </p:txBody>
      </p:sp>
      <p:sp>
        <p:nvSpPr>
          <p:cNvPr id="9" name="Dikdörtgen 8"/>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168790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230459" y="0"/>
            <a:ext cx="11961541" cy="61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2400" b="1" kern="1200">
                <a:solidFill>
                  <a:schemeClr val="bg1"/>
                </a:solidFill>
                <a:latin typeface="+mn-lt"/>
                <a:ea typeface="MS PGothic" pitchFamily="34" charset="-128"/>
                <a:cs typeface="MS PGothic" charset="0"/>
              </a:defRPr>
            </a:lvl1pPr>
            <a:lvl2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2pPr>
            <a:lvl3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3pPr>
            <a:lvl4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4pPr>
            <a:lvl5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5pPr>
            <a:lvl6pPr marL="457200" algn="l" rtl="0" fontAlgn="base">
              <a:spcBef>
                <a:spcPct val="0"/>
              </a:spcBef>
              <a:spcAft>
                <a:spcPct val="0"/>
              </a:spcAft>
              <a:defRPr sz="3200" b="1">
                <a:solidFill>
                  <a:schemeClr val="bg1"/>
                </a:solidFill>
                <a:latin typeface="Futura Bk BT"/>
              </a:defRPr>
            </a:lvl6pPr>
            <a:lvl7pPr marL="914400" algn="l" rtl="0" fontAlgn="base">
              <a:spcBef>
                <a:spcPct val="0"/>
              </a:spcBef>
              <a:spcAft>
                <a:spcPct val="0"/>
              </a:spcAft>
              <a:defRPr sz="3200" b="1">
                <a:solidFill>
                  <a:schemeClr val="bg1"/>
                </a:solidFill>
                <a:latin typeface="Futura Bk BT"/>
              </a:defRPr>
            </a:lvl7pPr>
            <a:lvl8pPr marL="1371600" algn="l" rtl="0" fontAlgn="base">
              <a:spcBef>
                <a:spcPct val="0"/>
              </a:spcBef>
              <a:spcAft>
                <a:spcPct val="0"/>
              </a:spcAft>
              <a:defRPr sz="3200" b="1">
                <a:solidFill>
                  <a:schemeClr val="bg1"/>
                </a:solidFill>
                <a:latin typeface="Futura Bk BT"/>
              </a:defRPr>
            </a:lvl8pPr>
            <a:lvl9pPr marL="1828800" algn="l" rtl="0" fontAlgn="base">
              <a:spcBef>
                <a:spcPct val="0"/>
              </a:spcBef>
              <a:spcAft>
                <a:spcPct val="0"/>
              </a:spcAft>
              <a:defRPr sz="3200" b="1">
                <a:solidFill>
                  <a:schemeClr val="bg1"/>
                </a:solidFill>
                <a:latin typeface="Futura Bk BT"/>
              </a:defRPr>
            </a:lvl9pPr>
          </a:lstStyle>
          <a:p>
            <a:pPr algn="ctr" eaLnBrk="1" hangingPunct="1">
              <a:lnSpc>
                <a:spcPct val="90000"/>
              </a:lnSpc>
            </a:pPr>
            <a:r>
              <a:rPr lang="tr-TR" sz="3000" dirty="0">
                <a:solidFill>
                  <a:srgbClr val="E20613"/>
                </a:solidFill>
                <a:latin typeface="Arial" panose="020B0604020202020204" pitchFamily="34" charset="0"/>
                <a:ea typeface="+mj-ea"/>
                <a:cs typeface="Arial" panose="020B0604020202020204" pitchFamily="34" charset="0"/>
              </a:rPr>
              <a:t>İzleme Süreci: Diğer değişiklik talepleri</a:t>
            </a:r>
          </a:p>
        </p:txBody>
      </p:sp>
      <p:sp>
        <p:nvSpPr>
          <p:cNvPr id="7" name="Dikdörtgen 6"/>
          <p:cNvSpPr/>
          <p:nvPr/>
        </p:nvSpPr>
        <p:spPr>
          <a:xfrm>
            <a:off x="489857" y="900765"/>
            <a:ext cx="7946572" cy="4770537"/>
          </a:xfrm>
          <a:prstGeom prst="rect">
            <a:avLst/>
          </a:prstGeom>
        </p:spPr>
        <p:txBody>
          <a:bodyPr wrap="square">
            <a:spAutoFit/>
          </a:bodyPr>
          <a:lstStyle/>
          <a:p>
            <a:r>
              <a:rPr lang="tr-TR" sz="2800" b="1" dirty="0"/>
              <a:t>Diğer değişiklikler : </a:t>
            </a:r>
          </a:p>
          <a:p>
            <a:endParaRPr lang="tr-TR" dirty="0" smtClean="0"/>
          </a:p>
          <a:p>
            <a:pPr marL="285750" indent="-285750">
              <a:buFont typeface="Wingdings" panose="05000000000000000000" pitchFamily="2" charset="2"/>
              <a:buChar char="v"/>
            </a:pPr>
            <a:r>
              <a:rPr lang="tr-TR" sz="2000" dirty="0" smtClean="0"/>
              <a:t>Kuruluş, kuruluş yetkilisi ve proje yürütücüsünün adres</a:t>
            </a:r>
            <a:r>
              <a:rPr lang="tr-TR" sz="2000" dirty="0"/>
              <a:t>, iletişim </a:t>
            </a:r>
            <a:r>
              <a:rPr lang="tr-TR" sz="2000" dirty="0" smtClean="0"/>
              <a:t>bilgileri</a:t>
            </a:r>
          </a:p>
          <a:p>
            <a:endParaRPr lang="tr-TR" sz="2000" dirty="0" smtClean="0"/>
          </a:p>
          <a:p>
            <a:pPr marL="285750" indent="-285750">
              <a:buFont typeface="Wingdings" panose="05000000000000000000" pitchFamily="2" charset="2"/>
              <a:buChar char="v"/>
            </a:pPr>
            <a:r>
              <a:rPr lang="tr-TR" sz="2000" dirty="0" smtClean="0"/>
              <a:t>Kuruluş yetkilisi ve proje yürütücüsü</a:t>
            </a:r>
          </a:p>
          <a:p>
            <a:endParaRPr lang="tr-TR" sz="2000" dirty="0"/>
          </a:p>
          <a:p>
            <a:pPr marL="285750" indent="-285750">
              <a:buFont typeface="Wingdings" panose="05000000000000000000" pitchFamily="2" charset="2"/>
              <a:buChar char="v"/>
            </a:pPr>
            <a:r>
              <a:rPr lang="tr-TR" sz="2000" dirty="0" smtClean="0"/>
              <a:t>Kuruluş unvanı, </a:t>
            </a:r>
          </a:p>
          <a:p>
            <a:pPr marL="285750" indent="-285750">
              <a:buFont typeface="Wingdings" panose="05000000000000000000" pitchFamily="2" charset="2"/>
              <a:buChar char="v"/>
            </a:pPr>
            <a:endParaRPr lang="tr-TR" sz="2000" dirty="0"/>
          </a:p>
          <a:p>
            <a:pPr marL="285750" indent="-285750">
              <a:buFont typeface="Wingdings" panose="05000000000000000000" pitchFamily="2" charset="2"/>
              <a:buChar char="v"/>
            </a:pPr>
            <a:r>
              <a:rPr lang="tr-TR" sz="2000" dirty="0"/>
              <a:t>V</a:t>
            </a:r>
            <a:r>
              <a:rPr lang="tr-TR" sz="2000" dirty="0" smtClean="0"/>
              <a:t>ergi dairesi, vergi numarası </a:t>
            </a:r>
          </a:p>
          <a:p>
            <a:endParaRPr lang="tr-TR" sz="2000" dirty="0" smtClean="0"/>
          </a:p>
          <a:p>
            <a:pPr marL="285750" indent="-285750">
              <a:buFont typeface="Wingdings" panose="05000000000000000000" pitchFamily="2" charset="2"/>
              <a:buChar char="v"/>
            </a:pPr>
            <a:r>
              <a:rPr lang="tr-TR" sz="2000" dirty="0" smtClean="0"/>
              <a:t> Banka bilgileri </a:t>
            </a:r>
          </a:p>
          <a:p>
            <a:endParaRPr lang="tr-TR" sz="2000" dirty="0" smtClean="0"/>
          </a:p>
          <a:p>
            <a:r>
              <a:rPr lang="tr-TR" sz="2000" b="1" dirty="0" smtClean="0"/>
              <a:t>15 </a:t>
            </a:r>
            <a:r>
              <a:rPr lang="tr-TR" sz="2000" dirty="0" smtClean="0"/>
              <a:t>gün </a:t>
            </a:r>
            <a:r>
              <a:rPr lang="tr-TR" sz="2000" dirty="0"/>
              <a:t>içerisinde </a:t>
            </a:r>
            <a:r>
              <a:rPr lang="tr-TR" sz="2000" dirty="0" smtClean="0"/>
              <a:t>bildirilmelidir. </a:t>
            </a:r>
            <a:endParaRPr lang="tr-TR" sz="2000" dirty="0"/>
          </a:p>
          <a:p>
            <a:pPr marL="285750" indent="-285750">
              <a:buFontTx/>
              <a:buChar char="-"/>
            </a:pPr>
            <a:endParaRPr lang="tr-TR" dirty="0"/>
          </a:p>
        </p:txBody>
      </p:sp>
      <p:pic>
        <p:nvPicPr>
          <p:cNvPr id="9" name="Resim 8"/>
          <p:cNvPicPr>
            <a:picLocks noChangeAspect="1"/>
          </p:cNvPicPr>
          <p:nvPr/>
        </p:nvPicPr>
        <p:blipFill>
          <a:blip r:embed="rId3"/>
          <a:stretch>
            <a:fillRect/>
          </a:stretch>
        </p:blipFill>
        <p:spPr>
          <a:xfrm>
            <a:off x="8606243" y="1044000"/>
            <a:ext cx="2230199" cy="1884250"/>
          </a:xfrm>
          <a:prstGeom prst="rect">
            <a:avLst/>
          </a:prstGeom>
        </p:spPr>
      </p:pic>
      <p:pic>
        <p:nvPicPr>
          <p:cNvPr id="15" name="Picture 4" descr="https://encrypted-tbn0.gstatic.com/images?q=tbn%3AANd9GcQUTb7oIL9jkBmq9g5fzmEL-Jwj8-p8uYOxRQ&amp;usqp=CAU"/>
          <p:cNvPicPr>
            <a:picLocks noChangeAspect="1" noChangeArrowheads="1"/>
          </p:cNvPicPr>
          <p:nvPr/>
        </p:nvPicPr>
        <p:blipFill rotWithShape="1">
          <a:blip r:embed="rId4">
            <a:extLst>
              <a:ext uri="{28A0092B-C50C-407E-A947-70E740481C1C}">
                <a14:useLocalDpi xmlns:a14="http://schemas.microsoft.com/office/drawing/2010/main" val="0"/>
              </a:ext>
            </a:extLst>
          </a:blip>
          <a:srcRect t="15230" b="15384"/>
          <a:stretch/>
        </p:blipFill>
        <p:spPr bwMode="auto">
          <a:xfrm>
            <a:off x="5056220" y="3084861"/>
            <a:ext cx="2143125" cy="1487056"/>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1059" y="3733796"/>
            <a:ext cx="2418341" cy="2364600"/>
          </a:xfrm>
          <a:prstGeom prst="rect">
            <a:avLst/>
          </a:prstGeom>
        </p:spPr>
      </p:pic>
      <p:sp>
        <p:nvSpPr>
          <p:cNvPr id="8" name="Dikdörtgen 7"/>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833213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30459" y="0"/>
            <a:ext cx="11961541" cy="61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77500" lnSpcReduction="20000"/>
          </a:bodyPr>
          <a:lstStyle>
            <a:lvl1pPr algn="l" rtl="0" eaLnBrk="0" fontAlgn="base" hangingPunct="0">
              <a:spcBef>
                <a:spcPct val="0"/>
              </a:spcBef>
              <a:spcAft>
                <a:spcPct val="0"/>
              </a:spcAft>
              <a:defRPr sz="2400" b="1" kern="1200">
                <a:solidFill>
                  <a:schemeClr val="bg1"/>
                </a:solidFill>
                <a:latin typeface="+mn-lt"/>
                <a:ea typeface="MS PGothic" pitchFamily="34" charset="-128"/>
                <a:cs typeface="MS PGothic" charset="0"/>
              </a:defRPr>
            </a:lvl1pPr>
            <a:lvl2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2pPr>
            <a:lvl3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3pPr>
            <a:lvl4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4pPr>
            <a:lvl5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5pPr>
            <a:lvl6pPr marL="457200" algn="l" rtl="0" fontAlgn="base">
              <a:spcBef>
                <a:spcPct val="0"/>
              </a:spcBef>
              <a:spcAft>
                <a:spcPct val="0"/>
              </a:spcAft>
              <a:defRPr sz="3200" b="1">
                <a:solidFill>
                  <a:schemeClr val="bg1"/>
                </a:solidFill>
                <a:latin typeface="Futura Bk BT"/>
              </a:defRPr>
            </a:lvl6pPr>
            <a:lvl7pPr marL="914400" algn="l" rtl="0" fontAlgn="base">
              <a:spcBef>
                <a:spcPct val="0"/>
              </a:spcBef>
              <a:spcAft>
                <a:spcPct val="0"/>
              </a:spcAft>
              <a:defRPr sz="3200" b="1">
                <a:solidFill>
                  <a:schemeClr val="bg1"/>
                </a:solidFill>
                <a:latin typeface="Futura Bk BT"/>
              </a:defRPr>
            </a:lvl7pPr>
            <a:lvl8pPr marL="1371600" algn="l" rtl="0" fontAlgn="base">
              <a:spcBef>
                <a:spcPct val="0"/>
              </a:spcBef>
              <a:spcAft>
                <a:spcPct val="0"/>
              </a:spcAft>
              <a:defRPr sz="3200" b="1">
                <a:solidFill>
                  <a:schemeClr val="bg1"/>
                </a:solidFill>
                <a:latin typeface="Futura Bk BT"/>
              </a:defRPr>
            </a:lvl8pPr>
            <a:lvl9pPr marL="1828800" algn="l" rtl="0" fontAlgn="base">
              <a:spcBef>
                <a:spcPct val="0"/>
              </a:spcBef>
              <a:spcAft>
                <a:spcPct val="0"/>
              </a:spcAft>
              <a:defRPr sz="3200" b="1">
                <a:solidFill>
                  <a:schemeClr val="bg1"/>
                </a:solidFill>
                <a:latin typeface="Futura Bk BT"/>
              </a:defRPr>
            </a:lvl9pPr>
          </a:lstStyle>
          <a:p>
            <a:pPr algn="ctr" eaLnBrk="1" hangingPunct="1">
              <a:lnSpc>
                <a:spcPct val="90000"/>
              </a:lnSpc>
            </a:pPr>
            <a:r>
              <a:rPr lang="tr-TR" sz="3000" dirty="0">
                <a:solidFill>
                  <a:srgbClr val="E20613"/>
                </a:solidFill>
                <a:latin typeface="Arial" panose="020B0604020202020204" pitchFamily="34" charset="0"/>
                <a:ea typeface="+mj-ea"/>
                <a:cs typeface="Arial" panose="020B0604020202020204" pitchFamily="34" charset="0"/>
              </a:rPr>
              <a:t>İzleme Süreci</a:t>
            </a:r>
            <a:r>
              <a:rPr lang="tr-TR" sz="3000" dirty="0" smtClean="0">
                <a:solidFill>
                  <a:srgbClr val="E20613"/>
                </a:solidFill>
                <a:latin typeface="Arial" panose="020B0604020202020204" pitchFamily="34" charset="0"/>
                <a:ea typeface="+mj-ea"/>
                <a:cs typeface="Arial" panose="020B0604020202020204" pitchFamily="34" charset="0"/>
              </a:rPr>
              <a:t>: </a:t>
            </a:r>
            <a:r>
              <a:rPr lang="nn-NO" sz="3000" dirty="0">
                <a:solidFill>
                  <a:srgbClr val="E20613"/>
                </a:solidFill>
                <a:latin typeface="Arial" panose="020B0604020202020204" pitchFamily="34" charset="0"/>
                <a:ea typeface="+mj-ea"/>
                <a:cs typeface="Arial" panose="020B0604020202020204" pitchFamily="34" charset="0"/>
              </a:rPr>
              <a:t>Tamamlanmayan projelerin destek sürecinin sonlandırılması </a:t>
            </a:r>
            <a:endParaRPr lang="tr-TR" sz="3000" dirty="0">
              <a:solidFill>
                <a:srgbClr val="E20613"/>
              </a:solidFill>
              <a:latin typeface="Arial" panose="020B0604020202020204" pitchFamily="34" charset="0"/>
              <a:ea typeface="+mj-ea"/>
              <a:cs typeface="Arial" panose="020B0604020202020204" pitchFamily="34" charset="0"/>
            </a:endParaRPr>
          </a:p>
        </p:txBody>
      </p:sp>
      <p:sp>
        <p:nvSpPr>
          <p:cNvPr id="5" name="Dikdörtgen 4"/>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Dikdörtgen 6"/>
          <p:cNvSpPr/>
          <p:nvPr/>
        </p:nvSpPr>
        <p:spPr>
          <a:xfrm>
            <a:off x="230459" y="687207"/>
            <a:ext cx="11460609" cy="707886"/>
          </a:xfrm>
          <a:prstGeom prst="rect">
            <a:avLst/>
          </a:prstGeom>
        </p:spPr>
        <p:txBody>
          <a:bodyPr wrap="square">
            <a:spAutoFit/>
          </a:bodyPr>
          <a:lstStyle/>
          <a:p>
            <a:pPr algn="just"/>
            <a:r>
              <a:rPr lang="tr-TR" sz="2000" dirty="0"/>
              <a:t>Kuruluş</a:t>
            </a:r>
            <a:r>
              <a:rPr lang="tr-TR" sz="2000" dirty="0" smtClean="0"/>
              <a:t>, aşağıda belirtilen nedenlerden birinin oluşması durumunda </a:t>
            </a:r>
            <a:r>
              <a:rPr lang="tr-TR" sz="2000" dirty="0"/>
              <a:t>projenin son durumunu içeren Proje Sonuç Raporu (AGY350) </a:t>
            </a:r>
            <a:r>
              <a:rPr lang="tr-TR" sz="2000" dirty="0" smtClean="0"/>
              <a:t>gönderilerek* </a:t>
            </a:r>
            <a:r>
              <a:rPr lang="tr-TR" sz="2000" dirty="0"/>
              <a:t>projenin yürürlükten kaldırılmasını gerekçeli olarak talep edebilir. </a:t>
            </a:r>
          </a:p>
        </p:txBody>
      </p:sp>
      <p:sp>
        <p:nvSpPr>
          <p:cNvPr id="8" name="Dikdörtgen 7"/>
          <p:cNvSpPr/>
          <p:nvPr/>
        </p:nvSpPr>
        <p:spPr>
          <a:xfrm>
            <a:off x="801847" y="1395093"/>
            <a:ext cx="10109303" cy="2862322"/>
          </a:xfrm>
          <a:prstGeom prst="rect">
            <a:avLst/>
          </a:prstGeom>
        </p:spPr>
        <p:txBody>
          <a:bodyPr wrap="square">
            <a:spAutoFit/>
          </a:bodyPr>
          <a:lstStyle/>
          <a:p>
            <a:pPr marL="342900" indent="-342900">
              <a:lnSpc>
                <a:spcPct val="150000"/>
              </a:lnSpc>
              <a:buFont typeface="Wingdings" panose="05000000000000000000" pitchFamily="2" charset="2"/>
              <a:buChar char="q"/>
            </a:pPr>
            <a:r>
              <a:rPr lang="tr-TR" sz="2000" dirty="0" smtClean="0"/>
              <a:t>Mücbir </a:t>
            </a:r>
            <a:r>
              <a:rPr lang="tr-TR" sz="2000" dirty="0"/>
              <a:t>sebepler, </a:t>
            </a:r>
          </a:p>
          <a:p>
            <a:pPr marL="342900" indent="-342900">
              <a:lnSpc>
                <a:spcPct val="150000"/>
              </a:lnSpc>
              <a:buFont typeface="Wingdings" panose="05000000000000000000" pitchFamily="2" charset="2"/>
              <a:buChar char="q"/>
            </a:pPr>
            <a:r>
              <a:rPr lang="tr-TR" sz="2000" dirty="0" smtClean="0"/>
              <a:t>Kuruluşun </a:t>
            </a:r>
            <a:r>
              <a:rPr lang="tr-TR" sz="2000" dirty="0"/>
              <a:t>tasfiyesi, birleşmesi, bölünmesi, yeniden yapılanması, projenin devredilmesi, </a:t>
            </a:r>
          </a:p>
          <a:p>
            <a:pPr marL="342900" indent="-342900">
              <a:lnSpc>
                <a:spcPct val="150000"/>
              </a:lnSpc>
              <a:buFont typeface="Wingdings" panose="05000000000000000000" pitchFamily="2" charset="2"/>
              <a:buChar char="q"/>
            </a:pPr>
            <a:r>
              <a:rPr lang="tr-TR" sz="2000" dirty="0" smtClean="0"/>
              <a:t>Mali </a:t>
            </a:r>
            <a:r>
              <a:rPr lang="tr-TR" sz="2000" dirty="0"/>
              <a:t>yetersizlik, </a:t>
            </a:r>
          </a:p>
          <a:p>
            <a:pPr marL="342900" indent="-342900">
              <a:lnSpc>
                <a:spcPct val="150000"/>
              </a:lnSpc>
              <a:buFont typeface="Wingdings" panose="05000000000000000000" pitchFamily="2" charset="2"/>
              <a:buChar char="q"/>
            </a:pPr>
            <a:r>
              <a:rPr lang="tr-TR" sz="2000" dirty="0" smtClean="0"/>
              <a:t>Proje </a:t>
            </a:r>
            <a:r>
              <a:rPr lang="tr-TR" sz="2000" dirty="0"/>
              <a:t>konusunun ve öngörülen çıktıların güncel teknolojinin gerisinde kalması veya ekonomik değerini yitirmesi, </a:t>
            </a:r>
          </a:p>
          <a:p>
            <a:pPr marL="342900" indent="-342900">
              <a:lnSpc>
                <a:spcPct val="150000"/>
              </a:lnSpc>
              <a:buFont typeface="Wingdings" panose="05000000000000000000" pitchFamily="2" charset="2"/>
              <a:buChar char="q"/>
            </a:pPr>
            <a:r>
              <a:rPr lang="tr-TR" sz="2000" dirty="0" smtClean="0"/>
              <a:t>Oluşacak </a:t>
            </a:r>
            <a:r>
              <a:rPr lang="tr-TR" sz="2000" dirty="0"/>
              <a:t>benzeri özel teknik-ekonomik durumlar. </a:t>
            </a:r>
          </a:p>
        </p:txBody>
      </p:sp>
      <p:pic>
        <p:nvPicPr>
          <p:cNvPr id="9" name="Resi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124" y="4277873"/>
            <a:ext cx="2826708" cy="1903316"/>
          </a:xfrm>
          <a:prstGeom prst="rect">
            <a:avLst/>
          </a:prstGeom>
        </p:spPr>
      </p:pic>
      <p:pic>
        <p:nvPicPr>
          <p:cNvPr id="10" name="Resi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1674" y="4312787"/>
            <a:ext cx="3377699" cy="1813030"/>
          </a:xfrm>
          <a:prstGeom prst="rect">
            <a:avLst/>
          </a:prstGeom>
        </p:spPr>
      </p:pic>
      <p:pic>
        <p:nvPicPr>
          <p:cNvPr id="11" name="Resim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2342" y="4257415"/>
            <a:ext cx="2998808" cy="1999205"/>
          </a:xfrm>
          <a:prstGeom prst="rect">
            <a:avLst/>
          </a:prstGeom>
        </p:spPr>
      </p:pic>
      <p:sp>
        <p:nvSpPr>
          <p:cNvPr id="2" name="Metin kutusu 1"/>
          <p:cNvSpPr txBox="1"/>
          <p:nvPr/>
        </p:nvSpPr>
        <p:spPr>
          <a:xfrm>
            <a:off x="437353" y="6181189"/>
            <a:ext cx="5746958" cy="369332"/>
          </a:xfrm>
          <a:prstGeom prst="rect">
            <a:avLst/>
          </a:prstGeom>
          <a:noFill/>
        </p:spPr>
        <p:txBody>
          <a:bodyPr wrap="none" rtlCol="0">
            <a:spAutoFit/>
          </a:bodyPr>
          <a:lstStyle/>
          <a:p>
            <a:r>
              <a:rPr lang="tr-TR" dirty="0" smtClean="0"/>
              <a:t>* Gider beyanı yapılmamış projelerde AGY350 gönderilmez. </a:t>
            </a:r>
            <a:endParaRPr lang="tr-TR" dirty="0"/>
          </a:p>
        </p:txBody>
      </p:sp>
    </p:spTree>
    <p:extLst>
      <p:ext uri="{BB962C8B-B14F-4D97-AF65-F5344CB8AC3E}">
        <p14:creationId xmlns:p14="http://schemas.microsoft.com/office/powerpoint/2010/main" val="29145719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30459" y="0"/>
            <a:ext cx="11961541" cy="61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2400" b="1" kern="1200">
                <a:solidFill>
                  <a:schemeClr val="bg1"/>
                </a:solidFill>
                <a:latin typeface="+mn-lt"/>
                <a:ea typeface="MS PGothic" pitchFamily="34" charset="-128"/>
                <a:cs typeface="MS PGothic" charset="0"/>
              </a:defRPr>
            </a:lvl1pPr>
            <a:lvl2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2pPr>
            <a:lvl3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3pPr>
            <a:lvl4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4pPr>
            <a:lvl5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5pPr>
            <a:lvl6pPr marL="457200" algn="l" rtl="0" fontAlgn="base">
              <a:spcBef>
                <a:spcPct val="0"/>
              </a:spcBef>
              <a:spcAft>
                <a:spcPct val="0"/>
              </a:spcAft>
              <a:defRPr sz="3200" b="1">
                <a:solidFill>
                  <a:schemeClr val="bg1"/>
                </a:solidFill>
                <a:latin typeface="Futura Bk BT"/>
              </a:defRPr>
            </a:lvl6pPr>
            <a:lvl7pPr marL="914400" algn="l" rtl="0" fontAlgn="base">
              <a:spcBef>
                <a:spcPct val="0"/>
              </a:spcBef>
              <a:spcAft>
                <a:spcPct val="0"/>
              </a:spcAft>
              <a:defRPr sz="3200" b="1">
                <a:solidFill>
                  <a:schemeClr val="bg1"/>
                </a:solidFill>
                <a:latin typeface="Futura Bk BT"/>
              </a:defRPr>
            </a:lvl7pPr>
            <a:lvl8pPr marL="1371600" algn="l" rtl="0" fontAlgn="base">
              <a:spcBef>
                <a:spcPct val="0"/>
              </a:spcBef>
              <a:spcAft>
                <a:spcPct val="0"/>
              </a:spcAft>
              <a:defRPr sz="3200" b="1">
                <a:solidFill>
                  <a:schemeClr val="bg1"/>
                </a:solidFill>
                <a:latin typeface="Futura Bk BT"/>
              </a:defRPr>
            </a:lvl8pPr>
            <a:lvl9pPr marL="1828800" algn="l" rtl="0" fontAlgn="base">
              <a:spcBef>
                <a:spcPct val="0"/>
              </a:spcBef>
              <a:spcAft>
                <a:spcPct val="0"/>
              </a:spcAft>
              <a:defRPr sz="3200" b="1">
                <a:solidFill>
                  <a:schemeClr val="bg1"/>
                </a:solidFill>
                <a:latin typeface="Futura Bk BT"/>
              </a:defRPr>
            </a:lvl9pPr>
          </a:lstStyle>
          <a:p>
            <a:pPr algn="ctr" eaLnBrk="1" hangingPunct="1">
              <a:lnSpc>
                <a:spcPct val="90000"/>
              </a:lnSpc>
            </a:pPr>
            <a:r>
              <a:rPr lang="tr-TR" sz="3000" dirty="0">
                <a:solidFill>
                  <a:srgbClr val="E20613"/>
                </a:solidFill>
                <a:latin typeface="Arial" panose="020B0604020202020204" pitchFamily="34" charset="0"/>
                <a:ea typeface="+mj-ea"/>
                <a:cs typeface="Arial" panose="020B0604020202020204" pitchFamily="34" charset="0"/>
              </a:rPr>
              <a:t>İzleme Süreci: Projenin amacına uygun yürütülmemesi </a:t>
            </a:r>
          </a:p>
        </p:txBody>
      </p:sp>
      <p:sp>
        <p:nvSpPr>
          <p:cNvPr id="5" name="Dikdörtgen 4"/>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Dikdörtgen 5"/>
          <p:cNvSpPr/>
          <p:nvPr/>
        </p:nvSpPr>
        <p:spPr>
          <a:xfrm>
            <a:off x="4285171" y="1379874"/>
            <a:ext cx="7815389" cy="1261884"/>
          </a:xfrm>
          <a:prstGeom prst="rect">
            <a:avLst/>
          </a:prstGeom>
        </p:spPr>
        <p:txBody>
          <a:bodyPr wrap="square">
            <a:spAutoFit/>
          </a:bodyPr>
          <a:lstStyle/>
          <a:p>
            <a:pPr algn="just"/>
            <a:r>
              <a:rPr lang="tr-TR" sz="2800" dirty="0"/>
              <a:t>P</a:t>
            </a:r>
            <a:r>
              <a:rPr lang="tr-TR" sz="2800" dirty="0" smtClean="0"/>
              <a:t>rojenin </a:t>
            </a:r>
            <a:r>
              <a:rPr lang="tr-TR" sz="2800" dirty="0"/>
              <a:t>amacına uygun biçimde yürütülmediğinin anlaşılması üzerine kuruluştan bilgi istenir. </a:t>
            </a:r>
          </a:p>
          <a:p>
            <a:pPr algn="just"/>
            <a:endParaRPr lang="tr-TR" sz="2000" dirty="0"/>
          </a:p>
        </p:txBody>
      </p:sp>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728" y="714341"/>
            <a:ext cx="3582790" cy="2878175"/>
          </a:xfrm>
          <a:prstGeom prst="rect">
            <a:avLst/>
          </a:prstGeom>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7507" y="2932804"/>
            <a:ext cx="6217921" cy="2614474"/>
          </a:xfrm>
          <a:prstGeom prst="rect">
            <a:avLst/>
          </a:prstGeom>
        </p:spPr>
      </p:pic>
      <p:sp>
        <p:nvSpPr>
          <p:cNvPr id="9" name="Dikdörtgen 8"/>
          <p:cNvSpPr/>
          <p:nvPr/>
        </p:nvSpPr>
        <p:spPr>
          <a:xfrm>
            <a:off x="230459" y="3688292"/>
            <a:ext cx="5229816" cy="2246769"/>
          </a:xfrm>
          <a:prstGeom prst="rect">
            <a:avLst/>
          </a:prstGeom>
        </p:spPr>
        <p:txBody>
          <a:bodyPr wrap="square">
            <a:spAutoFit/>
          </a:bodyPr>
          <a:lstStyle/>
          <a:p>
            <a:pPr algn="just"/>
            <a:r>
              <a:rPr lang="tr-TR" sz="2800" dirty="0"/>
              <a:t>Kuruluşun sunduğu bilgi değerlendirilerek; destek sürecinin devam etmesine veya projenin yürürlükten kaldırılmasına karar verilir. </a:t>
            </a:r>
          </a:p>
        </p:txBody>
      </p:sp>
    </p:spTree>
    <p:extLst>
      <p:ext uri="{BB962C8B-B14F-4D97-AF65-F5344CB8AC3E}">
        <p14:creationId xmlns:p14="http://schemas.microsoft.com/office/powerpoint/2010/main" val="29604171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Proje Başlangıç Tarihi Öteleme</a:t>
            </a:r>
          </a:p>
        </p:txBody>
      </p:sp>
      <p:sp>
        <p:nvSpPr>
          <p:cNvPr id="4" name="Dikdörtgen 3"/>
          <p:cNvSpPr/>
          <p:nvPr/>
        </p:nvSpPr>
        <p:spPr>
          <a:xfrm>
            <a:off x="304800" y="825268"/>
            <a:ext cx="11811000" cy="830997"/>
          </a:xfrm>
          <a:prstGeom prst="rect">
            <a:avLst/>
          </a:prstGeom>
        </p:spPr>
        <p:txBody>
          <a:bodyPr wrap="square">
            <a:spAutoFit/>
          </a:bodyPr>
          <a:lstStyle/>
          <a:p>
            <a:pPr algn="ctr"/>
            <a:r>
              <a:rPr lang="tr-TR" sz="2400" dirty="0"/>
              <a:t>Proje </a:t>
            </a:r>
            <a:r>
              <a:rPr lang="tr-TR" sz="2400" dirty="0" smtClean="0"/>
              <a:t>başlangıç </a:t>
            </a:r>
            <a:r>
              <a:rPr lang="tr-TR" sz="2400" dirty="0"/>
              <a:t>tarihi en fazla destek karar yazısı tarihinin bulunduğu ayı takip eden ayın ilk gününe kadar </a:t>
            </a:r>
            <a:r>
              <a:rPr lang="en-US" sz="2400" dirty="0" err="1"/>
              <a:t>ötelenerek</a:t>
            </a:r>
            <a:r>
              <a:rPr lang="tr-TR" sz="2400" dirty="0"/>
              <a:t> yeni bir sözleşme hazırlanır. </a:t>
            </a:r>
          </a:p>
        </p:txBody>
      </p:sp>
      <p:pic>
        <p:nvPicPr>
          <p:cNvPr id="5" name="Resim 4"/>
          <p:cNvPicPr>
            <a:picLocks noChangeAspect="1"/>
          </p:cNvPicPr>
          <p:nvPr/>
        </p:nvPicPr>
        <p:blipFill>
          <a:blip r:embed="rId3"/>
          <a:stretch>
            <a:fillRect/>
          </a:stretch>
        </p:blipFill>
        <p:spPr>
          <a:xfrm>
            <a:off x="8481616" y="2156003"/>
            <a:ext cx="2726230" cy="382870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Resim 5"/>
          <p:cNvPicPr>
            <a:picLocks noChangeAspect="1"/>
          </p:cNvPicPr>
          <p:nvPr/>
        </p:nvPicPr>
        <p:blipFill>
          <a:blip r:embed="rId4"/>
          <a:stretch>
            <a:fillRect/>
          </a:stretch>
        </p:blipFill>
        <p:spPr>
          <a:xfrm>
            <a:off x="3781647" y="1996411"/>
            <a:ext cx="4034142" cy="4147887"/>
          </a:xfrm>
          <a:prstGeom prst="rect">
            <a:avLst/>
          </a:prstGeom>
        </p:spPr>
      </p:pic>
      <p:sp>
        <p:nvSpPr>
          <p:cNvPr id="8" name="Metin kutusu 7"/>
          <p:cNvSpPr txBox="1"/>
          <p:nvPr/>
        </p:nvSpPr>
        <p:spPr>
          <a:xfrm rot="18922584">
            <a:off x="8168901" y="3497076"/>
            <a:ext cx="3744641" cy="646331"/>
          </a:xfrm>
          <a:prstGeom prst="rect">
            <a:avLst/>
          </a:prstGeom>
          <a:noFill/>
        </p:spPr>
        <p:txBody>
          <a:bodyPr wrap="square" rtlCol="0">
            <a:spAutoFit/>
          </a:bodyPr>
          <a:lstStyle/>
          <a:p>
            <a:r>
              <a:rPr lang="tr-TR" sz="3500" dirty="0">
                <a:solidFill>
                  <a:srgbClr val="FF0000"/>
                </a:solidFill>
                <a:latin typeface="+mj-lt"/>
              </a:rPr>
              <a:t>İMZALANMADAN</a:t>
            </a:r>
          </a:p>
        </p:txBody>
      </p:sp>
      <p:sp>
        <p:nvSpPr>
          <p:cNvPr id="11" name="Dikdörtgen 10"/>
          <p:cNvSpPr/>
          <p:nvPr/>
        </p:nvSpPr>
        <p:spPr>
          <a:xfrm>
            <a:off x="7613007" y="3639175"/>
            <a:ext cx="602056" cy="646331"/>
          </a:xfrm>
          <a:prstGeom prst="rect">
            <a:avLst/>
          </a:prstGeom>
        </p:spPr>
        <p:txBody>
          <a:bodyPr wrap="square">
            <a:spAutoFit/>
          </a:bodyPr>
          <a:lstStyle/>
          <a:p>
            <a:r>
              <a:rPr lang="tr-TR" sz="3600" b="1" dirty="0">
                <a:solidFill>
                  <a:srgbClr val="FF0000"/>
                </a:solidFill>
              </a:rPr>
              <a:t> </a:t>
            </a:r>
            <a:r>
              <a:rPr lang="tr-TR" sz="3600" b="1" dirty="0">
                <a:solidFill>
                  <a:srgbClr val="002060"/>
                </a:solidFill>
              </a:rPr>
              <a:t>+</a:t>
            </a:r>
            <a:r>
              <a:rPr lang="tr-TR" sz="3600" b="1" dirty="0">
                <a:solidFill>
                  <a:srgbClr val="FF0000"/>
                </a:solidFill>
              </a:rPr>
              <a:t> </a:t>
            </a:r>
            <a:endParaRPr lang="tr-TR" sz="3600" dirty="0"/>
          </a:p>
        </p:txBody>
      </p:sp>
      <p:sp>
        <p:nvSpPr>
          <p:cNvPr id="3" name="Dikdörtgen 2"/>
          <p:cNvSpPr/>
          <p:nvPr/>
        </p:nvSpPr>
        <p:spPr>
          <a:xfrm>
            <a:off x="391415" y="5200355"/>
            <a:ext cx="3374449" cy="769441"/>
          </a:xfrm>
          <a:prstGeom prst="rect">
            <a:avLst/>
          </a:prstGeom>
        </p:spPr>
        <p:txBody>
          <a:bodyPr wrap="square">
            <a:spAutoFit/>
          </a:bodyPr>
          <a:lstStyle/>
          <a:p>
            <a:pPr algn="ctr"/>
            <a:r>
              <a:rPr lang="tr-TR" sz="2200" i="1" dirty="0" smtClean="0">
                <a:solidFill>
                  <a:srgbClr val="002060"/>
                </a:solidFill>
              </a:rPr>
              <a:t>01.04.2024 </a:t>
            </a:r>
            <a:r>
              <a:rPr lang="tr-TR" sz="2200" i="1" dirty="0">
                <a:solidFill>
                  <a:srgbClr val="002060"/>
                </a:solidFill>
              </a:rPr>
              <a:t>tarihine kadar </a:t>
            </a:r>
            <a:r>
              <a:rPr lang="tr-TR" sz="2200" i="1" dirty="0" smtClean="0">
                <a:solidFill>
                  <a:srgbClr val="002060"/>
                </a:solidFill>
              </a:rPr>
              <a:t>ötelenebilir.</a:t>
            </a:r>
            <a:endParaRPr lang="tr-TR" sz="2200" i="1" dirty="0">
              <a:solidFill>
                <a:srgbClr val="002060"/>
              </a:solidFill>
            </a:endParaRPr>
          </a:p>
        </p:txBody>
      </p:sp>
      <p:sp>
        <p:nvSpPr>
          <p:cNvPr id="14" name="Dikdörtgen 13"/>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Resim 11"/>
          <p:cNvPicPr>
            <a:picLocks noChangeAspect="1"/>
          </p:cNvPicPr>
          <p:nvPr/>
        </p:nvPicPr>
        <p:blipFill>
          <a:blip r:embed="rId5"/>
          <a:stretch>
            <a:fillRect/>
          </a:stretch>
        </p:blipFill>
        <p:spPr>
          <a:xfrm>
            <a:off x="0" y="2345580"/>
            <a:ext cx="4071866" cy="2713530"/>
          </a:xfrm>
          <a:prstGeom prst="rect">
            <a:avLst/>
          </a:prstGeom>
        </p:spPr>
      </p:pic>
      <p:pic>
        <p:nvPicPr>
          <p:cNvPr id="7" name="Resim 6"/>
          <p:cNvPicPr>
            <a:picLocks noChangeAspect="1"/>
          </p:cNvPicPr>
          <p:nvPr/>
        </p:nvPicPr>
        <p:blipFill>
          <a:blip r:embed="rId6"/>
          <a:stretch>
            <a:fillRect/>
          </a:stretch>
        </p:blipFill>
        <p:spPr>
          <a:xfrm>
            <a:off x="3090666" y="3008671"/>
            <a:ext cx="851178" cy="242259"/>
          </a:xfrm>
          <a:prstGeom prst="rect">
            <a:avLst/>
          </a:prstGeom>
        </p:spPr>
      </p:pic>
    </p:spTree>
    <p:extLst>
      <p:ext uri="{BB962C8B-B14F-4D97-AF65-F5344CB8AC3E}">
        <p14:creationId xmlns:p14="http://schemas.microsoft.com/office/powerpoint/2010/main" val="1838440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12192000" cy="618565"/>
          </a:xfrm>
        </p:spPr>
        <p:txBody>
          <a:bodyPr>
            <a:normAutofit/>
          </a:bodyPr>
          <a:lstStyle/>
          <a:p>
            <a:pPr algn="ctr" fontAlgn="base">
              <a:spcAft>
                <a:spcPct val="0"/>
              </a:spcAft>
            </a:pPr>
            <a:r>
              <a:rPr lang="tr-TR" sz="3000" b="1" dirty="0">
                <a:solidFill>
                  <a:srgbClr val="E20613"/>
                </a:solidFill>
                <a:latin typeface="Arial" panose="020B0604020202020204" pitchFamily="34" charset="0"/>
                <a:cs typeface="Arial" panose="020B0604020202020204" pitchFamily="34" charset="0"/>
              </a:rPr>
              <a:t>İzleme Süreci: Kamuya Satış</a:t>
            </a:r>
          </a:p>
        </p:txBody>
      </p:sp>
      <p:pic>
        <p:nvPicPr>
          <p:cNvPr id="13" name="Resim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339" y="889984"/>
            <a:ext cx="5028927" cy="3334396"/>
          </a:xfrm>
          <a:prstGeom prst="rect">
            <a:avLst/>
          </a:prstGeom>
        </p:spPr>
      </p:pic>
      <p:pic>
        <p:nvPicPr>
          <p:cNvPr id="14" name="Resim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0942" y="879822"/>
            <a:ext cx="5391984" cy="3354721"/>
          </a:xfrm>
          <a:prstGeom prst="rect">
            <a:avLst/>
          </a:prstGeom>
        </p:spPr>
      </p:pic>
      <p:sp>
        <p:nvSpPr>
          <p:cNvPr id="15" name="Dikdörtgen 14"/>
          <p:cNvSpPr/>
          <p:nvPr/>
        </p:nvSpPr>
        <p:spPr>
          <a:xfrm>
            <a:off x="318526" y="4367368"/>
            <a:ext cx="11184832" cy="1015663"/>
          </a:xfrm>
          <a:prstGeom prst="rect">
            <a:avLst/>
          </a:prstGeom>
        </p:spPr>
        <p:txBody>
          <a:bodyPr wrap="square">
            <a:spAutoFit/>
          </a:bodyPr>
          <a:lstStyle/>
          <a:p>
            <a:pPr algn="ctr"/>
            <a:r>
              <a:rPr lang="tr-TR" sz="2000" dirty="0" smtClean="0"/>
              <a:t>Firma projede </a:t>
            </a:r>
            <a:r>
              <a:rPr lang="tr-TR" sz="2000" dirty="0"/>
              <a:t>geliştirilmesi hedeflenen </a:t>
            </a:r>
            <a:r>
              <a:rPr lang="tr-TR" sz="2000" dirty="0" smtClean="0"/>
              <a:t>çıktıların </a:t>
            </a:r>
            <a:r>
              <a:rPr lang="tr-TR" sz="2000" dirty="0"/>
              <a:t>tamamının veya bir </a:t>
            </a:r>
            <a:r>
              <a:rPr lang="tr-TR" sz="2000" dirty="0" smtClean="0"/>
              <a:t>kısmının bir </a:t>
            </a:r>
            <a:r>
              <a:rPr lang="tr-TR" sz="2000" dirty="0"/>
              <a:t>kamu kurum veya kuruluşuna bedeli karşılığında taahhüt edilmesi durumunda, bu hususu TÜBİTAK’a, işin verildiği </a:t>
            </a:r>
            <a:r>
              <a:rPr lang="tr-TR" sz="2000" dirty="0" smtClean="0"/>
              <a:t>tarihi  </a:t>
            </a:r>
            <a:r>
              <a:rPr lang="tr-TR" sz="2000" dirty="0"/>
              <a:t>takip eden </a:t>
            </a:r>
            <a:r>
              <a:rPr lang="tr-TR" sz="2000" b="1" dirty="0" smtClean="0"/>
              <a:t>30 </a:t>
            </a:r>
            <a:r>
              <a:rPr lang="tr-TR" sz="2000" b="1" dirty="0"/>
              <a:t>gün </a:t>
            </a:r>
            <a:r>
              <a:rPr lang="tr-TR" sz="2000" dirty="0"/>
              <a:t>içinde bildirmekle </a:t>
            </a:r>
            <a:r>
              <a:rPr lang="tr-TR" sz="2000" dirty="0" smtClean="0"/>
              <a:t>yükümlüdür. </a:t>
            </a:r>
            <a:endParaRPr lang="tr-TR" sz="2000" dirty="0"/>
          </a:p>
        </p:txBody>
      </p:sp>
      <p:sp>
        <p:nvSpPr>
          <p:cNvPr id="7" name="Dikdörtgen 6"/>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Metin kutusu 1"/>
          <p:cNvSpPr txBox="1"/>
          <p:nvPr/>
        </p:nvSpPr>
        <p:spPr>
          <a:xfrm>
            <a:off x="819807" y="5591503"/>
            <a:ext cx="10483119" cy="646331"/>
          </a:xfrm>
          <a:prstGeom prst="rect">
            <a:avLst/>
          </a:prstGeom>
          <a:noFill/>
        </p:spPr>
        <p:txBody>
          <a:bodyPr wrap="square" rtlCol="0">
            <a:spAutoFit/>
          </a:bodyPr>
          <a:lstStyle/>
          <a:p>
            <a:r>
              <a:rPr lang="tr-TR" dirty="0"/>
              <a:t>Bildirilmediği durumlarda kasıt nedeniyle proje yürürlükten kaldırılmaktadır. Kamuya satış ile ilgili bir durumun oluşması durumunda uygulama esaslarının ilgili maddelerinin detaylı olarak incelenmesi önerilmektedir. </a:t>
            </a:r>
          </a:p>
        </p:txBody>
      </p:sp>
    </p:spTree>
    <p:extLst>
      <p:ext uri="{BB962C8B-B14F-4D97-AF65-F5344CB8AC3E}">
        <p14:creationId xmlns:p14="http://schemas.microsoft.com/office/powerpoint/2010/main" val="7107497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3"/>
          <a:srcRect l="9042" t="4995" r="40657" b="62066"/>
          <a:stretch/>
        </p:blipFill>
        <p:spPr>
          <a:xfrm>
            <a:off x="366450" y="1576699"/>
            <a:ext cx="4008581" cy="1476560"/>
          </a:xfrm>
          <a:prstGeom prst="rect">
            <a:avLst/>
          </a:prstGeom>
        </p:spPr>
      </p:pic>
      <p:sp>
        <p:nvSpPr>
          <p:cNvPr id="2" name="Title 1"/>
          <p:cNvSpPr>
            <a:spLocks noGrp="1"/>
          </p:cNvSpPr>
          <p:nvPr>
            <p:ph type="title"/>
          </p:nvPr>
        </p:nvSpPr>
        <p:spPr>
          <a:xfrm>
            <a:off x="0" y="0"/>
            <a:ext cx="12192000" cy="618565"/>
          </a:xfrm>
        </p:spPr>
        <p:txBody>
          <a:bodyPr>
            <a:normAutofit/>
          </a:bodyPr>
          <a:lstStyle/>
          <a:p>
            <a:pPr algn="ctr" fontAlgn="base">
              <a:spcAft>
                <a:spcPct val="0"/>
              </a:spcAft>
            </a:pPr>
            <a:r>
              <a:rPr lang="tr-TR" sz="3000" b="1" dirty="0">
                <a:solidFill>
                  <a:srgbClr val="E20613"/>
                </a:solidFill>
                <a:latin typeface="Arial" panose="020B0604020202020204" pitchFamily="34" charset="0"/>
                <a:cs typeface="Arial" panose="020B0604020202020204" pitchFamily="34" charset="0"/>
              </a:rPr>
              <a:t>Yardımcı belgeler ve internet</a:t>
            </a:r>
            <a:endParaRPr lang="en-US" sz="3000" b="1" dirty="0">
              <a:solidFill>
                <a:srgbClr val="E20613"/>
              </a:solidFill>
              <a:latin typeface="Arial" panose="020B0604020202020204" pitchFamily="34" charset="0"/>
              <a:cs typeface="Arial" panose="020B0604020202020204" pitchFamily="34" charset="0"/>
            </a:endParaRPr>
          </a:p>
        </p:txBody>
      </p:sp>
      <p:sp>
        <p:nvSpPr>
          <p:cNvPr id="14" name="Dikdörtgen 13"/>
          <p:cNvSpPr/>
          <p:nvPr/>
        </p:nvSpPr>
        <p:spPr>
          <a:xfrm>
            <a:off x="461691" y="773766"/>
            <a:ext cx="10600969" cy="461665"/>
          </a:xfrm>
          <a:prstGeom prst="rect">
            <a:avLst/>
          </a:prstGeom>
        </p:spPr>
        <p:txBody>
          <a:bodyPr wrap="square">
            <a:spAutoFit/>
          </a:bodyPr>
          <a:lstStyle/>
          <a:p>
            <a:r>
              <a:rPr lang="tr-TR" sz="2400" b="1" dirty="0">
                <a:solidFill>
                  <a:srgbClr val="002060"/>
                </a:solidFill>
              </a:rPr>
              <a:t>https://tubitak.gov.tr/tr/destekler/sanayi/ulusal-destek-programlari</a:t>
            </a:r>
          </a:p>
        </p:txBody>
      </p:sp>
      <p:sp>
        <p:nvSpPr>
          <p:cNvPr id="12" name="Sağ Ok 11"/>
          <p:cNvSpPr/>
          <p:nvPr/>
        </p:nvSpPr>
        <p:spPr>
          <a:xfrm>
            <a:off x="4166720" y="1967943"/>
            <a:ext cx="512619" cy="419696"/>
          </a:xfrm>
          <a:prstGeom prst="rightArrow">
            <a:avLst/>
          </a:prstGeom>
        </p:spPr>
        <p:style>
          <a:lnRef idx="0">
            <a:schemeClr val="accent1"/>
          </a:lnRef>
          <a:fillRef idx="3">
            <a:schemeClr val="accent1"/>
          </a:fillRef>
          <a:effectRef idx="3">
            <a:schemeClr val="accent1"/>
          </a:effectRef>
          <a:fontRef idx="minor">
            <a:schemeClr val="lt1"/>
          </a:fontRef>
        </p:style>
        <p:txBody>
          <a:bodyPr spcFirstLastPara="0" vert="horz" wrap="square" lIns="216354" tIns="189034" rIns="216354" bIns="189034" numCol="1" spcCol="1270" rtlCol="0" anchor="ctr" anchorCtr="0">
            <a:noAutofit/>
          </a:bodyPr>
          <a:lstStyle/>
          <a:p>
            <a:pPr algn="ctr" defTabSz="711200">
              <a:lnSpc>
                <a:spcPct val="90000"/>
              </a:lnSpc>
              <a:spcBef>
                <a:spcPct val="0"/>
              </a:spcBef>
              <a:spcAft>
                <a:spcPct val="35000"/>
              </a:spcAft>
            </a:pPr>
            <a:endParaRPr lang="tr-TR" b="1" u="none" kern="1200" dirty="0">
              <a:latin typeface="Futura Bk BT" pitchFamily="34" charset="0"/>
            </a:endParaRPr>
          </a:p>
        </p:txBody>
      </p:sp>
      <p:pic>
        <p:nvPicPr>
          <p:cNvPr id="5" name="Resim 4"/>
          <p:cNvPicPr>
            <a:picLocks noChangeAspect="1"/>
          </p:cNvPicPr>
          <p:nvPr/>
        </p:nvPicPr>
        <p:blipFill rotWithShape="1">
          <a:blip r:embed="rId4"/>
          <a:srcRect l="7491" t="3588" r="11411" b="24149"/>
          <a:stretch/>
        </p:blipFill>
        <p:spPr>
          <a:xfrm>
            <a:off x="557769" y="3722255"/>
            <a:ext cx="5529858" cy="2771625"/>
          </a:xfrm>
          <a:prstGeom prst="rect">
            <a:avLst/>
          </a:prstGeom>
        </p:spPr>
      </p:pic>
      <p:sp>
        <p:nvSpPr>
          <p:cNvPr id="7" name="Dikdörtgen 6"/>
          <p:cNvSpPr/>
          <p:nvPr/>
        </p:nvSpPr>
        <p:spPr>
          <a:xfrm>
            <a:off x="7485458" y="5095019"/>
            <a:ext cx="4388501" cy="461665"/>
          </a:xfrm>
          <a:prstGeom prst="rect">
            <a:avLst/>
          </a:prstGeom>
        </p:spPr>
        <p:txBody>
          <a:bodyPr wrap="square">
            <a:spAutoFit/>
          </a:bodyPr>
          <a:lstStyle/>
          <a:p>
            <a:r>
              <a:rPr lang="tr-TR" sz="2400" b="1" dirty="0">
                <a:solidFill>
                  <a:srgbClr val="002060"/>
                </a:solidFill>
              </a:rPr>
              <a:t>https://eteydeb.tubitak.gov.tr</a:t>
            </a:r>
          </a:p>
        </p:txBody>
      </p:sp>
      <p:pic>
        <p:nvPicPr>
          <p:cNvPr id="15" name="Resim 14"/>
          <p:cNvPicPr>
            <a:picLocks noChangeAspect="1"/>
          </p:cNvPicPr>
          <p:nvPr/>
        </p:nvPicPr>
        <p:blipFill rotWithShape="1">
          <a:blip r:embed="rId4"/>
          <a:srcRect l="70177" t="62597" r="11411" b="24149"/>
          <a:stretch/>
        </p:blipFill>
        <p:spPr>
          <a:xfrm>
            <a:off x="4166720" y="4629752"/>
            <a:ext cx="3190913" cy="1292028"/>
          </a:xfrm>
          <a:prstGeom prst="rect">
            <a:avLst/>
          </a:prstGeom>
          <a:ln>
            <a:noFill/>
          </a:ln>
          <a:effectLst>
            <a:outerShdw blurRad="292100" dist="139700" dir="2700000" algn="tl" rotWithShape="0">
              <a:srgbClr val="333333">
                <a:alpha val="65000"/>
              </a:srgbClr>
            </a:outerShdw>
          </a:effectLst>
        </p:spPr>
      </p:pic>
      <p:pic>
        <p:nvPicPr>
          <p:cNvPr id="9" name="Resim 8"/>
          <p:cNvPicPr>
            <a:picLocks noChangeAspect="1"/>
          </p:cNvPicPr>
          <p:nvPr/>
        </p:nvPicPr>
        <p:blipFill rotWithShape="1">
          <a:blip r:embed="rId5"/>
          <a:srcRect l="3559" t="-621" r="33540" b="-9663"/>
          <a:stretch/>
        </p:blipFill>
        <p:spPr>
          <a:xfrm>
            <a:off x="4888943" y="1420796"/>
            <a:ext cx="5394960" cy="1920240"/>
          </a:xfrm>
          <a:prstGeom prst="rect">
            <a:avLst/>
          </a:prstGeom>
        </p:spPr>
      </p:pic>
      <p:sp>
        <p:nvSpPr>
          <p:cNvPr id="18" name="Dikdörtgen 17"/>
          <p:cNvSpPr/>
          <p:nvPr/>
        </p:nvSpPr>
        <p:spPr>
          <a:xfrm>
            <a:off x="5249999" y="2381081"/>
            <a:ext cx="3992880" cy="223520"/>
          </a:xfrm>
          <a:prstGeom prst="rect">
            <a:avLst/>
          </a:prstGeom>
          <a:noFill/>
          <a:ln w="38100">
            <a:solidFill>
              <a:srgbClr val="FF0000"/>
            </a:solidFill>
          </a:ln>
        </p:spPr>
        <p:style>
          <a:lnRef idx="0">
            <a:schemeClr val="accent2"/>
          </a:lnRef>
          <a:fillRef idx="3">
            <a:schemeClr val="accent2"/>
          </a:fillRef>
          <a:effectRef idx="3">
            <a:schemeClr val="accent2"/>
          </a:effectRef>
          <a:fontRef idx="minor">
            <a:schemeClr val="lt1"/>
          </a:fontRef>
        </p:style>
        <p:txBody>
          <a:bodyPr spcFirstLastPara="0" vert="horz" wrap="square" lIns="216354" tIns="189034" rIns="216354" bIns="189034" numCol="1" spcCol="1270" rtlCol="0" anchor="ctr" anchorCtr="0">
            <a:noAutofit/>
          </a:bodyPr>
          <a:lstStyle/>
          <a:p>
            <a:pPr algn="ctr" defTabSz="711200">
              <a:lnSpc>
                <a:spcPct val="90000"/>
              </a:lnSpc>
              <a:spcBef>
                <a:spcPct val="0"/>
              </a:spcBef>
              <a:spcAft>
                <a:spcPct val="35000"/>
              </a:spcAft>
            </a:pPr>
            <a:endParaRPr lang="tr-TR" b="1" u="none" kern="1200" dirty="0">
              <a:latin typeface="Futura Bk BT" pitchFamily="34" charset="0"/>
            </a:endParaRPr>
          </a:p>
        </p:txBody>
      </p:sp>
      <p:sp>
        <p:nvSpPr>
          <p:cNvPr id="13" name="Dikdörtgen 12"/>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729515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18565"/>
          </a:xfrm>
        </p:spPr>
        <p:txBody>
          <a:bodyPr>
            <a:normAutofit/>
          </a:bodyPr>
          <a:lstStyle/>
          <a:p>
            <a:pPr algn="ctr" fontAlgn="base">
              <a:spcAft>
                <a:spcPct val="0"/>
              </a:spcAft>
            </a:pPr>
            <a:r>
              <a:rPr lang="tr-TR" sz="3000" b="1" dirty="0">
                <a:solidFill>
                  <a:srgbClr val="E20613"/>
                </a:solidFill>
                <a:latin typeface="Arial" panose="020B0604020202020204" pitchFamily="34" charset="0"/>
                <a:cs typeface="Arial" panose="020B0604020202020204" pitchFamily="34" charset="0"/>
              </a:rPr>
              <a:t>Yardımcı belgeler ve internet</a:t>
            </a:r>
            <a:endParaRPr lang="en-US" sz="3000" b="1" dirty="0">
              <a:solidFill>
                <a:srgbClr val="E20613"/>
              </a:solidFill>
              <a:latin typeface="Arial" panose="020B0604020202020204" pitchFamily="34" charset="0"/>
              <a:cs typeface="Arial" panose="020B0604020202020204" pitchFamily="34" charset="0"/>
            </a:endParaRPr>
          </a:p>
        </p:txBody>
      </p:sp>
      <p:sp>
        <p:nvSpPr>
          <p:cNvPr id="14" name="Dikdörtgen 13"/>
          <p:cNvSpPr/>
          <p:nvPr/>
        </p:nvSpPr>
        <p:spPr>
          <a:xfrm>
            <a:off x="461690" y="913332"/>
            <a:ext cx="10600969" cy="461665"/>
          </a:xfrm>
          <a:prstGeom prst="rect">
            <a:avLst/>
          </a:prstGeom>
        </p:spPr>
        <p:txBody>
          <a:bodyPr wrap="square">
            <a:spAutoFit/>
          </a:bodyPr>
          <a:lstStyle/>
          <a:p>
            <a:pPr algn="ctr"/>
            <a:r>
              <a:rPr lang="tr-TR" sz="2400" b="1" dirty="0">
                <a:solidFill>
                  <a:srgbClr val="002060"/>
                </a:solidFill>
              </a:rPr>
              <a:t>https://eteydeb.tubitak.gov.tr/sss.htm</a:t>
            </a:r>
          </a:p>
        </p:txBody>
      </p:sp>
      <p:pic>
        <p:nvPicPr>
          <p:cNvPr id="13" name="Resim 12"/>
          <p:cNvPicPr/>
          <p:nvPr/>
        </p:nvPicPr>
        <p:blipFill rotWithShape="1">
          <a:blip r:embed="rId3"/>
          <a:srcRect l="20258" t="12346" r="21347" b="10053"/>
          <a:stretch/>
        </p:blipFill>
        <p:spPr bwMode="auto">
          <a:xfrm>
            <a:off x="834574" y="1563887"/>
            <a:ext cx="9855200" cy="4865789"/>
          </a:xfrm>
          <a:prstGeom prst="rect">
            <a:avLst/>
          </a:prstGeom>
          <a:ln>
            <a:noFill/>
          </a:ln>
          <a:extLst>
            <a:ext uri="{53640926-AAD7-44D8-BBD7-CCE9431645EC}">
              <a14:shadowObscured xmlns:a14="http://schemas.microsoft.com/office/drawing/2010/main"/>
            </a:ext>
          </a:extLst>
        </p:spPr>
      </p:pic>
      <p:sp>
        <p:nvSpPr>
          <p:cNvPr id="5" name="Dikdörtgen 4"/>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766658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ctrTitle"/>
          </p:nvPr>
        </p:nvSpPr>
        <p:spPr>
          <a:xfrm>
            <a:off x="826324" y="3446561"/>
            <a:ext cx="10363200" cy="1470025"/>
          </a:xfrm>
        </p:spPr>
        <p:txBody>
          <a:bodyPr>
            <a:normAutofit/>
          </a:bodyPr>
          <a:lstStyle/>
          <a:p>
            <a:r>
              <a:rPr lang="tr-TR" dirty="0"/>
              <a:t>Teşekkür eder ve çalışmalarınızda başarılar dileriz.</a:t>
            </a:r>
            <a:endParaRPr lang="en-US" dirty="0"/>
          </a:p>
        </p:txBody>
      </p:sp>
      <p:sp>
        <p:nvSpPr>
          <p:cNvPr id="5" name="Dikdörtgen 4"/>
          <p:cNvSpPr/>
          <p:nvPr/>
        </p:nvSpPr>
        <p:spPr>
          <a:xfrm>
            <a:off x="193963" y="5881594"/>
            <a:ext cx="11627922" cy="369332"/>
          </a:xfrm>
          <a:prstGeom prst="rect">
            <a:avLst/>
          </a:prstGeom>
        </p:spPr>
        <p:txBody>
          <a:bodyPr wrap="square">
            <a:spAutoFit/>
          </a:bodyPr>
          <a:lstStyle/>
          <a:p>
            <a:r>
              <a:rPr lang="tr-TR" b="1" dirty="0">
                <a:solidFill>
                  <a:srgbClr val="FF0000"/>
                </a:solidFill>
              </a:rPr>
              <a:t>UYARI: Bu sunum bilgilendirme amaçlıdır</a:t>
            </a:r>
            <a:r>
              <a:rPr lang="tr-TR" b="1">
                <a:solidFill>
                  <a:srgbClr val="FF0000"/>
                </a:solidFill>
              </a:rPr>
              <a:t>. </a:t>
            </a:r>
            <a:r>
              <a:rPr lang="tr-TR" b="1" smtClean="0">
                <a:solidFill>
                  <a:srgbClr val="FF0000"/>
                </a:solidFill>
              </a:rPr>
              <a:t>1507 </a:t>
            </a:r>
            <a:r>
              <a:rPr lang="tr-TR" b="1" dirty="0">
                <a:solidFill>
                  <a:srgbClr val="FF0000"/>
                </a:solidFill>
              </a:rPr>
              <a:t>Uygulama Esaslarındaki bilgileri esas alınız.</a:t>
            </a:r>
          </a:p>
        </p:txBody>
      </p:sp>
      <p:pic>
        <p:nvPicPr>
          <p:cNvPr id="7170" name="Picture 2" descr="TÜBİTAK'ın 56 yıllık başarısı - Haber - TRT Ava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963" y="219431"/>
            <a:ext cx="4813465" cy="2661651"/>
          </a:xfrm>
          <a:prstGeom prst="rect">
            <a:avLst/>
          </a:prstGeom>
          <a:noFill/>
          <a:effectLst>
            <a:softEdge rad="2794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4182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3"/>
          <a:stretch>
            <a:fillRect/>
          </a:stretch>
        </p:blipFill>
        <p:spPr>
          <a:xfrm>
            <a:off x="251616" y="884857"/>
            <a:ext cx="2119539" cy="1213204"/>
          </a:xfrm>
          <a:prstGeom prst="rect">
            <a:avLst/>
          </a:prstGeom>
        </p:spPr>
      </p:pic>
      <p:sp>
        <p:nvSpPr>
          <p:cNvPr id="2"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İzleme Süreci: Ar-Ge Yardım İstek Formu</a:t>
            </a:r>
          </a:p>
        </p:txBody>
      </p:sp>
      <p:sp>
        <p:nvSpPr>
          <p:cNvPr id="5" name="AutoShape 2" descr="Pusula Nedir? Pusula Nasıl Kullanılır? | ELEKTRİK REHBERİNİ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Dikdörtgen 2"/>
          <p:cNvSpPr/>
          <p:nvPr/>
        </p:nvSpPr>
        <p:spPr>
          <a:xfrm>
            <a:off x="307975" y="4894602"/>
            <a:ext cx="4638918" cy="1015663"/>
          </a:xfrm>
          <a:prstGeom prst="rect">
            <a:avLst/>
          </a:prstGeom>
        </p:spPr>
        <p:txBody>
          <a:bodyPr wrap="square">
            <a:spAutoFit/>
          </a:bodyPr>
          <a:lstStyle/>
          <a:p>
            <a:pPr algn="ctr"/>
            <a:r>
              <a:rPr lang="tr-TR" sz="2000" b="1" dirty="0" smtClean="0">
                <a:solidFill>
                  <a:srgbClr val="002060"/>
                </a:solidFill>
              </a:rPr>
              <a:t>Ar-Ge </a:t>
            </a:r>
            <a:r>
              <a:rPr lang="tr-TR" sz="2000" b="1" dirty="0">
                <a:solidFill>
                  <a:srgbClr val="002060"/>
                </a:solidFill>
              </a:rPr>
              <a:t>Yardımı İstek Formu, en geç dönemi takip eden </a:t>
            </a:r>
            <a:r>
              <a:rPr lang="tr-TR" sz="2000" b="1" dirty="0" smtClean="0">
                <a:solidFill>
                  <a:srgbClr val="002060"/>
                </a:solidFill>
              </a:rPr>
              <a:t>ikinci </a:t>
            </a:r>
            <a:r>
              <a:rPr lang="tr-TR" sz="2000" b="1" dirty="0">
                <a:solidFill>
                  <a:srgbClr val="002060"/>
                </a:solidFill>
              </a:rPr>
              <a:t>ayın sonuna kadar </a:t>
            </a:r>
            <a:r>
              <a:rPr lang="tr-TR" sz="2000" b="1" dirty="0" smtClean="0">
                <a:solidFill>
                  <a:srgbClr val="002060"/>
                </a:solidFill>
              </a:rPr>
              <a:t>sunulur.</a:t>
            </a:r>
            <a:endParaRPr lang="tr-TR" b="1" dirty="0">
              <a:solidFill>
                <a:srgbClr val="002060"/>
              </a:solidFill>
            </a:endParaRPr>
          </a:p>
        </p:txBody>
      </p:sp>
      <p:sp>
        <p:nvSpPr>
          <p:cNvPr id="6" name="Dikdörtgen 5">
            <a:extLst>
              <a:ext uri="{FF2B5EF4-FFF2-40B4-BE49-F238E27FC236}">
                <a16:creationId xmlns:a16="http://schemas.microsoft.com/office/drawing/2014/main" id="{DA63D9C5-0987-47A1-8C3B-8056173930EC}"/>
              </a:ext>
            </a:extLst>
          </p:cNvPr>
          <p:cNvSpPr/>
          <p:nvPr/>
        </p:nvSpPr>
        <p:spPr>
          <a:xfrm>
            <a:off x="2541440" y="1607974"/>
            <a:ext cx="3775756" cy="400110"/>
          </a:xfrm>
          <a:prstGeom prst="rect">
            <a:avLst/>
          </a:prstGeom>
        </p:spPr>
        <p:txBody>
          <a:bodyPr wrap="square">
            <a:spAutoFit/>
          </a:bodyPr>
          <a:lstStyle/>
          <a:p>
            <a:pPr algn="ctr"/>
            <a:r>
              <a:rPr lang="tr-TR" sz="2000" dirty="0">
                <a:latin typeface="Arial" panose="020B0604020202020204" pitchFamily="34" charset="0"/>
              </a:rPr>
              <a:t>1501/1507 Uygulama Esasları</a:t>
            </a:r>
            <a:endParaRPr lang="tr-TR" sz="2000" dirty="0"/>
          </a:p>
        </p:txBody>
      </p:sp>
      <p:sp>
        <p:nvSpPr>
          <p:cNvPr id="14" name="Dikdörtgen 13"/>
          <p:cNvSpPr/>
          <p:nvPr/>
        </p:nvSpPr>
        <p:spPr>
          <a:xfrm>
            <a:off x="9961663" y="1954768"/>
            <a:ext cx="1727199" cy="400110"/>
          </a:xfrm>
          <a:prstGeom prst="rect">
            <a:avLst/>
          </a:prstGeom>
          <a:solidFill>
            <a:schemeClr val="accent5">
              <a:lumMod val="40000"/>
              <a:lumOff val="60000"/>
              <a:alpha val="57000"/>
            </a:schemeClr>
          </a:solidFill>
        </p:spPr>
        <p:txBody>
          <a:bodyPr wrap="square">
            <a:spAutoFit/>
          </a:bodyPr>
          <a:lstStyle/>
          <a:p>
            <a:pPr algn="ctr"/>
            <a:r>
              <a:rPr lang="tr-TR" sz="2000" dirty="0"/>
              <a:t>I. dönem</a:t>
            </a:r>
            <a:endParaRPr lang="tr-TR" dirty="0"/>
          </a:p>
        </p:txBody>
      </p:sp>
      <p:sp>
        <p:nvSpPr>
          <p:cNvPr id="15" name="Dikdörtgen 14"/>
          <p:cNvSpPr/>
          <p:nvPr/>
        </p:nvSpPr>
        <p:spPr>
          <a:xfrm>
            <a:off x="9791150" y="6064830"/>
            <a:ext cx="1727199" cy="400110"/>
          </a:xfrm>
          <a:prstGeom prst="rect">
            <a:avLst/>
          </a:prstGeom>
          <a:solidFill>
            <a:srgbClr val="FFC000">
              <a:alpha val="31000"/>
            </a:srgbClr>
          </a:solidFill>
        </p:spPr>
        <p:txBody>
          <a:bodyPr wrap="square">
            <a:spAutoFit/>
          </a:bodyPr>
          <a:lstStyle/>
          <a:p>
            <a:pPr algn="ctr"/>
            <a:r>
              <a:rPr lang="tr-TR" sz="2000" dirty="0"/>
              <a:t>II. dönem</a:t>
            </a:r>
            <a:endParaRPr lang="tr-TR" dirty="0"/>
          </a:p>
        </p:txBody>
      </p:sp>
      <p:sp>
        <p:nvSpPr>
          <p:cNvPr id="16" name="Dikdörtgen 15"/>
          <p:cNvSpPr/>
          <p:nvPr/>
        </p:nvSpPr>
        <p:spPr>
          <a:xfrm>
            <a:off x="155575" y="699428"/>
            <a:ext cx="11642788" cy="830997"/>
          </a:xfrm>
          <a:prstGeom prst="rect">
            <a:avLst/>
          </a:prstGeom>
        </p:spPr>
        <p:txBody>
          <a:bodyPr wrap="square">
            <a:spAutoFit/>
          </a:bodyPr>
          <a:lstStyle/>
          <a:p>
            <a:pPr algn="ctr"/>
            <a:r>
              <a:rPr lang="tr-TR" sz="2400" dirty="0"/>
              <a:t>Ar-Ge Yardımı İstek Formu (1501: AGY300, 1507: AGY301)</a:t>
            </a:r>
          </a:p>
          <a:p>
            <a:pPr algn="ctr"/>
            <a:r>
              <a:rPr lang="tr-TR" sz="2400" dirty="0" smtClean="0"/>
              <a:t>   </a:t>
            </a:r>
            <a:r>
              <a:rPr lang="tr-TR" sz="2400" dirty="0"/>
              <a:t>Dönemsel gelişmeleri ve mali </a:t>
            </a:r>
            <a:r>
              <a:rPr lang="tr-TR" sz="2400" dirty="0" smtClean="0"/>
              <a:t>konuları içeren </a:t>
            </a:r>
            <a:r>
              <a:rPr lang="tr-TR" sz="2400" dirty="0"/>
              <a:t>rapordur.</a:t>
            </a:r>
          </a:p>
        </p:txBody>
      </p:sp>
      <p:grpSp>
        <p:nvGrpSpPr>
          <p:cNvPr id="36" name="Grup 35"/>
          <p:cNvGrpSpPr/>
          <p:nvPr/>
        </p:nvGrpSpPr>
        <p:grpSpPr>
          <a:xfrm>
            <a:off x="5685066" y="2401054"/>
            <a:ext cx="6267665" cy="3652746"/>
            <a:chOff x="5725884" y="2712271"/>
            <a:chExt cx="6267665" cy="3652746"/>
          </a:xfrm>
        </p:grpSpPr>
        <p:pic>
          <p:nvPicPr>
            <p:cNvPr id="37" name="Picture 2" descr="2021 Yılı Takvimi – 2021 Takvimi Ai Pdf vektörel indir, 2020 | Free,  Fotoğrafçılık, Çizim"/>
            <p:cNvPicPr>
              <a:picLocks noChangeAspect="1" noChangeArrowheads="1"/>
            </p:cNvPicPr>
            <p:nvPr/>
          </p:nvPicPr>
          <p:blipFill rotWithShape="1">
            <a:blip r:embed="rId4">
              <a:extLst>
                <a:ext uri="{28A0092B-C50C-407E-A947-70E740481C1C}">
                  <a14:useLocalDpi xmlns:a14="http://schemas.microsoft.com/office/drawing/2010/main" val="0"/>
                </a:ext>
              </a:extLst>
            </a:blip>
            <a:srcRect t="17042" b="12122"/>
            <a:stretch/>
          </p:blipFill>
          <p:spPr bwMode="auto">
            <a:xfrm>
              <a:off x="5725884" y="2838522"/>
              <a:ext cx="6016178" cy="3494935"/>
            </a:xfrm>
            <a:prstGeom prst="rect">
              <a:avLst/>
            </a:prstGeom>
            <a:noFill/>
            <a:extLst>
              <a:ext uri="{909E8E84-426E-40DD-AFC4-6F175D3DCCD1}">
                <a14:hiddenFill xmlns:a14="http://schemas.microsoft.com/office/drawing/2010/main">
                  <a:solidFill>
                    <a:srgbClr val="FFFFFF"/>
                  </a:solidFill>
                </a14:hiddenFill>
              </a:ext>
            </a:extLst>
          </p:spPr>
        </p:pic>
        <p:sp>
          <p:nvSpPr>
            <p:cNvPr id="38" name="Serbest Form 37"/>
            <p:cNvSpPr/>
            <p:nvPr/>
          </p:nvSpPr>
          <p:spPr>
            <a:xfrm>
              <a:off x="5783034" y="3861079"/>
              <a:ext cx="6210514" cy="2503938"/>
            </a:xfrm>
            <a:custGeom>
              <a:avLst/>
              <a:gdLst>
                <a:gd name="connsiteX0" fmla="*/ 3243943 w 6694714"/>
                <a:gd name="connsiteY0" fmla="*/ 0 h 2677886"/>
                <a:gd name="connsiteX1" fmla="*/ 3254829 w 6694714"/>
                <a:gd name="connsiteY1" fmla="*/ 1415143 h 2677886"/>
                <a:gd name="connsiteX2" fmla="*/ 0 w 6694714"/>
                <a:gd name="connsiteY2" fmla="*/ 1447800 h 2677886"/>
                <a:gd name="connsiteX3" fmla="*/ 32657 w 6694714"/>
                <a:gd name="connsiteY3" fmla="*/ 2677886 h 2677886"/>
                <a:gd name="connsiteX4" fmla="*/ 6694714 w 6694714"/>
                <a:gd name="connsiteY4" fmla="*/ 2634343 h 2677886"/>
                <a:gd name="connsiteX5" fmla="*/ 6694714 w 6694714"/>
                <a:gd name="connsiteY5" fmla="*/ 32657 h 2677886"/>
                <a:gd name="connsiteX6" fmla="*/ 3243943 w 6694714"/>
                <a:gd name="connsiteY6" fmla="*/ 0 h 2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94714" h="2677886">
                  <a:moveTo>
                    <a:pt x="3243943" y="0"/>
                  </a:moveTo>
                  <a:cubicBezTo>
                    <a:pt x="3247572" y="471714"/>
                    <a:pt x="3251200" y="943429"/>
                    <a:pt x="3254829" y="1415143"/>
                  </a:cubicBezTo>
                  <a:lnTo>
                    <a:pt x="0" y="1447800"/>
                  </a:lnTo>
                  <a:lnTo>
                    <a:pt x="32657" y="2677886"/>
                  </a:lnTo>
                  <a:lnTo>
                    <a:pt x="6694714" y="2634343"/>
                  </a:lnTo>
                  <a:lnTo>
                    <a:pt x="6694714" y="32657"/>
                  </a:lnTo>
                  <a:lnTo>
                    <a:pt x="3243943" y="0"/>
                  </a:lnTo>
                  <a:close/>
                </a:path>
              </a:pathLst>
            </a:custGeom>
            <a:solidFill>
              <a:srgbClr val="FFC000">
                <a:alpha val="20000"/>
              </a:srgbClr>
            </a:solidFill>
          </p:spPr>
          <p:style>
            <a:lnRef idx="0">
              <a:schemeClr val="accent2"/>
            </a:lnRef>
            <a:fillRef idx="3">
              <a:schemeClr val="accent2"/>
            </a:fillRef>
            <a:effectRef idx="3">
              <a:schemeClr val="accent2"/>
            </a:effectRef>
            <a:fontRef idx="minor">
              <a:schemeClr val="lt1"/>
            </a:fontRef>
          </p:style>
          <p:txBody>
            <a:bodyPr spcFirstLastPara="0" vert="horz" wrap="square" lIns="216354" tIns="189034" rIns="216354" bIns="189034" numCol="1" spcCol="1270" rtlCol="0" anchor="ctr" anchorCtr="0">
              <a:noAutofit/>
            </a:bodyPr>
            <a:lstStyle/>
            <a:p>
              <a:pPr algn="ctr" defTabSz="711200">
                <a:lnSpc>
                  <a:spcPct val="90000"/>
                </a:lnSpc>
                <a:spcBef>
                  <a:spcPct val="0"/>
                </a:spcBef>
                <a:spcAft>
                  <a:spcPct val="35000"/>
                </a:spcAft>
              </a:pPr>
              <a:endParaRPr lang="tr-TR" b="1" u="none" kern="1200" dirty="0">
                <a:latin typeface="Futura Bk BT" pitchFamily="34" charset="0"/>
              </a:endParaRPr>
            </a:p>
          </p:txBody>
        </p:sp>
        <p:sp>
          <p:nvSpPr>
            <p:cNvPr id="39" name="Serbest Form 38"/>
            <p:cNvSpPr/>
            <p:nvPr/>
          </p:nvSpPr>
          <p:spPr>
            <a:xfrm>
              <a:off x="5783035" y="2712271"/>
              <a:ext cx="6210514" cy="2462979"/>
            </a:xfrm>
            <a:custGeom>
              <a:avLst/>
              <a:gdLst>
                <a:gd name="connsiteX0" fmla="*/ 3156857 w 6705600"/>
                <a:gd name="connsiteY0" fmla="*/ 2656114 h 2656114"/>
                <a:gd name="connsiteX1" fmla="*/ 0 w 6705600"/>
                <a:gd name="connsiteY1" fmla="*/ 2656114 h 2656114"/>
                <a:gd name="connsiteX2" fmla="*/ 0 w 6705600"/>
                <a:gd name="connsiteY2" fmla="*/ 0 h 2656114"/>
                <a:gd name="connsiteX3" fmla="*/ 6705600 w 6705600"/>
                <a:gd name="connsiteY3" fmla="*/ 10885 h 2656114"/>
                <a:gd name="connsiteX4" fmla="*/ 6694714 w 6705600"/>
                <a:gd name="connsiteY4" fmla="*/ 1186543 h 2656114"/>
                <a:gd name="connsiteX5" fmla="*/ 3156857 w 6705600"/>
                <a:gd name="connsiteY5" fmla="*/ 1164771 h 2656114"/>
                <a:gd name="connsiteX6" fmla="*/ 3156857 w 6705600"/>
                <a:gd name="connsiteY6" fmla="*/ 2656114 h 265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5600" h="2656114">
                  <a:moveTo>
                    <a:pt x="3156857" y="2656114"/>
                  </a:moveTo>
                  <a:lnTo>
                    <a:pt x="0" y="2656114"/>
                  </a:lnTo>
                  <a:lnTo>
                    <a:pt x="0" y="0"/>
                  </a:lnTo>
                  <a:lnTo>
                    <a:pt x="6705600" y="10885"/>
                  </a:lnTo>
                  <a:lnTo>
                    <a:pt x="6694714" y="1186543"/>
                  </a:lnTo>
                  <a:lnTo>
                    <a:pt x="3156857" y="1164771"/>
                  </a:lnTo>
                  <a:lnTo>
                    <a:pt x="3156857" y="2656114"/>
                  </a:lnTo>
                  <a:close/>
                </a:path>
              </a:pathLst>
            </a:custGeom>
            <a:solidFill>
              <a:srgbClr val="00B0F0">
                <a:alpha val="20000"/>
              </a:srgbClr>
            </a:solidFill>
          </p:spPr>
          <p:style>
            <a:lnRef idx="0">
              <a:schemeClr val="accent2"/>
            </a:lnRef>
            <a:fillRef idx="3">
              <a:schemeClr val="accent2"/>
            </a:fillRef>
            <a:effectRef idx="3">
              <a:schemeClr val="accent2"/>
            </a:effectRef>
            <a:fontRef idx="minor">
              <a:schemeClr val="lt1"/>
            </a:fontRef>
          </p:style>
          <p:txBody>
            <a:bodyPr spcFirstLastPara="0" vert="horz" wrap="square" lIns="216354" tIns="189034" rIns="216354" bIns="189034" numCol="1" spcCol="1270" rtlCol="0" anchor="ctr" anchorCtr="0">
              <a:noAutofit/>
            </a:bodyPr>
            <a:lstStyle/>
            <a:p>
              <a:pPr algn="ctr" defTabSz="711200">
                <a:lnSpc>
                  <a:spcPct val="90000"/>
                </a:lnSpc>
                <a:spcBef>
                  <a:spcPct val="0"/>
                </a:spcBef>
                <a:spcAft>
                  <a:spcPct val="35000"/>
                </a:spcAft>
              </a:pPr>
              <a:endParaRPr lang="tr-TR" b="1" u="none" kern="1200" dirty="0">
                <a:latin typeface="Futura Bk BT" pitchFamily="34" charset="0"/>
              </a:endParaRPr>
            </a:p>
          </p:txBody>
        </p:sp>
      </p:grpSp>
      <p:sp>
        <p:nvSpPr>
          <p:cNvPr id="43" name="Oval 42"/>
          <p:cNvSpPr/>
          <p:nvPr/>
        </p:nvSpPr>
        <p:spPr>
          <a:xfrm>
            <a:off x="8736321" y="3720623"/>
            <a:ext cx="1331265" cy="852705"/>
          </a:xfrm>
          <a:prstGeom prst="ellipse">
            <a:avLst/>
          </a:prstGeom>
          <a:solidFill>
            <a:srgbClr val="00B0F0">
              <a:alpha val="20000"/>
            </a:srgbClr>
          </a:solidFill>
        </p:spPr>
        <p:style>
          <a:lnRef idx="0">
            <a:schemeClr val="accent2"/>
          </a:lnRef>
          <a:fillRef idx="3">
            <a:schemeClr val="accent2"/>
          </a:fillRef>
          <a:effectRef idx="3">
            <a:schemeClr val="accent2"/>
          </a:effectRef>
          <a:fontRef idx="minor">
            <a:schemeClr val="lt1"/>
          </a:fontRef>
        </p:style>
        <p:txBody>
          <a:bodyPr spcFirstLastPara="0" vert="horz" wrap="square" lIns="216354" tIns="189034" rIns="216354" bIns="189034" numCol="1" spcCol="1270" rtlCol="0" anchor="ctr" anchorCtr="0">
            <a:noAutofit/>
          </a:bodyPr>
          <a:lstStyle/>
          <a:p>
            <a:pPr algn="ctr" defTabSz="711200">
              <a:lnSpc>
                <a:spcPct val="90000"/>
              </a:lnSpc>
              <a:spcBef>
                <a:spcPct val="0"/>
              </a:spcBef>
              <a:spcAft>
                <a:spcPct val="35000"/>
              </a:spcAft>
            </a:pPr>
            <a:endParaRPr lang="tr-TR" b="1" u="none" kern="1200" dirty="0">
              <a:latin typeface="Futura Bk BT" pitchFamily="34" charset="0"/>
            </a:endParaRPr>
          </a:p>
        </p:txBody>
      </p:sp>
      <p:sp>
        <p:nvSpPr>
          <p:cNvPr id="44" name="Oval 43"/>
          <p:cNvSpPr/>
          <p:nvPr/>
        </p:nvSpPr>
        <p:spPr>
          <a:xfrm>
            <a:off x="10187084" y="3723666"/>
            <a:ext cx="1331265" cy="852705"/>
          </a:xfrm>
          <a:prstGeom prst="ellipse">
            <a:avLst/>
          </a:prstGeom>
          <a:solidFill>
            <a:srgbClr val="00B0F0">
              <a:alpha val="20000"/>
            </a:srgbClr>
          </a:solidFill>
        </p:spPr>
        <p:style>
          <a:lnRef idx="0">
            <a:schemeClr val="accent2"/>
          </a:lnRef>
          <a:fillRef idx="3">
            <a:schemeClr val="accent2"/>
          </a:fillRef>
          <a:effectRef idx="3">
            <a:schemeClr val="accent2"/>
          </a:effectRef>
          <a:fontRef idx="minor">
            <a:schemeClr val="lt1"/>
          </a:fontRef>
        </p:style>
        <p:txBody>
          <a:bodyPr spcFirstLastPara="0" vert="horz" wrap="square" lIns="216354" tIns="189034" rIns="216354" bIns="189034" numCol="1" spcCol="1270" rtlCol="0" anchor="ctr" anchorCtr="0">
            <a:noAutofit/>
          </a:bodyPr>
          <a:lstStyle/>
          <a:p>
            <a:pPr algn="ctr" defTabSz="711200">
              <a:lnSpc>
                <a:spcPct val="90000"/>
              </a:lnSpc>
              <a:spcBef>
                <a:spcPct val="0"/>
              </a:spcBef>
              <a:spcAft>
                <a:spcPct val="35000"/>
              </a:spcAft>
            </a:pPr>
            <a:endParaRPr lang="tr-TR" b="1" u="none" kern="1200" dirty="0">
              <a:latin typeface="Futura Bk BT" pitchFamily="34" charset="0"/>
            </a:endParaRPr>
          </a:p>
        </p:txBody>
      </p:sp>
      <p:sp>
        <p:nvSpPr>
          <p:cNvPr id="47" name="Oval 46"/>
          <p:cNvSpPr/>
          <p:nvPr/>
        </p:nvSpPr>
        <p:spPr>
          <a:xfrm>
            <a:off x="5942979" y="2676104"/>
            <a:ext cx="1252019" cy="758570"/>
          </a:xfrm>
          <a:prstGeom prst="ellipse">
            <a:avLst/>
          </a:prstGeom>
          <a:solidFill>
            <a:srgbClr val="FFC000">
              <a:alpha val="40000"/>
            </a:srgbClr>
          </a:solidFill>
        </p:spPr>
        <p:style>
          <a:lnRef idx="0">
            <a:schemeClr val="accent2"/>
          </a:lnRef>
          <a:fillRef idx="3">
            <a:schemeClr val="accent2"/>
          </a:fillRef>
          <a:effectRef idx="3">
            <a:schemeClr val="accent2"/>
          </a:effectRef>
          <a:fontRef idx="minor">
            <a:schemeClr val="lt1"/>
          </a:fontRef>
        </p:style>
        <p:txBody>
          <a:bodyPr spcFirstLastPara="0" vert="horz" wrap="square" lIns="216354" tIns="189034" rIns="216354" bIns="189034" numCol="1" spcCol="1270" rtlCol="0" anchor="ctr" anchorCtr="0">
            <a:noAutofit/>
          </a:bodyPr>
          <a:lstStyle/>
          <a:p>
            <a:pPr algn="ctr" defTabSz="711200">
              <a:lnSpc>
                <a:spcPct val="90000"/>
              </a:lnSpc>
              <a:spcBef>
                <a:spcPct val="0"/>
              </a:spcBef>
              <a:spcAft>
                <a:spcPct val="35000"/>
              </a:spcAft>
            </a:pPr>
            <a:endParaRPr lang="tr-TR" b="1" u="none" kern="1200" dirty="0">
              <a:latin typeface="Futura Bk BT" pitchFamily="34" charset="0"/>
            </a:endParaRPr>
          </a:p>
        </p:txBody>
      </p:sp>
      <p:sp>
        <p:nvSpPr>
          <p:cNvPr id="48" name="Oval 47"/>
          <p:cNvSpPr/>
          <p:nvPr/>
        </p:nvSpPr>
        <p:spPr>
          <a:xfrm>
            <a:off x="7380939" y="2663254"/>
            <a:ext cx="1252019" cy="758570"/>
          </a:xfrm>
          <a:prstGeom prst="ellipse">
            <a:avLst/>
          </a:prstGeom>
          <a:solidFill>
            <a:srgbClr val="FFC000">
              <a:alpha val="40000"/>
            </a:srgbClr>
          </a:solidFill>
        </p:spPr>
        <p:style>
          <a:lnRef idx="0">
            <a:schemeClr val="accent2"/>
          </a:lnRef>
          <a:fillRef idx="3">
            <a:schemeClr val="accent2"/>
          </a:fillRef>
          <a:effectRef idx="3">
            <a:schemeClr val="accent2"/>
          </a:effectRef>
          <a:fontRef idx="minor">
            <a:schemeClr val="lt1"/>
          </a:fontRef>
        </p:style>
        <p:txBody>
          <a:bodyPr spcFirstLastPara="0" vert="horz" wrap="square" lIns="216354" tIns="189034" rIns="216354" bIns="189034" numCol="1" spcCol="1270" rtlCol="0" anchor="ctr" anchorCtr="0">
            <a:noAutofit/>
          </a:bodyPr>
          <a:lstStyle/>
          <a:p>
            <a:pPr algn="ctr" defTabSz="711200">
              <a:lnSpc>
                <a:spcPct val="90000"/>
              </a:lnSpc>
              <a:spcBef>
                <a:spcPct val="0"/>
              </a:spcBef>
              <a:spcAft>
                <a:spcPct val="35000"/>
              </a:spcAft>
            </a:pPr>
            <a:endParaRPr lang="tr-TR" b="1" u="none" kern="1200" dirty="0">
              <a:latin typeface="Futura Bk BT" pitchFamily="34" charset="0"/>
            </a:endParaRPr>
          </a:p>
        </p:txBody>
      </p:sp>
      <p:sp>
        <p:nvSpPr>
          <p:cNvPr id="30" name="Sağ Ok 29"/>
          <p:cNvSpPr/>
          <p:nvPr/>
        </p:nvSpPr>
        <p:spPr>
          <a:xfrm rot="20791824">
            <a:off x="4621202" y="3423840"/>
            <a:ext cx="1514764" cy="242302"/>
          </a:xfrm>
          <a:prstGeom prst="rightArrow">
            <a:avLst/>
          </a:prstGeom>
          <a:solidFill>
            <a:srgbClr val="002060">
              <a:alpha val="70000"/>
            </a:srgbClr>
          </a:solidFill>
        </p:spPr>
        <p:style>
          <a:lnRef idx="0">
            <a:schemeClr val="accent2"/>
          </a:lnRef>
          <a:fillRef idx="3">
            <a:schemeClr val="accent2"/>
          </a:fillRef>
          <a:effectRef idx="3">
            <a:schemeClr val="accent2"/>
          </a:effectRef>
          <a:fontRef idx="minor">
            <a:schemeClr val="lt1"/>
          </a:fontRef>
        </p:style>
        <p:txBody>
          <a:bodyPr spcFirstLastPara="0" vert="horz" wrap="square" lIns="216354" tIns="189034" rIns="216354" bIns="189034" numCol="1" spcCol="1270" rtlCol="0" anchor="ctr" anchorCtr="0">
            <a:noAutofit/>
          </a:bodyPr>
          <a:lstStyle/>
          <a:p>
            <a:pPr algn="ctr" defTabSz="711200">
              <a:lnSpc>
                <a:spcPct val="90000"/>
              </a:lnSpc>
              <a:spcBef>
                <a:spcPct val="0"/>
              </a:spcBef>
              <a:spcAft>
                <a:spcPct val="35000"/>
              </a:spcAft>
            </a:pPr>
            <a:endParaRPr lang="tr-TR" b="1" u="none" kern="1200" dirty="0">
              <a:latin typeface="Futura Bk BT" pitchFamily="34" charset="0"/>
            </a:endParaRPr>
          </a:p>
        </p:txBody>
      </p:sp>
      <p:sp>
        <p:nvSpPr>
          <p:cNvPr id="32" name="Sağ Ok 31"/>
          <p:cNvSpPr/>
          <p:nvPr/>
        </p:nvSpPr>
        <p:spPr>
          <a:xfrm rot="429922">
            <a:off x="4607383" y="3928043"/>
            <a:ext cx="4414689" cy="212180"/>
          </a:xfrm>
          <a:prstGeom prst="rightArrow">
            <a:avLst/>
          </a:prstGeom>
          <a:solidFill>
            <a:srgbClr val="002060">
              <a:alpha val="70000"/>
            </a:srgbClr>
          </a:solidFill>
        </p:spPr>
        <p:style>
          <a:lnRef idx="0">
            <a:schemeClr val="accent2"/>
          </a:lnRef>
          <a:fillRef idx="3">
            <a:schemeClr val="accent2"/>
          </a:fillRef>
          <a:effectRef idx="3">
            <a:schemeClr val="accent2"/>
          </a:effectRef>
          <a:fontRef idx="minor">
            <a:schemeClr val="lt1"/>
          </a:fontRef>
        </p:style>
        <p:txBody>
          <a:bodyPr spcFirstLastPara="0" vert="horz" wrap="square" lIns="216354" tIns="189034" rIns="216354" bIns="189034" numCol="1" spcCol="1270" rtlCol="0" anchor="ctr" anchorCtr="0">
            <a:noAutofit/>
          </a:bodyPr>
          <a:lstStyle/>
          <a:p>
            <a:pPr algn="ctr" defTabSz="711200">
              <a:lnSpc>
                <a:spcPct val="90000"/>
              </a:lnSpc>
              <a:spcBef>
                <a:spcPct val="0"/>
              </a:spcBef>
              <a:spcAft>
                <a:spcPct val="35000"/>
              </a:spcAft>
            </a:pPr>
            <a:endParaRPr lang="tr-TR" b="1" u="none" kern="1200" dirty="0">
              <a:latin typeface="Futura Bk BT" pitchFamily="34" charset="0"/>
            </a:endParaRPr>
          </a:p>
        </p:txBody>
      </p:sp>
      <p:sp>
        <p:nvSpPr>
          <p:cNvPr id="26" name="Dikdörtgen 25"/>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Resim 7"/>
          <p:cNvPicPr>
            <a:picLocks noChangeAspect="1"/>
          </p:cNvPicPr>
          <p:nvPr/>
        </p:nvPicPr>
        <p:blipFill>
          <a:blip r:embed="rId5"/>
          <a:stretch>
            <a:fillRect/>
          </a:stretch>
        </p:blipFill>
        <p:spPr>
          <a:xfrm>
            <a:off x="1157191" y="2367974"/>
            <a:ext cx="3132289" cy="2373945"/>
          </a:xfrm>
          <a:prstGeom prst="rect">
            <a:avLst/>
          </a:prstGeom>
        </p:spPr>
      </p:pic>
      <p:sp>
        <p:nvSpPr>
          <p:cNvPr id="51" name="Dikdörtgen 50"/>
          <p:cNvSpPr/>
          <p:nvPr/>
        </p:nvSpPr>
        <p:spPr>
          <a:xfrm>
            <a:off x="1649443" y="3926997"/>
            <a:ext cx="1912426" cy="646331"/>
          </a:xfrm>
          <a:prstGeom prst="rect">
            <a:avLst/>
          </a:prstGeom>
        </p:spPr>
        <p:txBody>
          <a:bodyPr wrap="square">
            <a:spAutoFit/>
          </a:bodyPr>
          <a:lstStyle/>
          <a:p>
            <a:pPr algn="ctr"/>
            <a:r>
              <a:rPr lang="tr-TR" sz="3600" b="1" dirty="0">
                <a:solidFill>
                  <a:srgbClr val="002060"/>
                </a:solidFill>
              </a:rPr>
              <a:t> </a:t>
            </a:r>
            <a:r>
              <a:rPr lang="tr-TR" sz="3600" b="1" dirty="0">
                <a:solidFill>
                  <a:srgbClr val="FFFFCC"/>
                </a:solidFill>
              </a:rPr>
              <a:t>2</a:t>
            </a:r>
            <a:r>
              <a:rPr lang="tr-TR" sz="3600" b="1" dirty="0" smtClean="0">
                <a:solidFill>
                  <a:srgbClr val="FFFFCC"/>
                </a:solidFill>
              </a:rPr>
              <a:t> </a:t>
            </a:r>
            <a:r>
              <a:rPr lang="tr-TR" sz="3600" b="1" dirty="0">
                <a:solidFill>
                  <a:srgbClr val="FFFFCC"/>
                </a:solidFill>
              </a:rPr>
              <a:t>ay</a:t>
            </a:r>
          </a:p>
        </p:txBody>
      </p:sp>
    </p:spTree>
    <p:extLst>
      <p:ext uri="{BB962C8B-B14F-4D97-AF65-F5344CB8AC3E}">
        <p14:creationId xmlns:p14="http://schemas.microsoft.com/office/powerpoint/2010/main" val="27258147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İzleme Süreci: Ar-Ge Yardım İstek Formu</a:t>
            </a:r>
          </a:p>
        </p:txBody>
      </p:sp>
      <p:sp>
        <p:nvSpPr>
          <p:cNvPr id="6" name="Dikdörtgen 5"/>
          <p:cNvSpPr/>
          <p:nvPr/>
        </p:nvSpPr>
        <p:spPr>
          <a:xfrm>
            <a:off x="405160" y="899674"/>
            <a:ext cx="11459737" cy="830997"/>
          </a:xfrm>
          <a:prstGeom prst="rect">
            <a:avLst/>
          </a:prstGeom>
        </p:spPr>
        <p:txBody>
          <a:bodyPr wrap="square">
            <a:spAutoFit/>
          </a:bodyPr>
          <a:lstStyle/>
          <a:p>
            <a:pPr algn="just"/>
            <a:r>
              <a:rPr lang="tr-TR" sz="2400" dirty="0"/>
              <a:t>S</a:t>
            </a:r>
            <a:r>
              <a:rPr lang="en-US" sz="2400" dirty="0" err="1" smtClean="0"/>
              <a:t>özleşme</a:t>
            </a:r>
            <a:r>
              <a:rPr lang="en-US" sz="2400" dirty="0" smtClean="0"/>
              <a:t> </a:t>
            </a:r>
            <a:r>
              <a:rPr lang="en-US" sz="2400" dirty="0" err="1"/>
              <a:t>tarihi</a:t>
            </a:r>
            <a:r>
              <a:rPr lang="en-US" sz="2400" dirty="0"/>
              <a:t> </a:t>
            </a:r>
            <a:r>
              <a:rPr lang="en-US" sz="2400" dirty="0" err="1"/>
              <a:t>itibariyle</a:t>
            </a:r>
            <a:r>
              <a:rPr lang="en-US" sz="2400" dirty="0"/>
              <a:t> </a:t>
            </a:r>
            <a:r>
              <a:rPr lang="en-US" sz="2400" dirty="0" err="1" smtClean="0"/>
              <a:t>tamamlanmış</a:t>
            </a:r>
            <a:r>
              <a:rPr lang="en-US" sz="2400" dirty="0" smtClean="0"/>
              <a:t> </a:t>
            </a:r>
            <a:r>
              <a:rPr lang="en-US" sz="2400" dirty="0" err="1" smtClean="0"/>
              <a:t>dönemler</a:t>
            </a:r>
            <a:r>
              <a:rPr lang="tr-TR" sz="2400" dirty="0" smtClean="0"/>
              <a:t>in</a:t>
            </a:r>
            <a:r>
              <a:rPr lang="en-US" sz="2400" dirty="0" smtClean="0"/>
              <a:t> </a:t>
            </a:r>
            <a:r>
              <a:rPr lang="en-US" sz="2400" dirty="0" err="1"/>
              <a:t>olması</a:t>
            </a:r>
            <a:r>
              <a:rPr lang="en-US" sz="2400" dirty="0"/>
              <a:t> </a:t>
            </a:r>
            <a:r>
              <a:rPr lang="en-US" sz="2400" dirty="0" err="1"/>
              <a:t>durumunda</a:t>
            </a:r>
            <a:r>
              <a:rPr lang="en-US" sz="2400" dirty="0"/>
              <a:t>, </a:t>
            </a:r>
            <a:r>
              <a:rPr lang="en-US" sz="2400" dirty="0" err="1"/>
              <a:t>bu</a:t>
            </a:r>
            <a:r>
              <a:rPr lang="en-US" sz="2400" dirty="0"/>
              <a:t> </a:t>
            </a:r>
            <a:r>
              <a:rPr lang="en-US" sz="2400" dirty="0" err="1"/>
              <a:t>dönemler</a:t>
            </a:r>
            <a:r>
              <a:rPr lang="en-US" sz="2400" dirty="0"/>
              <a:t> </a:t>
            </a:r>
            <a:r>
              <a:rPr lang="en-US" sz="2400" dirty="0" err="1"/>
              <a:t>en</a:t>
            </a:r>
            <a:r>
              <a:rPr lang="en-US" sz="2400" dirty="0"/>
              <a:t> </a:t>
            </a:r>
            <a:r>
              <a:rPr lang="en-US" sz="2400" dirty="0" err="1"/>
              <a:t>geç</a:t>
            </a:r>
            <a:r>
              <a:rPr lang="en-US" sz="2400" dirty="0"/>
              <a:t>, </a:t>
            </a:r>
            <a:r>
              <a:rPr lang="en-US" sz="2400" dirty="0" err="1"/>
              <a:t>sözleşme</a:t>
            </a:r>
            <a:r>
              <a:rPr lang="en-US" sz="2400" dirty="0"/>
              <a:t> </a:t>
            </a:r>
            <a:r>
              <a:rPr lang="en-US" sz="2400" dirty="0" err="1"/>
              <a:t>tarihini</a:t>
            </a:r>
            <a:r>
              <a:rPr lang="en-US" sz="2400" dirty="0"/>
              <a:t> </a:t>
            </a:r>
            <a:r>
              <a:rPr lang="en-US" sz="2400" dirty="0" err="1"/>
              <a:t>takip</a:t>
            </a:r>
            <a:r>
              <a:rPr lang="en-US" sz="2400" dirty="0"/>
              <a:t> </a:t>
            </a:r>
            <a:r>
              <a:rPr lang="en-US" sz="2400" dirty="0" err="1"/>
              <a:t>eden</a:t>
            </a:r>
            <a:r>
              <a:rPr lang="en-US" sz="2400" dirty="0"/>
              <a:t> </a:t>
            </a:r>
            <a:r>
              <a:rPr lang="en-US" sz="2400" dirty="0" err="1"/>
              <a:t>dönemin</a:t>
            </a:r>
            <a:r>
              <a:rPr lang="en-US" sz="2400" dirty="0"/>
              <a:t> </a:t>
            </a:r>
            <a:r>
              <a:rPr lang="tr-TR" sz="2400" dirty="0" smtClean="0"/>
              <a:t>ikinci</a:t>
            </a:r>
            <a:r>
              <a:rPr lang="en-US" sz="2400" dirty="0" smtClean="0"/>
              <a:t> </a:t>
            </a:r>
            <a:r>
              <a:rPr lang="en-US" sz="2400" dirty="0" err="1"/>
              <a:t>ayının</a:t>
            </a:r>
            <a:r>
              <a:rPr lang="en-US" sz="2400" dirty="0"/>
              <a:t> </a:t>
            </a:r>
            <a:r>
              <a:rPr lang="en-US" sz="2400" dirty="0" err="1"/>
              <a:t>sonuna</a:t>
            </a:r>
            <a:r>
              <a:rPr lang="en-US" sz="2400" dirty="0"/>
              <a:t> </a:t>
            </a:r>
            <a:r>
              <a:rPr lang="en-US" sz="2400" dirty="0" err="1"/>
              <a:t>kadar</a:t>
            </a:r>
            <a:r>
              <a:rPr lang="en-US" sz="2400" dirty="0"/>
              <a:t> </a:t>
            </a:r>
            <a:r>
              <a:rPr lang="en-US" sz="2400" dirty="0" err="1"/>
              <a:t>sunulabilir</a:t>
            </a:r>
            <a:r>
              <a:rPr lang="en-US" sz="2400" dirty="0"/>
              <a:t>. </a:t>
            </a:r>
            <a:endParaRPr lang="tr-TR" sz="2400" dirty="0"/>
          </a:p>
        </p:txBody>
      </p:sp>
      <p:sp>
        <p:nvSpPr>
          <p:cNvPr id="10" name="Metin kutusu 9"/>
          <p:cNvSpPr txBox="1"/>
          <p:nvPr/>
        </p:nvSpPr>
        <p:spPr>
          <a:xfrm>
            <a:off x="987902" y="2593266"/>
            <a:ext cx="4047838" cy="400110"/>
          </a:xfrm>
          <a:prstGeom prst="rect">
            <a:avLst/>
          </a:prstGeom>
          <a:noFill/>
        </p:spPr>
        <p:txBody>
          <a:bodyPr wrap="square" rtlCol="0">
            <a:spAutoFit/>
          </a:bodyPr>
          <a:lstStyle/>
          <a:p>
            <a:pPr algn="ctr"/>
            <a:r>
              <a:rPr lang="tr-TR" sz="2000" b="1" dirty="0" smtClean="0">
                <a:solidFill>
                  <a:schemeClr val="tx2"/>
                </a:solidFill>
              </a:rPr>
              <a:t>Sözleşme Tarihi : 18.04.2024 </a:t>
            </a:r>
            <a:endParaRPr lang="tr-TR" sz="2000" b="1" dirty="0">
              <a:solidFill>
                <a:schemeClr val="tx2"/>
              </a:solidFill>
            </a:endParaRPr>
          </a:p>
        </p:txBody>
      </p:sp>
      <p:sp>
        <p:nvSpPr>
          <p:cNvPr id="11" name="Metin kutusu 10"/>
          <p:cNvSpPr txBox="1"/>
          <p:nvPr/>
        </p:nvSpPr>
        <p:spPr>
          <a:xfrm>
            <a:off x="2787043" y="5706168"/>
            <a:ext cx="6929404" cy="707886"/>
          </a:xfrm>
          <a:prstGeom prst="rect">
            <a:avLst/>
          </a:prstGeom>
          <a:noFill/>
        </p:spPr>
        <p:txBody>
          <a:bodyPr wrap="square" rtlCol="0">
            <a:spAutoFit/>
          </a:bodyPr>
          <a:lstStyle/>
          <a:p>
            <a:pPr algn="ctr"/>
            <a:r>
              <a:rPr lang="tr-TR" sz="2000" b="1" i="1" dirty="0" smtClean="0">
                <a:solidFill>
                  <a:schemeClr val="tx2"/>
                </a:solidFill>
              </a:rPr>
              <a:t>2023/2 dönemi 2024/1 dönemi ile birlikte 2024 yılı ağustos ayının sonuna kadar sunulabilir. </a:t>
            </a:r>
            <a:endParaRPr lang="tr-TR" sz="2000" b="1" i="1" dirty="0">
              <a:solidFill>
                <a:schemeClr val="tx2"/>
              </a:solidFill>
            </a:endParaRPr>
          </a:p>
        </p:txBody>
      </p:sp>
      <p:pic>
        <p:nvPicPr>
          <p:cNvPr id="12" name="Resim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7540" y="1889358"/>
            <a:ext cx="2565188" cy="1710125"/>
          </a:xfrm>
          <a:prstGeom prst="rect">
            <a:avLst/>
          </a:prstGeom>
        </p:spPr>
      </p:pic>
      <p:sp>
        <p:nvSpPr>
          <p:cNvPr id="9" name="Dikdörtgen 8"/>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Resim 1"/>
          <p:cNvPicPr>
            <a:picLocks noChangeAspect="1"/>
          </p:cNvPicPr>
          <p:nvPr/>
        </p:nvPicPr>
        <p:blipFill>
          <a:blip r:embed="rId4"/>
          <a:stretch>
            <a:fillRect/>
          </a:stretch>
        </p:blipFill>
        <p:spPr>
          <a:xfrm>
            <a:off x="974956" y="3855971"/>
            <a:ext cx="10220325" cy="1885950"/>
          </a:xfrm>
          <a:prstGeom prst="rect">
            <a:avLst/>
          </a:prstGeom>
        </p:spPr>
      </p:pic>
    </p:spTree>
    <p:extLst>
      <p:ext uri="{BB962C8B-B14F-4D97-AF65-F5344CB8AC3E}">
        <p14:creationId xmlns:p14="http://schemas.microsoft.com/office/powerpoint/2010/main" val="4238981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İzleme Süreci: Ar-Ge Yardım İstek Formu</a:t>
            </a:r>
          </a:p>
        </p:txBody>
      </p:sp>
      <p:sp>
        <p:nvSpPr>
          <p:cNvPr id="8" name="Dikdörtgen 7"/>
          <p:cNvSpPr/>
          <p:nvPr/>
        </p:nvSpPr>
        <p:spPr>
          <a:xfrm>
            <a:off x="405093" y="2647491"/>
            <a:ext cx="6096000" cy="3170099"/>
          </a:xfrm>
          <a:prstGeom prst="rect">
            <a:avLst/>
          </a:prstGeom>
        </p:spPr>
        <p:txBody>
          <a:bodyPr>
            <a:spAutoFit/>
          </a:bodyPr>
          <a:lstStyle/>
          <a:p>
            <a:r>
              <a:rPr lang="tr-TR" sz="2000" i="1" dirty="0" smtClean="0"/>
              <a:t>Ar-Ge </a:t>
            </a:r>
            <a:r>
              <a:rPr lang="tr-TR" sz="2000" i="1" dirty="0"/>
              <a:t>Yardım İstek Formu sunulmazsa veya geç gönderilirse</a:t>
            </a:r>
            <a:r>
              <a:rPr lang="tr-TR" sz="2000" i="1" dirty="0" smtClean="0"/>
              <a:t>;</a:t>
            </a:r>
          </a:p>
          <a:p>
            <a:endParaRPr lang="tr-TR" sz="2000" dirty="0"/>
          </a:p>
          <a:p>
            <a:pPr marL="285750" indent="-285750">
              <a:buFont typeface="Arial" panose="020B0604020202020204" pitchFamily="34" charset="0"/>
              <a:buChar char="•"/>
            </a:pPr>
            <a:r>
              <a:rPr lang="tr-TR" sz="2000" dirty="0"/>
              <a:t>Firmadan açıklama </a:t>
            </a:r>
            <a:r>
              <a:rPr lang="tr-TR" sz="2000" dirty="0" smtClean="0"/>
              <a:t>istenir</a:t>
            </a:r>
          </a:p>
          <a:p>
            <a:endParaRPr lang="tr-TR" sz="2000" dirty="0" smtClean="0"/>
          </a:p>
          <a:p>
            <a:pPr marL="742950" lvl="1" indent="-285750">
              <a:buFont typeface="Wingdings" panose="05000000000000000000" pitchFamily="2" charset="2"/>
              <a:buChar char="q"/>
            </a:pPr>
            <a:r>
              <a:rPr lang="tr-TR" sz="2000" dirty="0" smtClean="0"/>
              <a:t>Proje </a:t>
            </a:r>
            <a:r>
              <a:rPr lang="tr-TR" sz="2000" dirty="0"/>
              <a:t>destek sürecinin devamına karar </a:t>
            </a:r>
            <a:r>
              <a:rPr lang="tr-TR" sz="2000" dirty="0" smtClean="0"/>
              <a:t>verilebilir ancak o döneme ait giderlerden </a:t>
            </a:r>
            <a:r>
              <a:rPr lang="tr-TR" sz="2000" b="1" dirty="0" smtClean="0">
                <a:solidFill>
                  <a:srgbClr val="FF0000"/>
                </a:solidFill>
              </a:rPr>
              <a:t>%30 kesinti yapılır</a:t>
            </a:r>
            <a:r>
              <a:rPr lang="tr-TR" sz="2000" dirty="0" smtClean="0"/>
              <a:t>.</a:t>
            </a:r>
          </a:p>
          <a:p>
            <a:pPr lvl="1"/>
            <a:endParaRPr lang="tr-TR" sz="2000" dirty="0" smtClean="0"/>
          </a:p>
          <a:p>
            <a:pPr marL="742950" lvl="1" indent="-285750">
              <a:buFont typeface="Wingdings" panose="05000000000000000000" pitchFamily="2" charset="2"/>
              <a:buChar char="q"/>
            </a:pPr>
            <a:r>
              <a:rPr lang="tr-TR" sz="2000" dirty="0"/>
              <a:t>Proje </a:t>
            </a:r>
            <a:r>
              <a:rPr lang="tr-TR" sz="2000" b="1" dirty="0"/>
              <a:t>yürürlükten </a:t>
            </a:r>
            <a:r>
              <a:rPr lang="tr-TR" sz="2000" b="1" dirty="0" smtClean="0"/>
              <a:t>kaldırılabilir</a:t>
            </a:r>
            <a:endParaRPr lang="tr-TR" sz="2000" b="1" dirty="0"/>
          </a:p>
        </p:txBody>
      </p:sp>
      <p:pic>
        <p:nvPicPr>
          <p:cNvPr id="9" name="Resim 8"/>
          <p:cNvPicPr>
            <a:picLocks noChangeAspect="1"/>
          </p:cNvPicPr>
          <p:nvPr/>
        </p:nvPicPr>
        <p:blipFill>
          <a:blip r:embed="rId3"/>
          <a:stretch>
            <a:fillRect/>
          </a:stretch>
        </p:blipFill>
        <p:spPr>
          <a:xfrm>
            <a:off x="405093" y="811883"/>
            <a:ext cx="3501483" cy="1642289"/>
          </a:xfrm>
          <a:prstGeom prst="rect">
            <a:avLst/>
          </a:prstGeom>
        </p:spPr>
      </p:pic>
      <p:sp>
        <p:nvSpPr>
          <p:cNvPr id="10" name="Metin kutusu 9"/>
          <p:cNvSpPr txBox="1"/>
          <p:nvPr/>
        </p:nvSpPr>
        <p:spPr>
          <a:xfrm>
            <a:off x="3906576" y="998569"/>
            <a:ext cx="8123984" cy="830997"/>
          </a:xfrm>
          <a:prstGeom prst="rect">
            <a:avLst/>
          </a:prstGeom>
          <a:noFill/>
        </p:spPr>
        <p:txBody>
          <a:bodyPr wrap="square" rtlCol="0">
            <a:spAutoFit/>
          </a:bodyPr>
          <a:lstStyle/>
          <a:p>
            <a:pPr algn="ctr"/>
            <a:r>
              <a:rPr lang="tr-TR" sz="2400" b="1" dirty="0" smtClean="0"/>
              <a:t>Son </a:t>
            </a:r>
            <a:r>
              <a:rPr lang="tr-TR" sz="2400" b="1" dirty="0"/>
              <a:t>gönderim </a:t>
            </a:r>
            <a:r>
              <a:rPr lang="tr-TR" sz="2400" b="1" dirty="0" smtClean="0"/>
              <a:t>tarihine kadar beklenilmemesi önerilmektedir!!!</a:t>
            </a:r>
            <a:endParaRPr lang="tr-TR" sz="2400" b="1" dirty="0" smtClean="0">
              <a:latin typeface="Corbel" pitchFamily="34" charset="0"/>
            </a:endParaRPr>
          </a:p>
        </p:txBody>
      </p:sp>
      <p:pic>
        <p:nvPicPr>
          <p:cNvPr id="11" name="Resim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6316" y="1926226"/>
            <a:ext cx="4300217" cy="2651801"/>
          </a:xfrm>
          <a:prstGeom prst="rect">
            <a:avLst/>
          </a:prstGeom>
        </p:spPr>
      </p:pic>
      <p:pic>
        <p:nvPicPr>
          <p:cNvPr id="12" name="Resim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3834" y="4879079"/>
            <a:ext cx="2705753" cy="1623452"/>
          </a:xfrm>
          <a:prstGeom prst="rect">
            <a:avLst/>
          </a:prstGeom>
        </p:spPr>
      </p:pic>
      <p:sp>
        <p:nvSpPr>
          <p:cNvPr id="13" name="Dikdörtgen 12"/>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054582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dirty="0"/>
              <a:t/>
            </a:r>
            <a:br>
              <a:rPr lang="tr-TR" dirty="0"/>
            </a:br>
            <a:endParaRPr lang="tr-TR" dirty="0"/>
          </a:p>
        </p:txBody>
      </p:sp>
      <p:sp>
        <p:nvSpPr>
          <p:cNvPr id="6" name="İçerik Yer Tutucusu 2"/>
          <p:cNvSpPr>
            <a:spLocks noGrp="1"/>
          </p:cNvSpPr>
          <p:nvPr>
            <p:ph idx="1"/>
          </p:nvPr>
        </p:nvSpPr>
        <p:spPr>
          <a:xfrm>
            <a:off x="879897" y="676021"/>
            <a:ext cx="5293890" cy="604664"/>
          </a:xfrm>
        </p:spPr>
        <p:txBody>
          <a:bodyPr>
            <a:normAutofit/>
          </a:bodyPr>
          <a:lstStyle/>
          <a:p>
            <a:pPr marL="0" indent="0" algn="ctr">
              <a:buNone/>
            </a:pPr>
            <a:r>
              <a:rPr lang="tr-TR" b="1" dirty="0">
                <a:solidFill>
                  <a:srgbClr val="FF0000"/>
                </a:solidFill>
              </a:rPr>
              <a:t>Destek kararı </a:t>
            </a:r>
            <a:r>
              <a:rPr lang="tr-TR" b="1" dirty="0">
                <a:solidFill>
                  <a:srgbClr val="002060"/>
                </a:solidFill>
              </a:rPr>
              <a:t>+</a:t>
            </a:r>
            <a:r>
              <a:rPr lang="tr-TR" b="1" dirty="0">
                <a:solidFill>
                  <a:srgbClr val="FF0000"/>
                </a:solidFill>
              </a:rPr>
              <a:t> </a:t>
            </a:r>
            <a:r>
              <a:rPr lang="tr-TR" b="1" i="1" dirty="0">
                <a:solidFill>
                  <a:srgbClr val="FF0000"/>
                </a:solidFill>
              </a:rPr>
              <a:t>Proje Önerisi </a:t>
            </a:r>
            <a:endParaRPr lang="en-US" b="1" i="1" dirty="0">
              <a:solidFill>
                <a:srgbClr val="FF0000"/>
              </a:solidFill>
            </a:endParaRPr>
          </a:p>
        </p:txBody>
      </p:sp>
      <p:sp>
        <p:nvSpPr>
          <p:cNvPr id="5" name="AutoShape 2" descr="Pusula Nedir? Pusula Nasıl Kullanılır? | ELEKTRİK REHBERİNİ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4" name="Picture 2" descr="Karşılıklı Çalışabilirlik Nedir - Mühendis Beyinl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217" y="1119710"/>
            <a:ext cx="5753260" cy="2495360"/>
          </a:xfrm>
          <a:prstGeom prst="rect">
            <a:avLst/>
          </a:prstGeom>
          <a:noFill/>
          <a:extLst>
            <a:ext uri="{909E8E84-426E-40DD-AFC4-6F175D3DCCD1}">
              <a14:hiddenFill xmlns:a14="http://schemas.microsoft.com/office/drawing/2010/main">
                <a:solidFill>
                  <a:srgbClr val="FFFFFF"/>
                </a:solidFill>
              </a14:hiddenFill>
            </a:ext>
          </a:extLst>
        </p:spPr>
      </p:pic>
      <p:sp>
        <p:nvSpPr>
          <p:cNvPr id="7" name="İçerik Yer Tutucusu 2"/>
          <p:cNvSpPr txBox="1">
            <a:spLocks/>
          </p:cNvSpPr>
          <p:nvPr/>
        </p:nvSpPr>
        <p:spPr>
          <a:xfrm>
            <a:off x="353315" y="3605039"/>
            <a:ext cx="7425167" cy="293183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tr-TR" sz="2000" b="1" dirty="0">
                <a:solidFill>
                  <a:srgbClr val="002060"/>
                </a:solidFill>
              </a:rPr>
              <a:t>Ar-Ge Yardımı İstek Formu:</a:t>
            </a:r>
          </a:p>
          <a:p>
            <a:pPr marL="514350" indent="-514350">
              <a:buAutoNum type="arabicPeriod"/>
            </a:pPr>
            <a:r>
              <a:rPr lang="tr-TR" sz="2000" b="1" dirty="0" smtClean="0">
                <a:solidFill>
                  <a:srgbClr val="002060"/>
                </a:solidFill>
              </a:rPr>
              <a:t>Teknik Rapor *</a:t>
            </a:r>
            <a:endParaRPr lang="en-US" sz="2000" b="1" dirty="0">
              <a:solidFill>
                <a:srgbClr val="002060"/>
              </a:solidFill>
            </a:endParaRPr>
          </a:p>
          <a:p>
            <a:pPr marL="514350" indent="-514350">
              <a:buAutoNum type="arabicPeriod"/>
            </a:pPr>
            <a:r>
              <a:rPr lang="tr-TR" sz="2000" b="1" dirty="0">
                <a:solidFill>
                  <a:srgbClr val="002060"/>
                </a:solidFill>
              </a:rPr>
              <a:t>Mali Müşavirlik Proje Harcamaları Değerlendirme Raporu (AGY500/MM Raporu) </a:t>
            </a:r>
            <a:r>
              <a:rPr lang="en-US" sz="2000" b="1" dirty="0" err="1">
                <a:solidFill>
                  <a:srgbClr val="002060"/>
                </a:solidFill>
              </a:rPr>
              <a:t>ve</a:t>
            </a:r>
            <a:r>
              <a:rPr lang="en-US" sz="2000" b="1" dirty="0">
                <a:solidFill>
                  <a:srgbClr val="002060"/>
                </a:solidFill>
              </a:rPr>
              <a:t> </a:t>
            </a:r>
            <a:r>
              <a:rPr lang="en-US" sz="2000" b="1" dirty="0" err="1">
                <a:solidFill>
                  <a:srgbClr val="002060"/>
                </a:solidFill>
              </a:rPr>
              <a:t>ekinde</a:t>
            </a:r>
            <a:r>
              <a:rPr lang="en-US" sz="2000" b="1" dirty="0">
                <a:solidFill>
                  <a:srgbClr val="002060"/>
                </a:solidFill>
              </a:rPr>
              <a:t> </a:t>
            </a:r>
            <a:r>
              <a:rPr lang="en-US" sz="2000" b="1" dirty="0" err="1">
                <a:solidFill>
                  <a:srgbClr val="002060"/>
                </a:solidFill>
              </a:rPr>
              <a:t>onaylı</a:t>
            </a:r>
            <a:r>
              <a:rPr lang="en-US" sz="2000" b="1" dirty="0">
                <a:solidFill>
                  <a:srgbClr val="002060"/>
                </a:solidFill>
              </a:rPr>
              <a:t> </a:t>
            </a:r>
            <a:r>
              <a:rPr lang="en-US" sz="2000" b="1" dirty="0" err="1">
                <a:solidFill>
                  <a:srgbClr val="002060"/>
                </a:solidFill>
              </a:rPr>
              <a:t>gider</a:t>
            </a:r>
            <a:r>
              <a:rPr lang="en-US" sz="2000" b="1" dirty="0">
                <a:solidFill>
                  <a:srgbClr val="002060"/>
                </a:solidFill>
              </a:rPr>
              <a:t> </a:t>
            </a:r>
            <a:r>
              <a:rPr lang="en-US" sz="2000" b="1" dirty="0" err="1">
                <a:solidFill>
                  <a:srgbClr val="002060"/>
                </a:solidFill>
              </a:rPr>
              <a:t>formları</a:t>
            </a:r>
            <a:r>
              <a:rPr lang="en-US" sz="2000" b="1" dirty="0">
                <a:solidFill>
                  <a:srgbClr val="002060"/>
                </a:solidFill>
              </a:rPr>
              <a:t> </a:t>
            </a:r>
            <a:r>
              <a:rPr lang="en-US" sz="2000" b="1" dirty="0" err="1">
                <a:solidFill>
                  <a:srgbClr val="002060"/>
                </a:solidFill>
              </a:rPr>
              <a:t>ile</a:t>
            </a:r>
            <a:r>
              <a:rPr lang="en-US" sz="2000" b="1" dirty="0">
                <a:solidFill>
                  <a:srgbClr val="002060"/>
                </a:solidFill>
              </a:rPr>
              <a:t> </a:t>
            </a:r>
            <a:r>
              <a:rPr lang="en-US" sz="2000" b="1" dirty="0" err="1">
                <a:solidFill>
                  <a:srgbClr val="002060"/>
                </a:solidFill>
              </a:rPr>
              <a:t>diğer</a:t>
            </a:r>
            <a:r>
              <a:rPr lang="en-US" sz="2000" b="1" dirty="0">
                <a:solidFill>
                  <a:srgbClr val="002060"/>
                </a:solidFill>
              </a:rPr>
              <a:t> </a:t>
            </a:r>
            <a:r>
              <a:rPr lang="en-US" sz="2000" b="1" dirty="0" err="1">
                <a:solidFill>
                  <a:srgbClr val="002060"/>
                </a:solidFill>
              </a:rPr>
              <a:t>onaylı</a:t>
            </a:r>
            <a:r>
              <a:rPr lang="en-US" sz="2000" b="1" dirty="0">
                <a:solidFill>
                  <a:srgbClr val="002060"/>
                </a:solidFill>
              </a:rPr>
              <a:t> </a:t>
            </a:r>
            <a:r>
              <a:rPr lang="en-US" sz="2000" b="1" dirty="0" err="1">
                <a:solidFill>
                  <a:srgbClr val="002060"/>
                </a:solidFill>
              </a:rPr>
              <a:t>ekleri</a:t>
            </a:r>
            <a:r>
              <a:rPr lang="en-US" sz="2000" b="1" dirty="0">
                <a:solidFill>
                  <a:srgbClr val="002060"/>
                </a:solidFill>
              </a:rPr>
              <a:t> ** </a:t>
            </a:r>
            <a:endParaRPr lang="tr-TR" sz="2000" b="1" dirty="0">
              <a:solidFill>
                <a:srgbClr val="002060"/>
              </a:solidFill>
            </a:endParaRPr>
          </a:p>
          <a:p>
            <a:pPr marL="514350" indent="-514350">
              <a:buAutoNum type="arabicPeriod"/>
            </a:pPr>
            <a:r>
              <a:rPr lang="tr-TR" sz="2000" b="1" dirty="0" smtClean="0">
                <a:solidFill>
                  <a:srgbClr val="002060"/>
                </a:solidFill>
              </a:rPr>
              <a:t>Proje </a:t>
            </a:r>
            <a:r>
              <a:rPr lang="tr-TR" sz="2000" b="1" dirty="0">
                <a:solidFill>
                  <a:srgbClr val="002060"/>
                </a:solidFill>
              </a:rPr>
              <a:t>Sonuç Raporu (Projenin son döneminde</a:t>
            </a:r>
            <a:r>
              <a:rPr lang="tr-TR" sz="2000" b="1" dirty="0" smtClean="0">
                <a:solidFill>
                  <a:srgbClr val="002060"/>
                </a:solidFill>
              </a:rPr>
              <a:t>)</a:t>
            </a:r>
          </a:p>
          <a:p>
            <a:pPr marL="0" indent="0">
              <a:buNone/>
            </a:pPr>
            <a:endParaRPr lang="tr-TR" sz="2000" b="1" baseline="30000" dirty="0">
              <a:solidFill>
                <a:srgbClr val="002060"/>
              </a:solidFill>
            </a:endParaRPr>
          </a:p>
          <a:p>
            <a:pPr marL="0" indent="0">
              <a:buNone/>
            </a:pPr>
            <a:r>
              <a:rPr lang="tr-TR" sz="2000" b="1" baseline="30000" dirty="0">
                <a:solidFill>
                  <a:srgbClr val="002060"/>
                </a:solidFill>
              </a:rPr>
              <a:t>* Ortaklı projelerde yürütücü kuruluş teknik raporu sunar. </a:t>
            </a:r>
          </a:p>
          <a:p>
            <a:pPr marL="0" indent="0">
              <a:buNone/>
            </a:pPr>
            <a:r>
              <a:rPr lang="tr-TR" sz="2000" b="1" baseline="30000" dirty="0">
                <a:solidFill>
                  <a:srgbClr val="002060"/>
                </a:solidFill>
              </a:rPr>
              <a:t>** Ortaklı projelerde her bir kuruluş ayrı ayrı sunar. </a:t>
            </a:r>
            <a:r>
              <a:rPr lang="tr-TR" sz="2000" b="1" baseline="30000" dirty="0" smtClean="0">
                <a:solidFill>
                  <a:srgbClr val="002060"/>
                </a:solidFill>
              </a:rPr>
              <a:t> Söz konusu raporlar</a:t>
            </a:r>
            <a:r>
              <a:rPr lang="tr-TR" sz="2000" b="1" dirty="0" smtClean="0">
                <a:solidFill>
                  <a:srgbClr val="002060"/>
                </a:solidFill>
              </a:rPr>
              <a:t> </a:t>
            </a:r>
            <a:r>
              <a:rPr lang="tr-TR" sz="2000" b="1" baseline="30000" dirty="0">
                <a:solidFill>
                  <a:srgbClr val="002060"/>
                </a:solidFill>
              </a:rPr>
              <a:t>o</a:t>
            </a:r>
            <a:r>
              <a:rPr lang="tr-TR" sz="2000" b="1" baseline="30000" dirty="0" smtClean="0">
                <a:solidFill>
                  <a:srgbClr val="002060"/>
                </a:solidFill>
              </a:rPr>
              <a:t>nline olarak gönderilecektir.</a:t>
            </a:r>
            <a:endParaRPr lang="en-US" sz="2000" b="1" baseline="30000" dirty="0">
              <a:solidFill>
                <a:srgbClr val="002060"/>
              </a:solidFill>
            </a:endParaRPr>
          </a:p>
        </p:txBody>
      </p:sp>
      <p:sp>
        <p:nvSpPr>
          <p:cNvPr id="9" name="İçerik Yer Tutucusu 2"/>
          <p:cNvSpPr txBox="1">
            <a:spLocks/>
          </p:cNvSpPr>
          <p:nvPr/>
        </p:nvSpPr>
        <p:spPr>
          <a:xfrm>
            <a:off x="8222022" y="3213027"/>
            <a:ext cx="2760700" cy="6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tr-TR" sz="2400" b="1" dirty="0">
                <a:solidFill>
                  <a:schemeClr val="tx2">
                    <a:lumMod val="75000"/>
                  </a:schemeClr>
                </a:solidFill>
              </a:rPr>
              <a:t>Ar-Ge Çalışmaları</a:t>
            </a:r>
            <a:endParaRPr lang="en-US" sz="2400" b="1" dirty="0">
              <a:solidFill>
                <a:schemeClr val="tx2">
                  <a:lumMod val="75000"/>
                </a:schemeClr>
              </a:solidFill>
            </a:endParaRPr>
          </a:p>
        </p:txBody>
      </p:sp>
      <p:pic>
        <p:nvPicPr>
          <p:cNvPr id="12" name="Resim 11"/>
          <p:cNvPicPr>
            <a:picLocks noChangeAspect="1"/>
          </p:cNvPicPr>
          <p:nvPr/>
        </p:nvPicPr>
        <p:blipFill>
          <a:blip r:embed="rId4"/>
          <a:stretch>
            <a:fillRect/>
          </a:stretch>
        </p:blipFill>
        <p:spPr>
          <a:xfrm>
            <a:off x="7813386" y="3969060"/>
            <a:ext cx="3823854" cy="1911927"/>
          </a:xfrm>
          <a:prstGeom prst="rect">
            <a:avLst/>
          </a:prstGeom>
        </p:spPr>
      </p:pic>
      <p:sp>
        <p:nvSpPr>
          <p:cNvPr id="13" name="İçerik Yer Tutucusu 2"/>
          <p:cNvSpPr txBox="1">
            <a:spLocks/>
          </p:cNvSpPr>
          <p:nvPr/>
        </p:nvSpPr>
        <p:spPr>
          <a:xfrm>
            <a:off x="9102293" y="5932213"/>
            <a:ext cx="2092185" cy="6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tr-TR" sz="2400" b="1" dirty="0">
                <a:solidFill>
                  <a:schemeClr val="tx2">
                    <a:lumMod val="75000"/>
                  </a:schemeClr>
                </a:solidFill>
              </a:rPr>
              <a:t>Harcamalar</a:t>
            </a:r>
            <a:endParaRPr lang="en-US" sz="2400" b="1" dirty="0">
              <a:solidFill>
                <a:schemeClr val="tx2">
                  <a:lumMod val="75000"/>
                </a:schemeClr>
              </a:solidFill>
            </a:endParaRPr>
          </a:p>
        </p:txBody>
      </p:sp>
      <p:sp>
        <p:nvSpPr>
          <p:cNvPr id="15" name="Title 1"/>
          <p:cNvSpPr txBox="1">
            <a:spLocks/>
          </p:cNvSpPr>
          <p:nvPr/>
        </p:nvSpPr>
        <p:spPr bwMode="auto">
          <a:xfrm>
            <a:off x="155575" y="-4482"/>
            <a:ext cx="12036425" cy="61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2400" b="1" kern="1200">
                <a:solidFill>
                  <a:schemeClr val="bg1"/>
                </a:solidFill>
                <a:latin typeface="+mn-lt"/>
                <a:ea typeface="MS PGothic" pitchFamily="34" charset="-128"/>
                <a:cs typeface="MS PGothic" charset="0"/>
              </a:defRPr>
            </a:lvl1pPr>
            <a:lvl2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2pPr>
            <a:lvl3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3pPr>
            <a:lvl4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4pPr>
            <a:lvl5pPr algn="l" rtl="0" eaLnBrk="0" fontAlgn="base" hangingPunct="0">
              <a:spcBef>
                <a:spcPct val="0"/>
              </a:spcBef>
              <a:spcAft>
                <a:spcPct val="0"/>
              </a:spcAft>
              <a:defRPr sz="3200" b="1">
                <a:solidFill>
                  <a:schemeClr val="bg1"/>
                </a:solidFill>
                <a:latin typeface="Futura Bk BT"/>
                <a:ea typeface="MS PGothic" pitchFamily="34" charset="-128"/>
                <a:cs typeface="MS PGothic" charset="0"/>
              </a:defRPr>
            </a:lvl5pPr>
            <a:lvl6pPr marL="457200" algn="l" rtl="0" fontAlgn="base">
              <a:spcBef>
                <a:spcPct val="0"/>
              </a:spcBef>
              <a:spcAft>
                <a:spcPct val="0"/>
              </a:spcAft>
              <a:defRPr sz="3200" b="1">
                <a:solidFill>
                  <a:schemeClr val="bg1"/>
                </a:solidFill>
                <a:latin typeface="Futura Bk BT"/>
              </a:defRPr>
            </a:lvl6pPr>
            <a:lvl7pPr marL="914400" algn="l" rtl="0" fontAlgn="base">
              <a:spcBef>
                <a:spcPct val="0"/>
              </a:spcBef>
              <a:spcAft>
                <a:spcPct val="0"/>
              </a:spcAft>
              <a:defRPr sz="3200" b="1">
                <a:solidFill>
                  <a:schemeClr val="bg1"/>
                </a:solidFill>
                <a:latin typeface="Futura Bk BT"/>
              </a:defRPr>
            </a:lvl7pPr>
            <a:lvl8pPr marL="1371600" algn="l" rtl="0" fontAlgn="base">
              <a:spcBef>
                <a:spcPct val="0"/>
              </a:spcBef>
              <a:spcAft>
                <a:spcPct val="0"/>
              </a:spcAft>
              <a:defRPr sz="3200" b="1">
                <a:solidFill>
                  <a:schemeClr val="bg1"/>
                </a:solidFill>
                <a:latin typeface="Futura Bk BT"/>
              </a:defRPr>
            </a:lvl8pPr>
            <a:lvl9pPr marL="1828800" algn="l" rtl="0" fontAlgn="base">
              <a:spcBef>
                <a:spcPct val="0"/>
              </a:spcBef>
              <a:spcAft>
                <a:spcPct val="0"/>
              </a:spcAft>
              <a:defRPr sz="3200" b="1">
                <a:solidFill>
                  <a:schemeClr val="bg1"/>
                </a:solidFill>
                <a:latin typeface="Futura Bk BT"/>
              </a:defRPr>
            </a:lvl9pPr>
          </a:lstStyle>
          <a:p>
            <a:pPr algn="ctr"/>
            <a:r>
              <a:rPr lang="tr-TR" sz="3000" dirty="0">
                <a:solidFill>
                  <a:srgbClr val="E20613"/>
                </a:solidFill>
                <a:latin typeface="Arial" panose="020B0604020202020204" pitchFamily="34" charset="0"/>
                <a:ea typeface="+mj-ea"/>
                <a:cs typeface="Arial" panose="020B0604020202020204" pitchFamily="34" charset="0"/>
              </a:rPr>
              <a:t>İzleme Süreci: Ar-Ge Yardım İstek Formu</a:t>
            </a:r>
          </a:p>
        </p:txBody>
      </p:sp>
      <p:pic>
        <p:nvPicPr>
          <p:cNvPr id="3" name="Resim 2"/>
          <p:cNvPicPr>
            <a:picLocks noChangeAspect="1"/>
          </p:cNvPicPr>
          <p:nvPr/>
        </p:nvPicPr>
        <p:blipFill rotWithShape="1">
          <a:blip r:embed="rId5"/>
          <a:srcRect l="4258" t="2667" r="3810" b="3375"/>
          <a:stretch/>
        </p:blipFill>
        <p:spPr>
          <a:xfrm>
            <a:off x="7813386" y="792005"/>
            <a:ext cx="3609770" cy="2425504"/>
          </a:xfrm>
          <a:prstGeom prst="rect">
            <a:avLst/>
          </a:prstGeom>
        </p:spPr>
      </p:pic>
      <p:sp>
        <p:nvSpPr>
          <p:cNvPr id="14" name="Dikdörtgen 13"/>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318169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18565"/>
          </a:xfrm>
        </p:spPr>
        <p:txBody>
          <a:bodyPr>
            <a:normAutofit/>
          </a:bodyPr>
          <a:lstStyle/>
          <a:p>
            <a:pPr algn="ctr"/>
            <a:r>
              <a:rPr lang="tr-TR" sz="3000" b="1" dirty="0">
                <a:solidFill>
                  <a:srgbClr val="E20613"/>
                </a:solidFill>
                <a:latin typeface="Arial" panose="020B0604020202020204" pitchFamily="34" charset="0"/>
                <a:cs typeface="Arial" panose="020B0604020202020204" pitchFamily="34" charset="0"/>
              </a:rPr>
              <a:t>İzleme Süreci: Ar-Ge Yardım İstek Formu</a:t>
            </a:r>
          </a:p>
        </p:txBody>
      </p:sp>
      <p:sp>
        <p:nvSpPr>
          <p:cNvPr id="10" name="Dikdörtgen 9"/>
          <p:cNvSpPr/>
          <p:nvPr/>
        </p:nvSpPr>
        <p:spPr>
          <a:xfrm>
            <a:off x="4763018" y="2374250"/>
            <a:ext cx="7267261" cy="2308324"/>
          </a:xfrm>
          <a:prstGeom prst="rect">
            <a:avLst/>
          </a:prstGeom>
        </p:spPr>
        <p:txBody>
          <a:bodyPr wrap="square">
            <a:spAutoFit/>
          </a:bodyPr>
          <a:lstStyle/>
          <a:p>
            <a:pPr marL="342900" indent="-342900">
              <a:buFont typeface="Arial" panose="020B0604020202020204" pitchFamily="34" charset="0"/>
              <a:buChar char="•"/>
            </a:pPr>
            <a:r>
              <a:rPr lang="tr-TR" sz="2400" dirty="0" smtClean="0"/>
              <a:t>Personel </a:t>
            </a:r>
            <a:r>
              <a:rPr lang="tr-TR" sz="2400" dirty="0"/>
              <a:t>giderleri</a:t>
            </a:r>
          </a:p>
          <a:p>
            <a:pPr marL="342900" indent="-342900">
              <a:buFont typeface="Arial" panose="020B0604020202020204" pitchFamily="34" charset="0"/>
              <a:buChar char="•"/>
            </a:pPr>
            <a:r>
              <a:rPr lang="tr-TR" sz="2400" dirty="0"/>
              <a:t>Seyahat Giderleri</a:t>
            </a:r>
          </a:p>
          <a:p>
            <a:pPr marL="342900" indent="-342900">
              <a:buFont typeface="Arial" panose="020B0604020202020204" pitchFamily="34" charset="0"/>
              <a:buChar char="•"/>
            </a:pPr>
            <a:r>
              <a:rPr lang="tr-TR" sz="2400" dirty="0"/>
              <a:t>Danışmanlık giderleri</a:t>
            </a:r>
          </a:p>
          <a:p>
            <a:pPr marL="342900" indent="-342900">
              <a:buFont typeface="Arial" panose="020B0604020202020204" pitchFamily="34" charset="0"/>
              <a:buChar char="•"/>
            </a:pPr>
            <a:r>
              <a:rPr lang="tr-TR" sz="2400" dirty="0"/>
              <a:t>Hizmet alımı giderleri</a:t>
            </a:r>
          </a:p>
          <a:p>
            <a:pPr marL="342900" indent="-342900">
              <a:buFont typeface="Arial" panose="020B0604020202020204" pitchFamily="34" charset="0"/>
              <a:buChar char="•"/>
            </a:pPr>
            <a:r>
              <a:rPr lang="tr-TR" sz="2400" dirty="0"/>
              <a:t>Alet, teçhizat, </a:t>
            </a:r>
            <a:r>
              <a:rPr lang="tr-TR" sz="2400" dirty="0" smtClean="0"/>
              <a:t>yazılım* </a:t>
            </a:r>
            <a:r>
              <a:rPr lang="tr-TR" sz="2400" dirty="0"/>
              <a:t>ve yayın alım giderleri</a:t>
            </a:r>
          </a:p>
          <a:p>
            <a:pPr marL="342900" indent="-342900">
              <a:buFont typeface="Arial" panose="020B0604020202020204" pitchFamily="34" charset="0"/>
              <a:buChar char="•"/>
            </a:pPr>
            <a:r>
              <a:rPr lang="tr-TR" sz="2400" dirty="0"/>
              <a:t>Malzeme giderleri</a:t>
            </a:r>
          </a:p>
        </p:txBody>
      </p:sp>
      <p:sp>
        <p:nvSpPr>
          <p:cNvPr id="14" name="Dikdörtgen 13"/>
          <p:cNvSpPr/>
          <p:nvPr/>
        </p:nvSpPr>
        <p:spPr>
          <a:xfrm>
            <a:off x="1146711" y="950759"/>
            <a:ext cx="9095840" cy="461665"/>
          </a:xfrm>
          <a:prstGeom prst="rect">
            <a:avLst/>
          </a:prstGeom>
        </p:spPr>
        <p:txBody>
          <a:bodyPr wrap="square">
            <a:spAutoFit/>
          </a:bodyPr>
          <a:lstStyle/>
          <a:p>
            <a:pPr marL="342900" indent="-342900">
              <a:spcBef>
                <a:spcPts val="300"/>
              </a:spcBef>
              <a:spcAft>
                <a:spcPts val="300"/>
              </a:spcAft>
              <a:buFont typeface="Arial" panose="020B0604020202020204" pitchFamily="34" charset="0"/>
              <a:buChar char="•"/>
            </a:pPr>
            <a:r>
              <a:rPr lang="tr-TR" sz="2400" dirty="0"/>
              <a:t>Ar-Ge çalışmaları ile doğrudan ilgili giderler sunulur. </a:t>
            </a:r>
          </a:p>
        </p:txBody>
      </p:sp>
      <p:pic>
        <p:nvPicPr>
          <p:cNvPr id="3" name="Resim 2"/>
          <p:cNvPicPr>
            <a:picLocks noChangeAspect="1"/>
          </p:cNvPicPr>
          <p:nvPr/>
        </p:nvPicPr>
        <p:blipFill>
          <a:blip r:embed="rId3"/>
          <a:stretch>
            <a:fillRect/>
          </a:stretch>
        </p:blipFill>
        <p:spPr>
          <a:xfrm>
            <a:off x="531594" y="2374250"/>
            <a:ext cx="3982654" cy="2593023"/>
          </a:xfrm>
          <a:prstGeom prst="rect">
            <a:avLst/>
          </a:prstGeom>
        </p:spPr>
      </p:pic>
      <p:sp>
        <p:nvSpPr>
          <p:cNvPr id="4" name="Dikdörtgen 3"/>
          <p:cNvSpPr/>
          <p:nvPr/>
        </p:nvSpPr>
        <p:spPr>
          <a:xfrm>
            <a:off x="4017907" y="1599306"/>
            <a:ext cx="4588784" cy="523220"/>
          </a:xfrm>
          <a:prstGeom prst="rect">
            <a:avLst/>
          </a:prstGeom>
        </p:spPr>
        <p:txBody>
          <a:bodyPr wrap="square">
            <a:spAutoFit/>
          </a:bodyPr>
          <a:lstStyle/>
          <a:p>
            <a:r>
              <a:rPr lang="tr-TR" sz="2800" b="1" dirty="0">
                <a:solidFill>
                  <a:srgbClr val="002060"/>
                </a:solidFill>
              </a:rPr>
              <a:t>Desteklenen</a:t>
            </a:r>
            <a:r>
              <a:rPr lang="tr-TR" b="1" dirty="0">
                <a:solidFill>
                  <a:srgbClr val="002060"/>
                </a:solidFill>
              </a:rPr>
              <a:t> </a:t>
            </a:r>
            <a:r>
              <a:rPr lang="tr-TR" sz="2800" b="1" dirty="0">
                <a:solidFill>
                  <a:srgbClr val="002060"/>
                </a:solidFill>
              </a:rPr>
              <a:t>Giderler</a:t>
            </a:r>
            <a:endParaRPr lang="tr-TR" b="1" dirty="0">
              <a:solidFill>
                <a:srgbClr val="002060"/>
              </a:solidFill>
            </a:endParaRPr>
          </a:p>
        </p:txBody>
      </p:sp>
      <p:sp>
        <p:nvSpPr>
          <p:cNvPr id="5" name="Dikdörtgen 4"/>
          <p:cNvSpPr/>
          <p:nvPr/>
        </p:nvSpPr>
        <p:spPr>
          <a:xfrm>
            <a:off x="531594" y="5467434"/>
            <a:ext cx="10905032" cy="923330"/>
          </a:xfrm>
          <a:prstGeom prst="rect">
            <a:avLst/>
          </a:prstGeom>
        </p:spPr>
        <p:txBody>
          <a:bodyPr wrap="square">
            <a:spAutoFit/>
          </a:bodyPr>
          <a:lstStyle/>
          <a:p>
            <a:pPr algn="just"/>
            <a:r>
              <a:rPr lang="tr-TR" dirty="0" smtClean="0"/>
              <a:t>* Yerli malı belgesine sahip olanlar için ilgili alet/teçhizat/yazılımın %15’i oranında ek destek tutarı dönemsel desteklemeye esas harcama tutarına ilave edilir. </a:t>
            </a:r>
            <a:r>
              <a:rPr lang="tr-TR" b="1" dirty="0"/>
              <a:t>Yerli malı </a:t>
            </a:r>
            <a:r>
              <a:rPr lang="tr-TR" b="1" dirty="0" smtClean="0"/>
              <a:t>belgesi </a:t>
            </a:r>
            <a:r>
              <a:rPr lang="tr-TR" b="1" dirty="0"/>
              <a:t>satıcı firmadan </a:t>
            </a:r>
            <a:r>
              <a:rPr lang="tr-TR" b="1" dirty="0" smtClean="0"/>
              <a:t>istenmeli </a:t>
            </a:r>
            <a:r>
              <a:rPr lang="tr-TR" b="1" dirty="0"/>
              <a:t>ve izleme aşamasında proje izleyicisine </a:t>
            </a:r>
            <a:r>
              <a:rPr lang="tr-TR" b="1" dirty="0" smtClean="0"/>
              <a:t>sunulmalıdır.</a:t>
            </a:r>
            <a:endParaRPr lang="tr-TR" b="1" dirty="0"/>
          </a:p>
        </p:txBody>
      </p:sp>
      <p:sp>
        <p:nvSpPr>
          <p:cNvPr id="8" name="Dikdörtgen 7"/>
          <p:cNvSpPr/>
          <p:nvPr/>
        </p:nvSpPr>
        <p:spPr>
          <a:xfrm>
            <a:off x="4391756" y="563027"/>
            <a:ext cx="338672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77386902"/>
      </p:ext>
    </p:extLst>
  </p:cSld>
  <p:clrMapOvr>
    <a:masterClrMapping/>
  </p:clrMapOvr>
  <p:timing>
    <p:tnLst>
      <p:par>
        <p:cTn id="1" dur="indefinite" restart="never" nodeType="tmRoot"/>
      </p:par>
    </p:tnLst>
  </p:timing>
</p:sld>
</file>

<file path=ppt/theme/theme1.xml><?xml version="1.0" encoding="utf-8"?>
<a:theme xmlns:a="http://schemas.openxmlformats.org/drawingml/2006/main" name="4_Ulusal Yenilik Sistemimizin Geleceği_2">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spcFirstLastPara="0" vert="horz" wrap="square" lIns="216354" tIns="189034" rIns="216354" bIns="189034" numCol="1" spcCol="1270" rtlCol="0" anchor="ctr" anchorCtr="0">
        <a:noAutofit/>
      </a:bodyPr>
      <a:lstStyle>
        <a:defPPr algn="ctr" defTabSz="711200">
          <a:lnSpc>
            <a:spcPct val="90000"/>
          </a:lnSpc>
          <a:spcBef>
            <a:spcPct val="0"/>
          </a:spcBef>
          <a:spcAft>
            <a:spcPct val="35000"/>
          </a:spcAft>
          <a:defRPr b="1" u="none" kern="1200" dirty="0" smtClean="0">
            <a:latin typeface="Futura Bk BT" pitchFamily="34" charset="0"/>
          </a:defRPr>
        </a:defPPr>
      </a:lstStyle>
      <a:style>
        <a:lnRef idx="0">
          <a:schemeClr val="accent2"/>
        </a:lnRef>
        <a:fillRef idx="3">
          <a:schemeClr val="accent2"/>
        </a:fillRef>
        <a:effectRef idx="3">
          <a:schemeClr val="accent2"/>
        </a:effectRef>
        <a:fontRef idx="minor">
          <a:schemeClr val="lt1"/>
        </a:fontRef>
      </a:style>
    </a:spDef>
    <a:txDef>
      <a:spPr>
        <a:solidFill>
          <a:schemeClr val="accent4">
            <a:lumMod val="20000"/>
            <a:lumOff val="80000"/>
          </a:schemeClr>
        </a:solidFill>
      </a:spPr>
      <a:bodyPr wrap="square" rtlCol="0">
        <a:spAutoFit/>
      </a:bodyPr>
      <a:lstStyle>
        <a:defPPr marL="171450" indent="-171450">
          <a:spcBef>
            <a:spcPts val="300"/>
          </a:spcBef>
          <a:spcAft>
            <a:spcPts val="300"/>
          </a:spcAft>
          <a:buFont typeface="Arial" panose="020B0604020202020204" pitchFamily="34" charset="0"/>
          <a:buChar char="•"/>
          <a:defRPr sz="1200" dirty="0" smtClean="0"/>
        </a:defPPr>
      </a:lstStyle>
    </a:txDef>
  </a:objectDefaults>
  <a:extraClrSchemeLst/>
</a:theme>
</file>

<file path=ppt/theme/theme10.xml><?xml version="1.0" encoding="utf-8"?>
<a:theme xmlns:a="http://schemas.openxmlformats.org/drawingml/2006/main" name="Ofis Teması">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eması">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Ulusal Yenilik Sistemimizin Geleceği_2">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spcFirstLastPara="0" vert="horz" wrap="square" lIns="216354" tIns="189034" rIns="216354" bIns="189034" numCol="1" spcCol="1270" rtlCol="0" anchor="ctr" anchorCtr="0">
        <a:noAutofit/>
      </a:bodyPr>
      <a:lstStyle>
        <a:defPPr algn="ctr" defTabSz="711200">
          <a:lnSpc>
            <a:spcPct val="90000"/>
          </a:lnSpc>
          <a:spcBef>
            <a:spcPct val="0"/>
          </a:spcBef>
          <a:spcAft>
            <a:spcPct val="35000"/>
          </a:spcAft>
          <a:defRPr b="1" u="none" kern="1200" dirty="0" smtClean="0">
            <a:latin typeface="Futura Bk BT" pitchFamily="34" charset="0"/>
          </a:defRPr>
        </a:defPPr>
      </a:lstStyle>
      <a:style>
        <a:lnRef idx="0">
          <a:schemeClr val="accent2"/>
        </a:lnRef>
        <a:fillRef idx="3">
          <a:schemeClr val="accent2"/>
        </a:fillRef>
        <a:effectRef idx="3">
          <a:schemeClr val="accent2"/>
        </a:effectRef>
        <a:fontRef idx="minor">
          <a:schemeClr val="lt1"/>
        </a:fontRef>
      </a:style>
    </a:spDef>
    <a:txDef>
      <a:spPr>
        <a:solidFill>
          <a:schemeClr val="accent4">
            <a:lumMod val="20000"/>
            <a:lumOff val="80000"/>
          </a:schemeClr>
        </a:solidFill>
      </a:spPr>
      <a:bodyPr wrap="square" rtlCol="0">
        <a:spAutoFit/>
      </a:bodyPr>
      <a:lstStyle>
        <a:defPPr marL="171450" indent="-171450">
          <a:spcBef>
            <a:spcPts val="300"/>
          </a:spcBef>
          <a:spcAft>
            <a:spcPts val="300"/>
          </a:spcAft>
          <a:buFont typeface="Arial" panose="020B0604020202020204" pitchFamily="34" charset="0"/>
          <a:buChar char="•"/>
          <a:defRPr sz="1200" dirty="0" smtClean="0"/>
        </a:defPPr>
      </a:lstStyle>
    </a:txDef>
  </a:objectDefaults>
  <a:extraClrSchemeLst/>
</a:theme>
</file>

<file path=ppt/theme/theme3.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C3B330F3-4D20-4372-96E0-B72BFB393587}" vid="{F8EB3F0F-4E5D-481E-A005-2600CE1660DB}"/>
    </a:ext>
  </a:extLst>
</a:theme>
</file>

<file path=ppt/theme/theme4.xml><?xml version="1.0" encoding="utf-8"?>
<a:theme xmlns:a="http://schemas.openxmlformats.org/drawingml/2006/main" name="4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EBEE4"/>
        </a:solidFill>
        <a:ln w="12700" cap="flat" cmpd="sng" algn="ctr">
          <a:noFill/>
          <a:prstDash val="solid"/>
          <a:miter lim="800000"/>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marR="0" indent="0" algn="ctr" defTabSz="914286" eaLnBrk="1" fontAlgn="auto" latinLnBrk="0" hangingPunct="1">
          <a:lnSpc>
            <a:spcPct val="100000"/>
          </a:lnSpc>
          <a:spcBef>
            <a:spcPts val="0"/>
          </a:spcBef>
          <a:spcAft>
            <a:spcPts val="0"/>
          </a:spcAft>
          <a:buClrTx/>
          <a:buSzTx/>
          <a:buFontTx/>
          <a:buNone/>
          <a:tabLst/>
          <a:defRPr kumimoji="0" sz="2700" b="0" i="0" u="none" strike="noStrike" kern="0" cap="none" spc="0" normalizeH="0" baseline="0" noProof="0" smtClean="0">
            <a:ln>
              <a:noFill/>
            </a:ln>
            <a:solidFill>
              <a:prstClr val="white"/>
            </a:solidFill>
            <a:effectLst/>
            <a:uLnTx/>
            <a:uFillTx/>
            <a:latin typeface="Arial"/>
            <a:cs typeface="+mn-cs"/>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EBEE4"/>
        </a:solidFill>
        <a:ln w="12700" cap="flat" cmpd="sng" algn="ctr">
          <a:noFill/>
          <a:prstDash val="solid"/>
          <a:miter lim="800000"/>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marR="0" indent="0" algn="ctr" defTabSz="914286" eaLnBrk="1" fontAlgn="auto" latinLnBrk="0" hangingPunct="1">
          <a:lnSpc>
            <a:spcPct val="100000"/>
          </a:lnSpc>
          <a:spcBef>
            <a:spcPts val="0"/>
          </a:spcBef>
          <a:spcAft>
            <a:spcPts val="0"/>
          </a:spcAft>
          <a:buClrTx/>
          <a:buSzTx/>
          <a:buFontTx/>
          <a:buNone/>
          <a:tabLst/>
          <a:defRPr kumimoji="0" sz="2700" b="0" i="0" u="none" strike="noStrike" kern="0" cap="none" spc="0" normalizeH="0" baseline="0" noProof="0" smtClean="0">
            <a:ln>
              <a:noFill/>
            </a:ln>
            <a:solidFill>
              <a:prstClr val="white"/>
            </a:solidFill>
            <a:effectLst/>
            <a:uLnTx/>
            <a:uFillTx/>
            <a:latin typeface="Arial"/>
            <a:cs typeface="+mn-cs"/>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Tema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C3B330F3-4D20-4372-96E0-B72BFB393587}" vid="{F8EB3F0F-4E5D-481E-A005-2600CE1660DB}"/>
    </a:ext>
  </a:extLst>
</a:theme>
</file>

<file path=ppt/theme/theme7.xml><?xml version="1.0" encoding="utf-8"?>
<a:theme xmlns:a="http://schemas.openxmlformats.org/drawingml/2006/main" name="5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EBEE4"/>
        </a:solidFill>
        <a:ln w="12700" cap="flat" cmpd="sng" algn="ctr">
          <a:noFill/>
          <a:prstDash val="solid"/>
          <a:miter lim="800000"/>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marR="0" indent="0" algn="ctr" defTabSz="914286" eaLnBrk="1" fontAlgn="auto" latinLnBrk="0" hangingPunct="1">
          <a:lnSpc>
            <a:spcPct val="100000"/>
          </a:lnSpc>
          <a:spcBef>
            <a:spcPts val="0"/>
          </a:spcBef>
          <a:spcAft>
            <a:spcPts val="0"/>
          </a:spcAft>
          <a:buClrTx/>
          <a:buSzTx/>
          <a:buFontTx/>
          <a:buNone/>
          <a:tabLst/>
          <a:defRPr kumimoji="0" sz="2700" b="0" i="0" u="none" strike="noStrike" kern="0" cap="none" spc="0" normalizeH="0" baseline="0" noProof="0" smtClean="0">
            <a:ln>
              <a:noFill/>
            </a:ln>
            <a:solidFill>
              <a:prstClr val="white"/>
            </a:solidFill>
            <a:effectLst/>
            <a:uLnTx/>
            <a:uFillTx/>
            <a:latin typeface="Arial"/>
            <a:cs typeface="+mn-cs"/>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EBEE4"/>
        </a:solidFill>
        <a:ln w="12700" cap="flat" cmpd="sng" algn="ctr">
          <a:noFill/>
          <a:prstDash val="solid"/>
          <a:miter lim="800000"/>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marR="0" indent="0" algn="ctr" defTabSz="914286" eaLnBrk="1" fontAlgn="auto" latinLnBrk="0" hangingPunct="1">
          <a:lnSpc>
            <a:spcPct val="100000"/>
          </a:lnSpc>
          <a:spcBef>
            <a:spcPts val="0"/>
          </a:spcBef>
          <a:spcAft>
            <a:spcPts val="0"/>
          </a:spcAft>
          <a:buClrTx/>
          <a:buSzTx/>
          <a:buFontTx/>
          <a:buNone/>
          <a:tabLst/>
          <a:defRPr kumimoji="0" sz="2700" b="0" i="0" u="none" strike="noStrike" kern="0" cap="none" spc="0" normalizeH="0" baseline="0" noProof="0" smtClean="0">
            <a:ln>
              <a:noFill/>
            </a:ln>
            <a:solidFill>
              <a:prstClr val="white"/>
            </a:solidFill>
            <a:effectLst/>
            <a:uLnTx/>
            <a:uFillTx/>
            <a:latin typeface="Arial"/>
            <a:cs typeface="+mn-cs"/>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15027</TotalTime>
  <Words>4482</Words>
  <Application>Microsoft Office PowerPoint</Application>
  <PresentationFormat>Geniş ekran</PresentationFormat>
  <Paragraphs>1078</Paragraphs>
  <Slides>43</Slides>
  <Notes>43</Notes>
  <HiddenSlides>0</HiddenSlides>
  <MMClips>0</MMClips>
  <ScaleCrop>false</ScaleCrop>
  <HeadingPairs>
    <vt:vector size="6" baseType="variant">
      <vt:variant>
        <vt:lpstr>Kullanılan Yazı Tipleri</vt:lpstr>
      </vt:variant>
      <vt:variant>
        <vt:i4>12</vt:i4>
      </vt:variant>
      <vt:variant>
        <vt:lpstr>Tema</vt:lpstr>
      </vt:variant>
      <vt:variant>
        <vt:i4>9</vt:i4>
      </vt:variant>
      <vt:variant>
        <vt:lpstr>Slayt Başlıkları</vt:lpstr>
      </vt:variant>
      <vt:variant>
        <vt:i4>43</vt:i4>
      </vt:variant>
    </vt:vector>
  </HeadingPairs>
  <TitlesOfParts>
    <vt:vector size="64" baseType="lpstr">
      <vt:lpstr>MS PGothic</vt:lpstr>
      <vt:lpstr>Arial</vt:lpstr>
      <vt:lpstr>Arial</vt:lpstr>
      <vt:lpstr>Book Antiqua</vt:lpstr>
      <vt:lpstr>Calibri</vt:lpstr>
      <vt:lpstr>Calibri Light</vt:lpstr>
      <vt:lpstr>Corbel</vt:lpstr>
      <vt:lpstr>Futura Bk BT</vt:lpstr>
      <vt:lpstr>Noto Sans</vt:lpstr>
      <vt:lpstr>Open Sans</vt:lpstr>
      <vt:lpstr>Times New Roman</vt:lpstr>
      <vt:lpstr>Wingdings</vt:lpstr>
      <vt:lpstr>4_Ulusal Yenilik Sistemimizin Geleceği_2</vt:lpstr>
      <vt:lpstr>8_Ulusal Yenilik Sistemimizin Geleceği_2</vt:lpstr>
      <vt:lpstr>Tema1</vt:lpstr>
      <vt:lpstr>4_Office Teması</vt:lpstr>
      <vt:lpstr>2_Office Teması</vt:lpstr>
      <vt:lpstr>1_Tema1</vt:lpstr>
      <vt:lpstr>5_Office Teması</vt:lpstr>
      <vt:lpstr>3_Office Teması</vt:lpstr>
      <vt:lpstr>1_Office Teması</vt:lpstr>
      <vt:lpstr>PowerPoint Sunusu</vt:lpstr>
      <vt:lpstr>Destek Kararı Sonrası Süreç</vt:lpstr>
      <vt:lpstr>Destek Kapsamı</vt:lpstr>
      <vt:lpstr>Proje Başlangıç Tarihi Öteleme</vt:lpstr>
      <vt:lpstr>İzleme Süreci: Ar-Ge Yardım İstek Formu</vt:lpstr>
      <vt:lpstr>İzleme Süreci: Ar-Ge Yardım İstek Formu</vt:lpstr>
      <vt:lpstr>İzleme Süreci: Ar-Ge Yardım İstek Formu</vt:lpstr>
      <vt:lpstr> </vt:lpstr>
      <vt:lpstr>İzleme Süreci: Ar-Ge Yardım İstek Formu</vt:lpstr>
      <vt:lpstr>İzleme Süreci: Ar-Ge Yardım İstek Formu</vt:lpstr>
      <vt:lpstr>İzleme Süreci: Ar-Ge Yardım İstek Formu</vt:lpstr>
      <vt:lpstr>İzleme Süreci: Destek Oranı</vt:lpstr>
      <vt:lpstr>İzleme Süreci: Teknik Rapor (Dönem Raporu)</vt:lpstr>
      <vt:lpstr>İzleme Süreci: Teknik Rapor (Dönem Raporu)</vt:lpstr>
      <vt:lpstr>İzleme Süreci: Teknik Rapor (Dönem Raporu)</vt:lpstr>
      <vt:lpstr>İzleme Süreci: Teknik Rapor (Dönem Raporu)</vt:lpstr>
      <vt:lpstr>İzleme Süreci: Teknik Rapor (Dönem Raporu)</vt:lpstr>
      <vt:lpstr>İzleme Süreci: Teknik Rapor (Dönem Raporu)</vt:lpstr>
      <vt:lpstr>İzleme Süreci: Teknik Rapor (Dönem Raporu)</vt:lpstr>
      <vt:lpstr>İzleme Süreci: Teknik Rapor (Dönem Raporu)</vt:lpstr>
      <vt:lpstr>İzleme Süreci: Teknik Rapor (Dönem Raporu)</vt:lpstr>
      <vt:lpstr>İzleme Süreci: Teknik rapor – varsa, değişiklik talepleri</vt:lpstr>
      <vt:lpstr>PowerPoint Sunusu</vt:lpstr>
      <vt:lpstr>İzleme Süreci: Teknik rapor – varsa, değişiklik talepleri </vt:lpstr>
      <vt:lpstr>İzleme Süreci: Teknik Rapor (Dönem Raporu)</vt:lpstr>
      <vt:lpstr>İzleme Süreci: Teknik Rapor (Dönem Raporu)</vt:lpstr>
      <vt:lpstr>İzleme Süreci: Teknik Rapor (Dönem Raporu)</vt:lpstr>
      <vt:lpstr>PowerPoint Sunusu</vt:lpstr>
      <vt:lpstr>PowerPoint Sunusu</vt:lpstr>
      <vt:lpstr>PowerPoint Sunusu</vt:lpstr>
      <vt:lpstr>PowerPoint Sunusu</vt:lpstr>
      <vt:lpstr>PowerPoint Sunusu</vt:lpstr>
      <vt:lpstr>PowerPoint Sunusu</vt:lpstr>
      <vt:lpstr>Proje Sonuç Raporu</vt:lpstr>
      <vt:lpstr>PowerPoint Sunusu</vt:lpstr>
      <vt:lpstr>İzleme Süreci: İzleyici Değerlendirmesi </vt:lpstr>
      <vt:lpstr>PowerPoint Sunusu</vt:lpstr>
      <vt:lpstr>PowerPoint Sunusu</vt:lpstr>
      <vt:lpstr>PowerPoint Sunusu</vt:lpstr>
      <vt:lpstr>İzleme Süreci: Kamuya Satış</vt:lpstr>
      <vt:lpstr>Yardımcı belgeler ve internet</vt:lpstr>
      <vt:lpstr>Yardımcı belgeler ve internet</vt:lpstr>
      <vt:lpstr>Teşekkür eder ve çalışmalarınızda başarılar dileriz.</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Kent içi Ulaşım Araçları -Metro</dc:title>
  <dc:creator>duygu.saracoglu</dc:creator>
  <cp:lastModifiedBy>Hasan Selçuk Selek</cp:lastModifiedBy>
  <cp:revision>1978</cp:revision>
  <cp:lastPrinted>2021-07-27T12:42:36Z</cp:lastPrinted>
  <dcterms:created xsi:type="dcterms:W3CDTF">2018-01-16T07:50:49Z</dcterms:created>
  <dcterms:modified xsi:type="dcterms:W3CDTF">2024-05-13T19:05:47Z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